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8" r:id="rId1"/>
  </p:sldMasterIdLst>
  <p:notesMasterIdLst>
    <p:notesMasterId r:id="rId53"/>
  </p:notesMasterIdLst>
  <p:handoutMasterIdLst>
    <p:handoutMasterId r:id="rId54"/>
  </p:handoutMasterIdLst>
  <p:sldIdLst>
    <p:sldId id="689" r:id="rId2"/>
    <p:sldId id="695" r:id="rId3"/>
    <p:sldId id="763" r:id="rId4"/>
    <p:sldId id="828" r:id="rId5"/>
    <p:sldId id="799" r:id="rId6"/>
    <p:sldId id="800" r:id="rId7"/>
    <p:sldId id="801" r:id="rId8"/>
    <p:sldId id="802" r:id="rId9"/>
    <p:sldId id="803" r:id="rId10"/>
    <p:sldId id="804" r:id="rId11"/>
    <p:sldId id="811" r:id="rId12"/>
    <p:sldId id="812" r:id="rId13"/>
    <p:sldId id="813" r:id="rId14"/>
    <p:sldId id="814" r:id="rId15"/>
    <p:sldId id="815" r:id="rId16"/>
    <p:sldId id="697" r:id="rId17"/>
    <p:sldId id="768" r:id="rId18"/>
    <p:sldId id="805" r:id="rId19"/>
    <p:sldId id="806" r:id="rId20"/>
    <p:sldId id="816" r:id="rId21"/>
    <p:sldId id="817" r:id="rId22"/>
    <p:sldId id="818" r:id="rId23"/>
    <p:sldId id="819" r:id="rId24"/>
    <p:sldId id="829" r:id="rId25"/>
    <p:sldId id="699" r:id="rId26"/>
    <p:sldId id="744" r:id="rId27"/>
    <p:sldId id="807" r:id="rId28"/>
    <p:sldId id="820" r:id="rId29"/>
    <p:sldId id="822" r:id="rId30"/>
    <p:sldId id="823" r:id="rId31"/>
    <p:sldId id="821" r:id="rId32"/>
    <p:sldId id="824" r:id="rId33"/>
    <p:sldId id="830" r:id="rId34"/>
    <p:sldId id="832" r:id="rId35"/>
    <p:sldId id="831" r:id="rId36"/>
    <p:sldId id="793" r:id="rId37"/>
    <p:sldId id="794" r:id="rId38"/>
    <p:sldId id="808" r:id="rId39"/>
    <p:sldId id="809" r:id="rId40"/>
    <p:sldId id="810" r:id="rId41"/>
    <p:sldId id="825" r:id="rId42"/>
    <p:sldId id="826" r:id="rId43"/>
    <p:sldId id="827" r:id="rId44"/>
    <p:sldId id="833" r:id="rId45"/>
    <p:sldId id="834" r:id="rId46"/>
    <p:sldId id="835" r:id="rId47"/>
    <p:sldId id="836" r:id="rId48"/>
    <p:sldId id="837" r:id="rId49"/>
    <p:sldId id="838" r:id="rId50"/>
    <p:sldId id="839" r:id="rId51"/>
    <p:sldId id="684" r:id="rId52"/>
  </p:sldIdLst>
  <p:sldSz cx="12198350" cy="6859588"/>
  <p:notesSz cx="6858000" cy="9144000"/>
  <p:defaultTextStyle>
    <a:defPPr>
      <a:defRPr lang="zh-CN"/>
    </a:defPPr>
    <a:lvl1pPr algn="l" rtl="0" fontAlgn="base">
      <a:spcBef>
        <a:spcPct val="0"/>
      </a:spcBef>
      <a:spcAft>
        <a:spcPct val="0"/>
      </a:spcAft>
      <a:defRPr sz="24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4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4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4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400" kern="1200">
        <a:solidFill>
          <a:schemeClr val="tx1"/>
        </a:solidFill>
        <a:latin typeface="Arial" pitchFamily="34" charset="0"/>
        <a:ea typeface="宋体" pitchFamily="2" charset="-122"/>
        <a:cs typeface="+mn-cs"/>
      </a:defRPr>
    </a:lvl5pPr>
    <a:lvl6pPr marL="2286000" algn="l" defTabSz="914400" rtl="0" eaLnBrk="1" latinLnBrk="0" hangingPunct="1">
      <a:defRPr sz="2400" kern="1200">
        <a:solidFill>
          <a:schemeClr val="tx1"/>
        </a:solidFill>
        <a:latin typeface="Arial" pitchFamily="34" charset="0"/>
        <a:ea typeface="宋体" pitchFamily="2" charset="-122"/>
        <a:cs typeface="+mn-cs"/>
      </a:defRPr>
    </a:lvl6pPr>
    <a:lvl7pPr marL="2743200" algn="l" defTabSz="914400" rtl="0" eaLnBrk="1" latinLnBrk="0" hangingPunct="1">
      <a:defRPr sz="2400" kern="1200">
        <a:solidFill>
          <a:schemeClr val="tx1"/>
        </a:solidFill>
        <a:latin typeface="Arial" pitchFamily="34" charset="0"/>
        <a:ea typeface="宋体" pitchFamily="2" charset="-122"/>
        <a:cs typeface="+mn-cs"/>
      </a:defRPr>
    </a:lvl7pPr>
    <a:lvl8pPr marL="3200400" algn="l" defTabSz="914400" rtl="0" eaLnBrk="1" latinLnBrk="0" hangingPunct="1">
      <a:defRPr sz="2400" kern="1200">
        <a:solidFill>
          <a:schemeClr val="tx1"/>
        </a:solidFill>
        <a:latin typeface="Arial" pitchFamily="34" charset="0"/>
        <a:ea typeface="宋体" pitchFamily="2" charset="-122"/>
        <a:cs typeface="+mn-cs"/>
      </a:defRPr>
    </a:lvl8pPr>
    <a:lvl9pPr marL="3657600" algn="l" defTabSz="914400" rtl="0" eaLnBrk="1" latinLnBrk="0" hangingPunct="1">
      <a:defRPr sz="24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BDD4"/>
    <a:srgbClr val="0D94D7"/>
    <a:srgbClr val="FFFF00"/>
    <a:srgbClr val="A19A3D"/>
    <a:srgbClr val="7AC71D"/>
    <a:srgbClr val="FF3300"/>
    <a:srgbClr val="BC8522"/>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8420" autoAdjust="0"/>
  </p:normalViewPr>
  <p:slideViewPr>
    <p:cSldViewPr>
      <p:cViewPr varScale="1">
        <p:scale>
          <a:sx n="81" d="100"/>
          <a:sy n="81" d="100"/>
        </p:scale>
        <p:origin x="62" y="651"/>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E3E3F128-43A0-4C94-B045-A35AEED91ADC}" type="datetimeFigureOut">
              <a:rPr lang="zh-CN" altLang="en-US"/>
              <a:pPr>
                <a:defRPr/>
              </a:pPr>
              <a:t>2022/4/26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588E3C55-8B37-4940-BDBF-95E03A8C8ECB}" type="slidenum">
              <a:rPr lang="zh-CN" altLang="en-US"/>
              <a:pPr>
                <a:defRPr/>
              </a:pPr>
              <a:t>‹#›</a:t>
            </a:fld>
            <a:endParaRPr lang="zh-CN" altLang="en-US"/>
          </a:p>
        </p:txBody>
      </p:sp>
    </p:spTree>
    <p:extLst>
      <p:ext uri="{BB962C8B-B14F-4D97-AF65-F5344CB8AC3E}">
        <p14:creationId xmlns:p14="http://schemas.microsoft.com/office/powerpoint/2010/main" val="71496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942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6E28E8C-C8AC-4E66-BB5A-61B2C7B78C8E}" type="datetimeFigureOut">
              <a:rPr lang="zh-CN" altLang="en-US"/>
              <a:pPr/>
              <a:t>2022/4/26</a:t>
            </a:fld>
            <a:endParaRPr lang="en-US" altLang="zh-CN"/>
          </a:p>
        </p:txBody>
      </p:sp>
      <p:sp>
        <p:nvSpPr>
          <p:cNvPr id="942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42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a:p>
        </p:txBody>
      </p:sp>
      <p:sp>
        <p:nvSpPr>
          <p:cNvPr id="942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FF79802C-19AE-4F9D-9FD9-C8BF78445859}" type="slidenum">
              <a:rPr lang="zh-CN" altLang="en-US"/>
              <a:pPr/>
              <a:t>‹#›</a:t>
            </a:fld>
            <a:endParaRPr lang="en-US" altLang="zh-CN"/>
          </a:p>
        </p:txBody>
      </p:sp>
    </p:spTree>
    <p:extLst>
      <p:ext uri="{BB962C8B-B14F-4D97-AF65-F5344CB8AC3E}">
        <p14:creationId xmlns:p14="http://schemas.microsoft.com/office/powerpoint/2010/main" val="1329965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幻灯片图像占位符 1"/>
          <p:cNvSpPr>
            <a:spLocks noGrp="1" noRot="1" noChangeAspect="1" noTextEdit="1"/>
          </p:cNvSpPr>
          <p:nvPr>
            <p:ph type="sldImg"/>
          </p:nvPr>
        </p:nvSpPr>
        <p:spPr>
          <a:ln/>
        </p:spPr>
      </p:sp>
      <p:sp>
        <p:nvSpPr>
          <p:cNvPr id="947203" name="备注占位符 2"/>
          <p:cNvSpPr>
            <a:spLocks noGrp="1"/>
          </p:cNvSpPr>
          <p:nvPr>
            <p:ph type="body" idx="1"/>
          </p:nvPr>
        </p:nvSpPr>
        <p:spPr/>
        <p:txBody>
          <a:bodyPr/>
          <a:lstStyle/>
          <a:p>
            <a:pPr defTabSz="1217613">
              <a:spcBef>
                <a:spcPct val="0"/>
              </a:spcBef>
            </a:pPr>
            <a:endParaRPr lang="zh-CN" altLang="en-US"/>
          </a:p>
        </p:txBody>
      </p:sp>
      <p:sp>
        <p:nvSpPr>
          <p:cNvPr id="9472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815CD8F7-F5A7-4D10-9D0D-642CC0C89D7C}" type="slidenum">
              <a:rPr lang="zh-CN" altLang="en-US" sz="1200">
                <a:latin typeface="Calibri" pitchFamily="34" charset="0"/>
                <a:ea typeface="微软雅黑" pitchFamily="34" charset="-122"/>
              </a:rPr>
              <a:pPr algn="r" eaLnBrk="1" hangingPunct="1"/>
              <a:t>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3568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10</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90919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11</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382887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12</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2810154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13</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2687352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14</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2942183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15</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1599266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幻灯片图像占位符 1"/>
          <p:cNvSpPr>
            <a:spLocks noGrp="1" noRot="1" noChangeAspect="1" noTextEdit="1"/>
          </p:cNvSpPr>
          <p:nvPr>
            <p:ph type="sldImg"/>
          </p:nvPr>
        </p:nvSpPr>
        <p:spPr>
          <a:ln/>
        </p:spPr>
      </p:sp>
      <p:sp>
        <p:nvSpPr>
          <p:cNvPr id="965635" name="备注占位符 2"/>
          <p:cNvSpPr>
            <a:spLocks noGrp="1"/>
          </p:cNvSpPr>
          <p:nvPr>
            <p:ph type="body" idx="1"/>
          </p:nvPr>
        </p:nvSpPr>
        <p:spPr/>
        <p:txBody>
          <a:bodyPr/>
          <a:lstStyle/>
          <a:p>
            <a:pPr defTabSz="1217613">
              <a:spcBef>
                <a:spcPct val="0"/>
              </a:spcBef>
            </a:pPr>
            <a:endParaRPr lang="zh-CN" altLang="en-US"/>
          </a:p>
        </p:txBody>
      </p:sp>
      <p:sp>
        <p:nvSpPr>
          <p:cNvPr id="965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B1F0F01-A57C-476B-8290-8EC356D63738}" type="slidenum">
              <a:rPr lang="zh-CN" altLang="en-US" sz="1200">
                <a:latin typeface="Calibri" pitchFamily="34" charset="0"/>
                <a:ea typeface="微软雅黑" pitchFamily="34" charset="-122"/>
              </a:rPr>
              <a:pPr algn="r" eaLnBrk="1" hangingPunct="1"/>
              <a:t>16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25090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17</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719365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18</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093030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19</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4294806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幻灯片图像占位符 1"/>
          <p:cNvSpPr>
            <a:spLocks noGrp="1" noRot="1" noChangeAspect="1" noTextEdit="1"/>
          </p:cNvSpPr>
          <p:nvPr>
            <p:ph type="sldImg"/>
          </p:nvPr>
        </p:nvSpPr>
        <p:spPr>
          <a:ln/>
        </p:spPr>
      </p:sp>
      <p:sp>
        <p:nvSpPr>
          <p:cNvPr id="961539" name="备注占位符 2"/>
          <p:cNvSpPr>
            <a:spLocks noGrp="1"/>
          </p:cNvSpPr>
          <p:nvPr>
            <p:ph type="body" idx="1"/>
          </p:nvPr>
        </p:nvSpPr>
        <p:spPr/>
        <p:txBody>
          <a:bodyPr/>
          <a:lstStyle/>
          <a:p>
            <a:pPr defTabSz="1217613">
              <a:spcBef>
                <a:spcPct val="0"/>
              </a:spcBef>
            </a:pPr>
            <a:endParaRPr lang="zh-CN" altLang="en-US"/>
          </a:p>
        </p:txBody>
      </p:sp>
      <p:sp>
        <p:nvSpPr>
          <p:cNvPr id="961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5C1EB47-B062-40D6-AE80-7A03364AC870}" type="slidenum">
              <a:rPr lang="zh-CN" altLang="en-US" sz="1200">
                <a:latin typeface="Calibri" pitchFamily="34" charset="0"/>
                <a:ea typeface="微软雅黑" pitchFamily="34" charset="-122"/>
              </a:rPr>
              <a:pPr algn="r" eaLnBrk="1" hangingPunct="1"/>
              <a:t>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818055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20</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687346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21</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109610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22</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941947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23</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637143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24</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501348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幻灯片图像占位符 1"/>
          <p:cNvSpPr>
            <a:spLocks noGrp="1" noRot="1" noChangeAspect="1" noTextEdit="1"/>
          </p:cNvSpPr>
          <p:nvPr>
            <p:ph type="sldImg"/>
          </p:nvPr>
        </p:nvSpPr>
        <p:spPr>
          <a:ln/>
        </p:spPr>
      </p:sp>
      <p:sp>
        <p:nvSpPr>
          <p:cNvPr id="969731" name="备注占位符 2"/>
          <p:cNvSpPr>
            <a:spLocks noGrp="1"/>
          </p:cNvSpPr>
          <p:nvPr>
            <p:ph type="body" idx="1"/>
          </p:nvPr>
        </p:nvSpPr>
        <p:spPr/>
        <p:txBody>
          <a:bodyPr/>
          <a:lstStyle/>
          <a:p>
            <a:pPr defTabSz="1217613">
              <a:spcBef>
                <a:spcPct val="0"/>
              </a:spcBef>
            </a:pPr>
            <a:endParaRPr lang="zh-CN" altLang="en-US"/>
          </a:p>
        </p:txBody>
      </p:sp>
      <p:sp>
        <p:nvSpPr>
          <p:cNvPr id="969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E9A5E3C-D5F1-471E-A382-98FCBA655F26}" type="slidenum">
              <a:rPr lang="zh-CN" altLang="en-US" sz="1200">
                <a:latin typeface="Calibri" pitchFamily="34" charset="0"/>
                <a:ea typeface="微软雅黑" pitchFamily="34" charset="-122"/>
              </a:rPr>
              <a:pPr algn="r" eaLnBrk="1" hangingPunct="1"/>
              <a:t>25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545649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26</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992160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27</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775032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28</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605832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29</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4275206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3</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1580054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30</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689910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31</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898397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32</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745495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33</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446404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34</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965843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35</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374427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36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94751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37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62967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38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787394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39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4124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4</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3137817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388904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793683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618318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20219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89825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596468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44390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280055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287081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339489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5</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2101826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5164596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幻灯片图像占位符 1"/>
          <p:cNvSpPr>
            <a:spLocks noGrp="1" noRot="1" noChangeAspect="1" noTextEdit="1"/>
          </p:cNvSpPr>
          <p:nvPr>
            <p:ph type="sldImg"/>
          </p:nvPr>
        </p:nvSpPr>
        <p:spPr>
          <a:ln/>
        </p:spPr>
      </p:sp>
      <p:sp>
        <p:nvSpPr>
          <p:cNvPr id="936963" name="备注占位符 2"/>
          <p:cNvSpPr>
            <a:spLocks noGrp="1"/>
          </p:cNvSpPr>
          <p:nvPr>
            <p:ph type="body" idx="1"/>
          </p:nvPr>
        </p:nvSpPr>
        <p:spPr/>
        <p:txBody>
          <a:bodyPr/>
          <a:lstStyle/>
          <a:p>
            <a:pPr defTabSz="1217613">
              <a:spcBef>
                <a:spcPct val="0"/>
              </a:spcBef>
            </a:pPr>
            <a:endParaRPr lang="zh-CN" altLang="en-US"/>
          </a:p>
        </p:txBody>
      </p:sp>
      <p:sp>
        <p:nvSpPr>
          <p:cNvPr id="9369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9A6334E2-B10E-4232-878C-7B1245C3C471}" type="slidenum">
              <a:rPr lang="zh-CN" altLang="en-US" sz="1200">
                <a:latin typeface="Calibri" pitchFamily="34" charset="0"/>
                <a:ea typeface="微软雅黑" pitchFamily="34" charset="-122"/>
              </a:rPr>
              <a:pPr algn="r" eaLnBrk="1" hangingPunct="1"/>
              <a:t>51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9266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6</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397337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7</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134123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8</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2169570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9</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100856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30388" y="3887788"/>
            <a:ext cx="8537575"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4150594825"/>
      </p:ext>
    </p:extLst>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9150" cy="4527550"/>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92144556"/>
      </p:ext>
    </p:extLst>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274638"/>
            <a:ext cx="2744787" cy="58531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1963" cy="5853112"/>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5743157"/>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9150" cy="452755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48653426"/>
      </p:ext>
    </p:extLst>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796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7962" cy="15017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723688953"/>
      </p:ext>
    </p:extLst>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375"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87080053"/>
      </p:ext>
    </p:extLst>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09600" y="2174875"/>
            <a:ext cx="5389563"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27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96013" y="2174875"/>
            <a:ext cx="5392737"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3955245"/>
      </p:ext>
    </p:extLst>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31191942"/>
      </p:ext>
    </p:extLst>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017768"/>
      </p:ext>
    </p:extLst>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9900" cy="58547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26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5202598"/>
      </p:ext>
    </p:extLst>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2188"/>
            <a:ext cx="7319963" cy="5667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9963" cy="41163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775" y="5368925"/>
            <a:ext cx="7319963"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355435591"/>
      </p:ext>
    </p:extLst>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UpDiag">
          <a:fgClr>
            <a:srgbClr val="D9D9D9"/>
          </a:fgClr>
          <a:bgClr>
            <a:srgbClr val="F2F2F2"/>
          </a:bgClr>
        </a:pattFill>
        <a:effectLst/>
      </p:bgPr>
    </p:bg>
    <p:spTree>
      <p:nvGrpSpPr>
        <p:cNvPr id="1" name=""/>
        <p:cNvGrpSpPr/>
        <p:nvPr/>
      </p:nvGrpSpPr>
      <p:grpSpPr>
        <a:xfrm>
          <a:off x="0" y="0"/>
          <a:ext cx="0" cy="0"/>
          <a:chOff x="0" y="0"/>
          <a:chExt cx="0" cy="0"/>
        </a:xfrm>
      </p:grpSpPr>
      <p:pic>
        <p:nvPicPr>
          <p:cNvPr id="881708" name="Picture 4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25400"/>
            <a:ext cx="12190413" cy="688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ransition spd="med" advClick="0" advTm="0">
    <p:pull/>
  </p:transition>
  <p:timing>
    <p:tnLst>
      <p:par>
        <p:cTn id="1" dur="indefinite" restart="never" nodeType="tmRoot"/>
      </p:par>
    </p:tnLst>
  </p:timing>
  <p:txStyles>
    <p:titleStyle>
      <a:lvl1pPr algn="ctr" defTabSz="1217613" rtl="0" eaLnBrk="1" fontAlgn="base" hangingPunct="1">
        <a:spcBef>
          <a:spcPct val="0"/>
        </a:spcBef>
        <a:spcAft>
          <a:spcPct val="0"/>
        </a:spcAft>
        <a:defRPr sz="5900">
          <a:solidFill>
            <a:schemeClr val="tx1"/>
          </a:solidFill>
          <a:latin typeface="+mj-lt"/>
          <a:ea typeface="+mj-ea"/>
          <a:cs typeface="+mj-cs"/>
        </a:defRPr>
      </a:lvl1pPr>
      <a:lvl2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2pPr>
      <a:lvl3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3pPr>
      <a:lvl4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4pPr>
      <a:lvl5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5pPr>
      <a:lvl6pPr marL="4572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6pPr>
      <a:lvl7pPr marL="9144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7pPr>
      <a:lvl8pPr marL="13716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8pPr>
      <a:lvl9pPr marL="18288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9pPr>
    </p:titleStyle>
    <p:bodyStyle>
      <a:lvl1pPr marL="455613" indent="-455613" algn="l" defTabSz="1217613" rtl="0" eaLnBrk="1" fontAlgn="base" hangingPunct="1">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eaLnBrk="1" fontAlgn="base" hangingPunct="1">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eaLnBrk="1" fontAlgn="base" hangingPunct="1">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individual.utoronto.ca/rafatrashid/Projects/2009/FracLibDoc/class_fraction.html" TargetMode="Externa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a:extLst>
              <a:ext uri="{FF2B5EF4-FFF2-40B4-BE49-F238E27FC236}">
                <a16:creationId xmlns:a16="http://schemas.microsoft.com/office/drawing/2014/main" id="{36E7B933-2CBB-4285-9C01-8265D4BDB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6144"/>
            <a:ext cx="12194906" cy="6865732"/>
          </a:xfrm>
          <a:prstGeom prst="rect">
            <a:avLst/>
          </a:prstGeom>
        </p:spPr>
      </p:pic>
      <p:sp>
        <p:nvSpPr>
          <p:cNvPr id="112" name="TextBox 26">
            <a:extLst>
              <a:ext uri="{FF2B5EF4-FFF2-40B4-BE49-F238E27FC236}">
                <a16:creationId xmlns:a16="http://schemas.microsoft.com/office/drawing/2014/main" id="{676899CD-5C83-4B53-BFA7-53ABDA795D87}"/>
              </a:ext>
            </a:extLst>
          </p:cNvPr>
          <p:cNvSpPr txBox="1"/>
          <p:nvPr/>
        </p:nvSpPr>
        <p:spPr>
          <a:xfrm>
            <a:off x="626567" y="1496258"/>
            <a:ext cx="5722484" cy="2585323"/>
          </a:xfrm>
          <a:prstGeom prst="rect">
            <a:avLst/>
          </a:prstGeom>
          <a:noFill/>
        </p:spPr>
        <p:txBody>
          <a:bodyPr wrap="square" rtlCol="0">
            <a:spAutoFit/>
          </a:bodyPr>
          <a:lstStyle/>
          <a:p>
            <a:r>
              <a:rPr lang="zh-CN" altLang="en-US" sz="5400" b="1" dirty="0" smtClean="0">
                <a:solidFill>
                  <a:schemeClr val="bg1"/>
                </a:solidFill>
                <a:latin typeface="华文楷体" panose="02010600040101010101" pitchFamily="2" charset="-122"/>
                <a:ea typeface="华文楷体" panose="02010600040101010101" pitchFamily="2" charset="-122"/>
              </a:rPr>
              <a:t>面向对象程序设计</a:t>
            </a:r>
            <a:endParaRPr lang="en-US" altLang="zh-CN" sz="5400" b="1" dirty="0" smtClean="0">
              <a:solidFill>
                <a:schemeClr val="bg1"/>
              </a:solidFill>
              <a:latin typeface="华文楷体" panose="02010600040101010101" pitchFamily="2" charset="-122"/>
              <a:ea typeface="华文楷体" panose="02010600040101010101" pitchFamily="2" charset="-122"/>
            </a:endParaRPr>
          </a:p>
          <a:p>
            <a:endParaRPr lang="en-US" altLang="zh-CN" sz="5400" dirty="0" smtClean="0">
              <a:solidFill>
                <a:schemeClr val="bg1"/>
              </a:solidFill>
              <a:latin typeface="华文楷体" panose="02010600040101010101" pitchFamily="2" charset="-122"/>
              <a:ea typeface="华文楷体" panose="02010600040101010101" pitchFamily="2" charset="-122"/>
            </a:endParaRPr>
          </a:p>
          <a:p>
            <a:r>
              <a:rPr lang="zh-CN" altLang="en-US" sz="5400">
                <a:solidFill>
                  <a:schemeClr val="bg1"/>
                </a:solidFill>
                <a:latin typeface="华文楷体" panose="02010600040101010101" pitchFamily="2" charset="-122"/>
                <a:ea typeface="华文楷体" panose="02010600040101010101" pitchFamily="2" charset="-122"/>
              </a:rPr>
              <a:t>总</a:t>
            </a:r>
            <a:r>
              <a:rPr lang="zh-CN" altLang="en-US" sz="5400" smtClean="0">
                <a:solidFill>
                  <a:schemeClr val="bg1"/>
                </a:solidFill>
                <a:latin typeface="华文楷体" panose="02010600040101010101" pitchFamily="2" charset="-122"/>
                <a:ea typeface="华文楷体" panose="02010600040101010101" pitchFamily="2" charset="-122"/>
              </a:rPr>
              <a:t>复习</a:t>
            </a:r>
            <a:endParaRPr lang="zh-CN" altLang="en-US" sz="5400" dirty="0">
              <a:solidFill>
                <a:schemeClr val="bg1"/>
              </a:solidFill>
              <a:latin typeface="华文楷体" panose="02010600040101010101" pitchFamily="2" charset="-122"/>
              <a:ea typeface="华文楷体" panose="02010600040101010101" pitchFamily="2" charset="-122"/>
            </a:endParaRPr>
          </a:p>
        </p:txBody>
      </p:sp>
      <p:sp>
        <p:nvSpPr>
          <p:cNvPr id="117" name="TextBox 12">
            <a:extLst>
              <a:ext uri="{FF2B5EF4-FFF2-40B4-BE49-F238E27FC236}">
                <a16:creationId xmlns:a16="http://schemas.microsoft.com/office/drawing/2014/main" id="{479E23A7-7B83-4AF3-8795-3B16207A7272}"/>
              </a:ext>
            </a:extLst>
          </p:cNvPr>
          <p:cNvSpPr txBox="1"/>
          <p:nvPr/>
        </p:nvSpPr>
        <p:spPr>
          <a:xfrm>
            <a:off x="516048" y="189434"/>
            <a:ext cx="2779101" cy="1200329"/>
          </a:xfrm>
          <a:prstGeom prst="rect">
            <a:avLst/>
          </a:prstGeom>
          <a:noFill/>
        </p:spPr>
        <p:txBody>
          <a:bodyPr wrap="square" rtlCol="0">
            <a:spAutoFit/>
          </a:bodyPr>
          <a:lstStyle/>
          <a:p>
            <a:r>
              <a:rPr lang="en-US" altLang="zh-CN" sz="7200" spc="-300" smtClean="0">
                <a:solidFill>
                  <a:schemeClr val="bg1"/>
                </a:solidFill>
                <a:latin typeface="华文楷体" panose="02010600040101010101" pitchFamily="2" charset="-122"/>
                <a:ea typeface="华文楷体" panose="02010600040101010101" pitchFamily="2" charset="-122"/>
              </a:rPr>
              <a:t>2022</a:t>
            </a:r>
            <a:endParaRPr lang="zh-CN" altLang="en-US" sz="7200" spc="-300" dirty="0">
              <a:solidFill>
                <a:schemeClr val="bg1"/>
              </a:solidFill>
              <a:latin typeface="华文楷体" panose="02010600040101010101" pitchFamily="2" charset="-122"/>
              <a:ea typeface="华文楷体" panose="02010600040101010101" pitchFamily="2" charset="-122"/>
            </a:endParaRPr>
          </a:p>
        </p:txBody>
      </p:sp>
      <p:sp>
        <p:nvSpPr>
          <p:cNvPr id="121" name="TextBox 33">
            <a:extLst>
              <a:ext uri="{FF2B5EF4-FFF2-40B4-BE49-F238E27FC236}">
                <a16:creationId xmlns:a16="http://schemas.microsoft.com/office/drawing/2014/main" id="{FFD3213A-B971-4F8D-8915-020533E32684}"/>
              </a:ext>
            </a:extLst>
          </p:cNvPr>
          <p:cNvSpPr txBox="1"/>
          <p:nvPr/>
        </p:nvSpPr>
        <p:spPr>
          <a:xfrm>
            <a:off x="842591" y="4509210"/>
            <a:ext cx="6206700" cy="584775"/>
          </a:xfrm>
          <a:prstGeom prst="rect">
            <a:avLst/>
          </a:prstGeom>
          <a:noFill/>
        </p:spPr>
        <p:txBody>
          <a:bodyPr wrap="square" rtlCol="0">
            <a:spAutoFit/>
          </a:bodyPr>
          <a:lstStyle/>
          <a:p>
            <a:r>
              <a:rPr lang="zh-CN" altLang="en-US" sz="3200" dirty="0" smtClean="0">
                <a:solidFill>
                  <a:schemeClr val="bg1"/>
                </a:solidFill>
                <a:latin typeface="华文隶书" panose="02010800040101010101" pitchFamily="2" charset="-122"/>
                <a:ea typeface="华文隶书" panose="02010800040101010101" pitchFamily="2" charset="-122"/>
              </a:rPr>
              <a:t>李际军  </a:t>
            </a:r>
            <a:r>
              <a:rPr lang="en-US" altLang="zh-CN" sz="3200" dirty="0" smtClean="0">
                <a:solidFill>
                  <a:schemeClr val="bg1"/>
                </a:solidFill>
                <a:latin typeface="华文隶书" panose="02010800040101010101" pitchFamily="2" charset="-122"/>
                <a:ea typeface="华文隶书" panose="02010800040101010101" pitchFamily="2" charset="-122"/>
              </a:rPr>
              <a:t>lijijun@cs.zju.edu.cn</a:t>
            </a:r>
            <a:endParaRPr lang="zh-CN" altLang="en-US" sz="3200" dirty="0">
              <a:solidFill>
                <a:schemeClr val="bg1"/>
              </a:solidFill>
              <a:latin typeface="华文隶书" panose="02010800040101010101" pitchFamily="2" charset="-122"/>
              <a:ea typeface="华文隶书" panose="02010800040101010101" pitchFamily="2"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1000" fill="hold"/>
                                        <p:tgtEl>
                                          <p:spTgt spid="107"/>
                                        </p:tgtEl>
                                        <p:attrNameLst>
                                          <p:attrName>ppt_w</p:attrName>
                                        </p:attrNameLst>
                                      </p:cBhvr>
                                      <p:tavLst>
                                        <p:tav tm="0">
                                          <p:val>
                                            <p:strVal val="#ppt_w+.3"/>
                                          </p:val>
                                        </p:tav>
                                        <p:tav tm="100000">
                                          <p:val>
                                            <p:strVal val="#ppt_w"/>
                                          </p:val>
                                        </p:tav>
                                      </p:tavLst>
                                    </p:anim>
                                    <p:anim calcmode="lin" valueType="num">
                                      <p:cBhvr>
                                        <p:cTn id="8" dur="1000" fill="hold"/>
                                        <p:tgtEl>
                                          <p:spTgt spid="107"/>
                                        </p:tgtEl>
                                        <p:attrNameLst>
                                          <p:attrName>ppt_h</p:attrName>
                                        </p:attrNameLst>
                                      </p:cBhvr>
                                      <p:tavLst>
                                        <p:tav tm="0">
                                          <p:val>
                                            <p:strVal val="#ppt_h"/>
                                          </p:val>
                                        </p:tav>
                                        <p:tav tm="100000">
                                          <p:val>
                                            <p:strVal val="#ppt_h"/>
                                          </p:val>
                                        </p:tav>
                                      </p:tavLst>
                                    </p:anim>
                                    <p:animEffect transition="in" filter="fade">
                                      <p:cBhvr>
                                        <p:cTn id="9" dur="1000"/>
                                        <p:tgtEl>
                                          <p:spTgt spid="107"/>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anim calcmode="lin" valueType="num">
                                      <p:cBhvr>
                                        <p:cTn id="14" dur="1000" fill="hold"/>
                                        <p:tgtEl>
                                          <p:spTgt spid="117"/>
                                        </p:tgtEl>
                                        <p:attrNameLst>
                                          <p:attrName>ppt_w</p:attrName>
                                        </p:attrNameLst>
                                      </p:cBhvr>
                                      <p:tavLst>
                                        <p:tav tm="0" fmla="#ppt_w*sin(2.5*pi*$)">
                                          <p:val>
                                            <p:fltVal val="0"/>
                                          </p:val>
                                        </p:tav>
                                        <p:tav tm="100000">
                                          <p:val>
                                            <p:fltVal val="1"/>
                                          </p:val>
                                        </p:tav>
                                      </p:tavLst>
                                    </p:anim>
                                    <p:anim calcmode="lin" valueType="num">
                                      <p:cBhvr>
                                        <p:cTn id="15" dur="1000" fill="hold"/>
                                        <p:tgtEl>
                                          <p:spTgt spid="117"/>
                                        </p:tgtEl>
                                        <p:attrNameLst>
                                          <p:attrName>ppt_h</p:attrName>
                                        </p:attrNameLst>
                                      </p:cBhvr>
                                      <p:tavLst>
                                        <p:tav tm="0">
                                          <p:val>
                                            <p:strVal val="#ppt_h"/>
                                          </p:val>
                                        </p:tav>
                                        <p:tav tm="100000">
                                          <p:val>
                                            <p:strVal val="#ppt_h"/>
                                          </p:val>
                                        </p:tav>
                                      </p:tavLst>
                                    </p:anim>
                                  </p:childTnLst>
                                </p:cTn>
                              </p:par>
                            </p:childTnLst>
                          </p:cTn>
                        </p:par>
                        <p:par>
                          <p:cTn id="16" fill="hold">
                            <p:stCondLst>
                              <p:cond delay="23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by="(-#ppt_w*2)" calcmode="lin" valueType="num">
                                      <p:cBhvr rctx="PPT">
                                        <p:cTn id="19" dur="500" autoRev="1" fill="hold">
                                          <p:stCondLst>
                                            <p:cond delay="0"/>
                                          </p:stCondLst>
                                        </p:cTn>
                                        <p:tgtEl>
                                          <p:spTgt spid="112"/>
                                        </p:tgtEl>
                                        <p:attrNameLst>
                                          <p:attrName>ppt_w</p:attrName>
                                        </p:attrNameLst>
                                      </p:cBhvr>
                                    </p:anim>
                                    <p:anim by="(#ppt_w*0.50)" calcmode="lin" valueType="num">
                                      <p:cBhvr>
                                        <p:cTn id="20" dur="500" decel="50000" autoRev="1" fill="hold">
                                          <p:stCondLst>
                                            <p:cond delay="0"/>
                                          </p:stCondLst>
                                        </p:cTn>
                                        <p:tgtEl>
                                          <p:spTgt spid="112"/>
                                        </p:tgtEl>
                                        <p:attrNameLst>
                                          <p:attrName>ppt_x</p:attrName>
                                        </p:attrNameLst>
                                      </p:cBhvr>
                                    </p:anim>
                                    <p:anim from="(-#ppt_h/2)" to="(#ppt_y)" calcmode="lin" valueType="num">
                                      <p:cBhvr>
                                        <p:cTn id="21" dur="1000" fill="hold">
                                          <p:stCondLst>
                                            <p:cond delay="0"/>
                                          </p:stCondLst>
                                        </p:cTn>
                                        <p:tgtEl>
                                          <p:spTgt spid="112"/>
                                        </p:tgtEl>
                                        <p:attrNameLst>
                                          <p:attrName>ppt_y</p:attrName>
                                        </p:attrNameLst>
                                      </p:cBhvr>
                                    </p:anim>
                                    <p:animRot by="21600000">
                                      <p:cBhvr>
                                        <p:cTn id="22" dur="1000" fill="hold">
                                          <p:stCondLst>
                                            <p:cond delay="0"/>
                                          </p:stCondLst>
                                        </p:cTn>
                                        <p:tgtEl>
                                          <p:spTgt spid="112"/>
                                        </p:tgtEl>
                                        <p:attrNameLst>
                                          <p:attrName>r</p:attrName>
                                        </p:attrNameLst>
                                      </p:cBhvr>
                                    </p:animRot>
                                  </p:childTnLst>
                                </p:cTn>
                              </p:par>
                            </p:childTnLst>
                          </p:cTn>
                        </p:par>
                        <p:par>
                          <p:cTn id="23" fill="hold">
                            <p:stCondLst>
                              <p:cond delay="4300"/>
                            </p:stCondLst>
                            <p:childTnLst>
                              <p:par>
                                <p:cTn id="24" presetID="42" presetClass="entr" presetSubtype="0" fill="hold" grpId="0" nodeType="after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1000"/>
                                        <p:tgtEl>
                                          <p:spTgt spid="121"/>
                                        </p:tgtEl>
                                      </p:cBhvr>
                                    </p:animEffect>
                                    <p:anim calcmode="lin" valueType="num">
                                      <p:cBhvr>
                                        <p:cTn id="27" dur="1000" fill="hold"/>
                                        <p:tgtEl>
                                          <p:spTgt spid="121"/>
                                        </p:tgtEl>
                                        <p:attrNameLst>
                                          <p:attrName>ppt_x</p:attrName>
                                        </p:attrNameLst>
                                      </p:cBhvr>
                                      <p:tavLst>
                                        <p:tav tm="0">
                                          <p:val>
                                            <p:strVal val="#ppt_x"/>
                                          </p:val>
                                        </p:tav>
                                        <p:tav tm="100000">
                                          <p:val>
                                            <p:strVal val="#ppt_x"/>
                                          </p:val>
                                        </p:tav>
                                      </p:tavLst>
                                    </p:anim>
                                    <p:anim calcmode="lin" valueType="num">
                                      <p:cBhvr>
                                        <p:cTn id="28"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7" grpId="0"/>
      <p:bldP spid="1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11815367"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400" dirty="0"/>
              <a:t>he following program is compiled with -</a:t>
            </a:r>
            <a:r>
              <a:rPr lang="en-US" altLang="zh-CN" sz="1400" dirty="0" err="1"/>
              <a:t>std</a:t>
            </a:r>
            <a:r>
              <a:rPr lang="en-US" altLang="zh-CN" sz="1400" dirty="0"/>
              <a:t>=</a:t>
            </a:r>
            <a:r>
              <a:rPr lang="en-US" altLang="zh-CN" sz="1400" dirty="0" err="1"/>
              <a:t>c++</a:t>
            </a:r>
            <a:r>
              <a:rPr lang="en-US" altLang="zh-CN" sz="1400" dirty="0"/>
              <a:t>11:</a:t>
            </a:r>
            <a:endParaRPr lang="zh-CN" altLang="zh-CN" sz="1400" dirty="0"/>
          </a:p>
          <a:p>
            <a:pPr marL="0" indent="0">
              <a:buNone/>
            </a:pPr>
            <a:r>
              <a:rPr lang="en-US" altLang="zh-CN" sz="1400" dirty="0" err="1"/>
              <a:t>int</a:t>
            </a:r>
            <a:r>
              <a:rPr lang="en-US" altLang="zh-CN" sz="1400" dirty="0"/>
              <a:t> </a:t>
            </a:r>
            <a:r>
              <a:rPr lang="en-US" altLang="zh-CN" sz="1400" dirty="0" err="1"/>
              <a:t>avar</a:t>
            </a:r>
            <a:r>
              <a:rPr lang="en-US" altLang="zh-CN" sz="1400" dirty="0"/>
              <a:t> = 0x10;</a:t>
            </a:r>
            <a:endParaRPr lang="zh-CN" altLang="zh-CN" sz="1400" dirty="0"/>
          </a:p>
          <a:p>
            <a:pPr marL="0" indent="0">
              <a:buNone/>
            </a:pPr>
            <a:r>
              <a:rPr lang="en-US" altLang="zh-CN" sz="1400" dirty="0" err="1"/>
              <a:t>struct</a:t>
            </a:r>
            <a:r>
              <a:rPr lang="en-US" altLang="zh-CN" sz="1400" dirty="0"/>
              <a:t> A {</a:t>
            </a:r>
            <a:endParaRPr lang="zh-CN" altLang="zh-CN" sz="1400" dirty="0"/>
          </a:p>
          <a:p>
            <a:pPr marL="0" indent="0">
              <a:buNone/>
            </a:pPr>
            <a:r>
              <a:rPr lang="en-US" altLang="zh-CN" sz="1400" dirty="0"/>
              <a:t>    A(</a:t>
            </a:r>
            <a:r>
              <a:rPr lang="en-US" altLang="zh-CN" sz="1400" dirty="0" err="1"/>
              <a:t>int</a:t>
            </a:r>
            <a:r>
              <a:rPr lang="en-US" altLang="zh-CN" sz="1400" dirty="0"/>
              <a:t> </a:t>
            </a:r>
            <a:r>
              <a:rPr lang="en-US" altLang="zh-CN" sz="1400" dirty="0" err="1"/>
              <a:t>i</a:t>
            </a:r>
            <a:r>
              <a:rPr lang="en-US" altLang="zh-CN" sz="1400" dirty="0"/>
              <a:t>) { ::</a:t>
            </a:r>
            <a:r>
              <a:rPr lang="en-US" altLang="zh-CN" sz="1400" dirty="0" err="1"/>
              <a:t>avar</a:t>
            </a:r>
            <a:r>
              <a:rPr lang="en-US" altLang="zh-CN" sz="1400" dirty="0"/>
              <a:t> = </a:t>
            </a:r>
            <a:r>
              <a:rPr lang="en-US" altLang="zh-CN" sz="1400" dirty="0" err="1"/>
              <a:t>i</a:t>
            </a:r>
            <a:r>
              <a:rPr lang="en-US" altLang="zh-CN" sz="1400" dirty="0"/>
              <a:t>; }</a:t>
            </a:r>
            <a:endParaRPr lang="zh-CN" altLang="zh-CN" sz="1400" dirty="0"/>
          </a:p>
          <a:p>
            <a:pPr marL="0" indent="0">
              <a:buNone/>
            </a:pPr>
            <a:r>
              <a:rPr lang="en-US" altLang="zh-CN" sz="1400" dirty="0"/>
              <a:t>    void </a:t>
            </a:r>
            <a:r>
              <a:rPr lang="en-US" altLang="zh-CN" sz="1400" dirty="0" err="1"/>
              <a:t>prt</a:t>
            </a:r>
            <a:r>
              <a:rPr lang="en-US" altLang="zh-CN" sz="1400" dirty="0"/>
              <a:t>() { </a:t>
            </a:r>
            <a:r>
              <a:rPr lang="en-US" altLang="zh-CN" sz="1400" dirty="0" err="1"/>
              <a:t>cout</a:t>
            </a:r>
            <a:r>
              <a:rPr lang="en-US" altLang="zh-CN" sz="1400" dirty="0"/>
              <a:t> &lt;&lt; this-&gt;</a:t>
            </a:r>
            <a:r>
              <a:rPr lang="en-US" altLang="zh-CN" sz="1400" dirty="0" err="1"/>
              <a:t>avar</a:t>
            </a:r>
            <a:r>
              <a:rPr lang="en-US" altLang="zh-CN" sz="1400" dirty="0"/>
              <a:t> &lt;&lt; </a:t>
            </a:r>
            <a:r>
              <a:rPr lang="en-US" altLang="zh-CN" sz="1400" dirty="0" err="1"/>
              <a:t>endl</a:t>
            </a:r>
            <a:r>
              <a:rPr lang="en-US" altLang="zh-CN" sz="1400" dirty="0"/>
              <a:t>; }</a:t>
            </a:r>
            <a:endParaRPr lang="zh-CN" altLang="zh-CN" sz="1400" dirty="0"/>
          </a:p>
          <a:p>
            <a:pPr marL="0" indent="0">
              <a:buNone/>
            </a:pPr>
            <a:r>
              <a:rPr lang="en-US" altLang="zh-CN" sz="1400" dirty="0"/>
              <a:t>    </a:t>
            </a:r>
            <a:r>
              <a:rPr lang="en-US" altLang="zh-CN" sz="1400" dirty="0" err="1"/>
              <a:t>int</a:t>
            </a:r>
            <a:r>
              <a:rPr lang="en-US" altLang="zh-CN" sz="1400" dirty="0"/>
              <a:t> </a:t>
            </a:r>
            <a:r>
              <a:rPr lang="en-US" altLang="zh-CN" sz="1400" dirty="0" err="1"/>
              <a:t>avar</a:t>
            </a:r>
            <a:r>
              <a:rPr lang="en-US" altLang="zh-CN" sz="1400" dirty="0"/>
              <a:t> = 10;    </a:t>
            </a:r>
            <a:endParaRPr lang="zh-CN" altLang="zh-CN" sz="1400" dirty="0"/>
          </a:p>
          <a:p>
            <a:pPr marL="0" indent="0">
              <a:buNone/>
            </a:pPr>
            <a:r>
              <a:rPr lang="en-US" altLang="zh-CN" sz="1400" dirty="0"/>
              <a:t>};</a:t>
            </a:r>
            <a:endParaRPr lang="zh-CN" altLang="zh-CN" sz="1400" dirty="0"/>
          </a:p>
          <a:p>
            <a:pPr marL="0" indent="0">
              <a:buNone/>
            </a:pPr>
            <a:r>
              <a:rPr lang="en-US" altLang="zh-CN" sz="1400" dirty="0"/>
              <a:t> </a:t>
            </a:r>
            <a:endParaRPr lang="zh-CN" altLang="zh-CN" sz="1400" dirty="0"/>
          </a:p>
          <a:p>
            <a:pPr marL="0" indent="0">
              <a:buNone/>
            </a:pPr>
            <a:r>
              <a:rPr lang="en-US" altLang="zh-CN" sz="1400" dirty="0" err="1"/>
              <a:t>int</a:t>
            </a:r>
            <a:r>
              <a:rPr lang="en-US" altLang="zh-CN" sz="1400" dirty="0"/>
              <a:t> main()</a:t>
            </a:r>
            <a:endParaRPr lang="zh-CN" altLang="zh-CN" sz="1400" dirty="0"/>
          </a:p>
          <a:p>
            <a:pPr marL="0" indent="0">
              <a:buNone/>
            </a:pPr>
            <a:r>
              <a:rPr lang="en-US" altLang="zh-CN" sz="1400" dirty="0"/>
              <a:t>{</a:t>
            </a:r>
            <a:endParaRPr lang="zh-CN" altLang="zh-CN" sz="1400" dirty="0"/>
          </a:p>
          <a:p>
            <a:pPr marL="0" indent="0">
              <a:buNone/>
            </a:pPr>
            <a:r>
              <a:rPr lang="en-US" altLang="zh-CN" sz="1400" dirty="0"/>
              <a:t>    </a:t>
            </a:r>
            <a:r>
              <a:rPr lang="en-US" altLang="zh-CN" sz="1400" dirty="0" err="1"/>
              <a:t>int</a:t>
            </a:r>
            <a:r>
              <a:rPr lang="en-US" altLang="zh-CN" sz="1400" dirty="0"/>
              <a:t> </a:t>
            </a:r>
            <a:r>
              <a:rPr lang="en-US" altLang="zh-CN" sz="1400" dirty="0" err="1"/>
              <a:t>avar</a:t>
            </a:r>
            <a:r>
              <a:rPr lang="en-US" altLang="zh-CN" sz="1400" dirty="0"/>
              <a:t> = 0b10;</a:t>
            </a:r>
            <a:endParaRPr lang="zh-CN" altLang="zh-CN" sz="1400" dirty="0"/>
          </a:p>
          <a:p>
            <a:pPr marL="0" indent="0">
              <a:buNone/>
            </a:pPr>
            <a:r>
              <a:rPr lang="en-US" altLang="zh-CN" sz="1400" dirty="0"/>
              <a:t>    A a(010);</a:t>
            </a:r>
            <a:endParaRPr lang="zh-CN" altLang="zh-CN" sz="1400" dirty="0"/>
          </a:p>
          <a:p>
            <a:pPr marL="0" indent="0">
              <a:buNone/>
            </a:pPr>
            <a:r>
              <a:rPr lang="en-US" altLang="zh-CN" sz="1400" dirty="0"/>
              <a:t>    </a:t>
            </a:r>
            <a:r>
              <a:rPr lang="en-US" altLang="zh-CN" sz="1400" dirty="0" err="1"/>
              <a:t>a.prt</a:t>
            </a:r>
            <a:r>
              <a:rPr lang="en-US" altLang="zh-CN" sz="1400" dirty="0"/>
              <a:t>();</a:t>
            </a:r>
            <a:endParaRPr lang="zh-CN" altLang="zh-CN" sz="1400" dirty="0"/>
          </a:p>
          <a:p>
            <a:pPr marL="0" indent="0">
              <a:buNone/>
            </a:pPr>
            <a:r>
              <a:rPr lang="en-US" altLang="zh-CN" sz="1400" dirty="0"/>
              <a:t>    return 0;</a:t>
            </a:r>
            <a:endParaRPr lang="zh-CN" altLang="zh-CN" sz="1400" dirty="0"/>
          </a:p>
          <a:p>
            <a:pPr marL="0" indent="0">
              <a:buNone/>
            </a:pPr>
            <a:r>
              <a:rPr lang="en-US" altLang="zh-CN" sz="1400" dirty="0" smtClean="0"/>
              <a:t>}</a:t>
            </a:r>
          </a:p>
          <a:p>
            <a:pPr marL="0" indent="0">
              <a:buNone/>
            </a:pPr>
            <a:endParaRPr lang="en-US" altLang="zh-CN" sz="1400" b="0" kern="0" dirty="0"/>
          </a:p>
          <a:p>
            <a:pPr marL="0" indent="0">
              <a:buNone/>
            </a:pPr>
            <a:endParaRPr lang="en-US" altLang="zh-CN" sz="1400" b="0" kern="0" dirty="0" smtClean="0"/>
          </a:p>
          <a:p>
            <a:pPr marL="0" indent="0">
              <a:buNone/>
            </a:pPr>
            <a:r>
              <a:rPr lang="zh-CN" altLang="en-US" sz="2000" b="0" kern="0" dirty="0" smtClean="0"/>
              <a:t>参考答案：</a:t>
            </a:r>
            <a:endParaRPr lang="en-US" altLang="zh-CN" sz="2000" b="0" kern="0" dirty="0" smtClean="0"/>
          </a:p>
          <a:p>
            <a:pPr marL="0" indent="0">
              <a:buNone/>
            </a:pPr>
            <a:r>
              <a:rPr lang="en-US" altLang="zh-CN" sz="2000" dirty="0">
                <a:solidFill>
                  <a:srgbClr val="FF0000"/>
                </a:solidFill>
              </a:rPr>
              <a:t>10</a:t>
            </a:r>
            <a:endParaRPr lang="zh-CN" altLang="en-US" sz="2000" b="0" kern="0" dirty="0">
              <a:solidFill>
                <a:srgbClr val="FF0000"/>
              </a:solidFill>
            </a:endParaRPr>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6.</a:t>
            </a:r>
            <a:r>
              <a:rPr lang="zh-CN" altLang="en-US" sz="3000" dirty="0" smtClean="0">
                <a:solidFill>
                  <a:schemeClr val="bg1"/>
                </a:solidFill>
                <a:latin typeface="Rockwell" pitchFamily="18" charset="0"/>
                <a:ea typeface="微软雅黑" pitchFamily="34" charset="-122"/>
              </a:rPr>
              <a:t>控制域</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1250803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4312017"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a:t>class Student </a:t>
            </a:r>
            <a:endParaRPr lang="zh-CN" altLang="zh-CN" sz="1000" dirty="0"/>
          </a:p>
          <a:p>
            <a:pPr marL="0" indent="0">
              <a:buNone/>
            </a:pPr>
            <a:r>
              <a:rPr lang="en-US" altLang="zh-CN" sz="1000" dirty="0"/>
              <a:t>{</a:t>
            </a:r>
            <a:endParaRPr lang="zh-CN" altLang="zh-CN" sz="1000" dirty="0"/>
          </a:p>
          <a:p>
            <a:pPr marL="0" indent="0">
              <a:buNone/>
            </a:pPr>
            <a:r>
              <a:rPr lang="en-US" altLang="zh-CN" sz="1000" dirty="0"/>
              <a:t>private:	 </a:t>
            </a:r>
            <a:endParaRPr lang="zh-CN" altLang="zh-CN" sz="1000" dirty="0"/>
          </a:p>
          <a:p>
            <a:pPr marL="0" indent="0">
              <a:buNone/>
            </a:pPr>
            <a:r>
              <a:rPr lang="en-US" altLang="zh-CN" sz="1000" dirty="0"/>
              <a:t>        char *name;             </a:t>
            </a:r>
            <a:endParaRPr lang="zh-CN" altLang="zh-CN" sz="1000" dirty="0"/>
          </a:p>
          <a:p>
            <a:pPr marL="0" indent="0">
              <a:buNone/>
            </a:pPr>
            <a:r>
              <a:rPr lang="en-US" altLang="zh-CN" sz="1000" dirty="0"/>
              <a:t>float score;          	 </a:t>
            </a:r>
            <a:endParaRPr lang="zh-CN" altLang="zh-CN" sz="1000" dirty="0"/>
          </a:p>
          <a:p>
            <a:pPr marL="0" indent="0">
              <a:buNone/>
            </a:pPr>
            <a:r>
              <a:rPr lang="en-US" altLang="zh-CN" sz="1000" dirty="0"/>
              <a:t>public:</a:t>
            </a:r>
            <a:endParaRPr lang="zh-CN" altLang="zh-CN" sz="1000" dirty="0"/>
          </a:p>
          <a:p>
            <a:pPr marL="0" indent="0">
              <a:buNone/>
            </a:pPr>
            <a:r>
              <a:rPr lang="en-US" altLang="zh-CN" sz="1000" dirty="0"/>
              <a:t>         Student(char *name1,float score1);     </a:t>
            </a:r>
            <a:endParaRPr lang="zh-CN" altLang="zh-CN" sz="1000" dirty="0"/>
          </a:p>
          <a:p>
            <a:pPr marL="0" indent="0">
              <a:buNone/>
            </a:pPr>
            <a:r>
              <a:rPr lang="en-US" altLang="zh-CN" sz="1000" dirty="0"/>
              <a:t>         Student(Student&amp; </a:t>
            </a:r>
            <a:r>
              <a:rPr lang="en-US" altLang="zh-CN" sz="1000" dirty="0" err="1"/>
              <a:t>stu</a:t>
            </a:r>
            <a:r>
              <a:rPr lang="en-US" altLang="zh-CN" sz="1000" dirty="0"/>
              <a:t>);</a:t>
            </a:r>
            <a:endParaRPr lang="zh-CN" altLang="zh-CN" sz="1000" dirty="0"/>
          </a:p>
          <a:p>
            <a:pPr marL="0" indent="0">
              <a:buNone/>
            </a:pPr>
            <a:r>
              <a:rPr lang="en-US" altLang="zh-CN" sz="1000" dirty="0"/>
              <a:t>void </a:t>
            </a:r>
            <a:r>
              <a:rPr lang="en-US" altLang="zh-CN" sz="1000" dirty="0" err="1"/>
              <a:t>ShowData</a:t>
            </a:r>
            <a:r>
              <a:rPr lang="en-US" altLang="zh-CN" sz="1000" dirty="0"/>
              <a:t>();</a:t>
            </a:r>
            <a:endParaRPr lang="zh-CN" altLang="zh-CN" sz="1000" dirty="0"/>
          </a:p>
          <a:p>
            <a:pPr marL="0" indent="0">
              <a:buNone/>
            </a:pPr>
            <a:r>
              <a:rPr lang="en-US" altLang="zh-CN" sz="1000" dirty="0"/>
              <a:t>~Student();</a:t>
            </a:r>
            <a:endParaRPr lang="zh-CN" altLang="zh-CN" sz="1000" dirty="0"/>
          </a:p>
          <a:p>
            <a:pPr marL="0" indent="0">
              <a:buNone/>
            </a:pPr>
            <a:r>
              <a:rPr lang="en-US" altLang="zh-CN" sz="1000" dirty="0"/>
              <a:t>};</a:t>
            </a:r>
            <a:endParaRPr lang="zh-CN" altLang="zh-CN" sz="1000" dirty="0"/>
          </a:p>
          <a:p>
            <a:pPr marL="0" indent="0">
              <a:buNone/>
            </a:pPr>
            <a:r>
              <a:rPr lang="en-US" altLang="zh-CN" sz="1000" dirty="0"/>
              <a:t>Student::Student(char *name1,float score1)</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r>
              <a:rPr lang="en-US" altLang="zh-CN" sz="1000" dirty="0" err="1"/>
              <a:t>cout</a:t>
            </a:r>
            <a:r>
              <a:rPr lang="en-US" altLang="zh-CN" sz="1000" dirty="0"/>
              <a:t> &lt;&lt; "constructing..." &lt;&lt; name1 &lt;&lt; </a:t>
            </a:r>
            <a:r>
              <a:rPr lang="en-US" altLang="zh-CN" sz="1000" dirty="0" err="1"/>
              <a:t>endl</a:t>
            </a:r>
            <a:r>
              <a:rPr lang="en-US" altLang="zh-CN" sz="1000" dirty="0"/>
              <a:t>;</a:t>
            </a:r>
            <a:endParaRPr lang="zh-CN" altLang="zh-CN" sz="1000" dirty="0"/>
          </a:p>
          <a:p>
            <a:pPr marL="0" indent="0">
              <a:buNone/>
            </a:pPr>
            <a:r>
              <a:rPr lang="en-US" altLang="zh-CN" sz="1000" dirty="0"/>
              <a:t>    name = new char[</a:t>
            </a:r>
            <a:r>
              <a:rPr lang="en-US" altLang="zh-CN" sz="1000" dirty="0" err="1"/>
              <a:t>strlen</a:t>
            </a:r>
            <a:r>
              <a:rPr lang="en-US" altLang="zh-CN" sz="1000" dirty="0"/>
              <a:t>(name1)+1];</a:t>
            </a:r>
            <a:endParaRPr lang="zh-CN" altLang="zh-CN" sz="1000" dirty="0"/>
          </a:p>
          <a:p>
            <a:pPr marL="0" indent="0">
              <a:buNone/>
            </a:pPr>
            <a:r>
              <a:rPr lang="en-US" altLang="zh-CN" sz="1000" dirty="0"/>
              <a:t>if (name !=0)</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strcpy</a:t>
            </a:r>
            <a:r>
              <a:rPr lang="en-US" altLang="zh-CN" sz="1000" dirty="0"/>
              <a:t>(name,name1);</a:t>
            </a:r>
            <a:endParaRPr lang="zh-CN" altLang="zh-CN" sz="1000" dirty="0"/>
          </a:p>
          <a:p>
            <a:pPr marL="0" indent="0">
              <a:buNone/>
            </a:pPr>
            <a:r>
              <a:rPr lang="en-US" altLang="zh-CN" sz="1000" dirty="0"/>
              <a:t> score = score1;</a:t>
            </a:r>
            <a:endParaRPr lang="zh-CN" altLang="zh-CN" sz="1000" dirty="0"/>
          </a:p>
          <a:p>
            <a:pPr marL="0" indent="0">
              <a:buNone/>
            </a:pPr>
            <a:r>
              <a:rPr lang="en-US" altLang="zh-CN" sz="1000" dirty="0"/>
              <a:t>    }</a:t>
            </a:r>
            <a:endParaRPr lang="zh-CN" altLang="zh-CN" sz="1000" dirty="0"/>
          </a:p>
          <a:p>
            <a:pPr marL="0" indent="0">
              <a:buNone/>
            </a:pPr>
            <a:r>
              <a:rPr lang="en-US" altLang="zh-CN" sz="1000" dirty="0"/>
              <a:t>}</a:t>
            </a:r>
            <a:endParaRPr lang="zh-CN" altLang="zh-CN" sz="1000" dirty="0"/>
          </a:p>
          <a:p>
            <a:pPr marL="0" indent="0">
              <a:buNone/>
            </a:pPr>
            <a:r>
              <a:rPr lang="en-US" altLang="zh-CN" sz="1000" dirty="0"/>
              <a:t>Student::Student(Student&amp; </a:t>
            </a:r>
            <a:r>
              <a:rPr lang="en-US" altLang="zh-CN" sz="1000" dirty="0" err="1"/>
              <a:t>stu</a:t>
            </a:r>
            <a:r>
              <a:rPr lang="en-US" altLang="zh-CN" sz="1000" dirty="0"/>
              <a:t>)</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r>
              <a:rPr lang="en-US" altLang="zh-CN" sz="1000" dirty="0" err="1"/>
              <a:t>cout</a:t>
            </a:r>
            <a:r>
              <a:rPr lang="en-US" altLang="zh-CN" sz="1000" dirty="0"/>
              <a:t> &lt;&lt; "Copy constructing..." &lt;&lt; stu.name &lt;&lt; </a:t>
            </a:r>
            <a:r>
              <a:rPr lang="en-US" altLang="zh-CN" sz="1000" dirty="0" err="1"/>
              <a:t>endl</a:t>
            </a:r>
            <a:r>
              <a:rPr lang="en-US" altLang="zh-CN" sz="1000" dirty="0"/>
              <a:t>;</a:t>
            </a:r>
            <a:endParaRPr lang="zh-CN" altLang="zh-CN" sz="1000" dirty="0"/>
          </a:p>
          <a:p>
            <a:pPr marL="0" indent="0">
              <a:buNone/>
            </a:pPr>
            <a:r>
              <a:rPr lang="en-US" altLang="zh-CN" sz="1000" dirty="0"/>
              <a:t>name=new char[</a:t>
            </a:r>
            <a:r>
              <a:rPr lang="en-US" altLang="zh-CN" sz="1000" dirty="0" err="1"/>
              <a:t>strlen</a:t>
            </a:r>
            <a:r>
              <a:rPr lang="en-US" altLang="zh-CN" sz="1000" dirty="0"/>
              <a:t>(stu.name)+1];</a:t>
            </a:r>
            <a:endParaRPr lang="zh-CN" altLang="zh-CN" sz="1000" dirty="0"/>
          </a:p>
          <a:p>
            <a:pPr marL="0" indent="0">
              <a:buNone/>
            </a:pPr>
            <a:r>
              <a:rPr lang="en-US" altLang="zh-CN" sz="1000" dirty="0"/>
              <a:t>if (name !=0)</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strcpy</a:t>
            </a:r>
            <a:r>
              <a:rPr lang="en-US" altLang="zh-CN" sz="1000" dirty="0"/>
              <a:t>(</a:t>
            </a:r>
            <a:r>
              <a:rPr lang="en-US" altLang="zh-CN" sz="1000" dirty="0" err="1"/>
              <a:t>name,stu.name</a:t>
            </a:r>
            <a:r>
              <a:rPr lang="en-US" altLang="zh-CN" sz="1000" dirty="0"/>
              <a:t>);</a:t>
            </a:r>
            <a:endParaRPr lang="zh-CN" altLang="zh-CN" sz="1000" dirty="0"/>
          </a:p>
          <a:p>
            <a:pPr marL="0" indent="0">
              <a:buNone/>
            </a:pPr>
            <a:r>
              <a:rPr lang="en-US" altLang="zh-CN" sz="1000" dirty="0"/>
              <a:t>         score = </a:t>
            </a:r>
            <a:r>
              <a:rPr lang="en-US" altLang="zh-CN" sz="1000" dirty="0" err="1"/>
              <a:t>stu.score</a:t>
            </a:r>
            <a:r>
              <a:rPr lang="en-US" altLang="zh-CN" sz="1000" dirty="0"/>
              <a:t>;</a:t>
            </a:r>
            <a:endParaRPr lang="zh-CN" altLang="zh-CN" sz="1000" dirty="0"/>
          </a:p>
          <a:p>
            <a:pPr marL="0" indent="0">
              <a:buNone/>
            </a:pPr>
            <a:r>
              <a:rPr lang="en-US" altLang="zh-CN" sz="1000" dirty="0"/>
              <a:t>     }  </a:t>
            </a:r>
            <a:endParaRPr lang="zh-CN" altLang="zh-CN" sz="1000" dirty="0"/>
          </a:p>
          <a:p>
            <a:pPr marL="0" indent="0">
              <a:buNone/>
            </a:pPr>
            <a:r>
              <a:rPr lang="en-US" altLang="zh-CN" sz="1000" dirty="0" smtClean="0"/>
              <a:t>}</a:t>
            </a:r>
            <a:endParaRPr lang="zh-CN" altLang="zh-CN" sz="100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7.</a:t>
            </a:r>
            <a:r>
              <a:rPr lang="zh-CN" altLang="en-US" sz="3000" dirty="0" smtClean="0">
                <a:solidFill>
                  <a:schemeClr val="bg1"/>
                </a:solidFill>
                <a:latin typeface="Rockwell" pitchFamily="18" charset="0"/>
                <a:ea typeface="微软雅黑" pitchFamily="34" charset="-122"/>
              </a:rPr>
              <a:t>其它</a:t>
            </a:r>
            <a:endParaRPr lang="zh-CN" altLang="en-US" sz="3000" dirty="0">
              <a:solidFill>
                <a:schemeClr val="bg1"/>
              </a:solidFill>
              <a:latin typeface="Rockwell" pitchFamily="18" charset="0"/>
              <a:ea typeface="微软雅黑" pitchFamily="34" charset="-122"/>
            </a:endParaRPr>
          </a:p>
        </p:txBody>
      </p:sp>
      <p:sp>
        <p:nvSpPr>
          <p:cNvPr id="15" name="Rectangle 3"/>
          <p:cNvSpPr txBox="1">
            <a:spLocks noChangeArrowheads="1"/>
          </p:cNvSpPr>
          <p:nvPr/>
        </p:nvSpPr>
        <p:spPr bwMode="auto">
          <a:xfrm>
            <a:off x="6603231" y="837506"/>
            <a:ext cx="5415118" cy="561662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smtClean="0"/>
              <a:t>Student</a:t>
            </a:r>
            <a:r>
              <a:rPr lang="en-US" altLang="zh-CN" sz="1000" dirty="0"/>
              <a:t>::~Student()</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r>
              <a:rPr lang="en-US" altLang="zh-CN" sz="1000" dirty="0" err="1"/>
              <a:t>cout</a:t>
            </a:r>
            <a:r>
              <a:rPr lang="en-US" altLang="zh-CN" sz="1000" dirty="0"/>
              <a:t>&lt;&lt;"Destructing..."&lt;&lt;name&lt;&lt;</a:t>
            </a:r>
            <a:r>
              <a:rPr lang="en-US" altLang="zh-CN" sz="1000" dirty="0" err="1"/>
              <a:t>endl</a:t>
            </a:r>
            <a:r>
              <a:rPr lang="en-US" altLang="zh-CN" sz="1000" dirty="0"/>
              <a:t>;</a:t>
            </a:r>
            <a:endParaRPr lang="zh-CN" altLang="zh-CN" sz="1000" dirty="0"/>
          </a:p>
          <a:p>
            <a:pPr marL="0" indent="0">
              <a:buNone/>
            </a:pPr>
            <a:r>
              <a:rPr lang="en-US" altLang="zh-CN" sz="1000" dirty="0"/>
              <a:t>          name[0] = '\0';</a:t>
            </a:r>
            <a:endParaRPr lang="zh-CN" altLang="zh-CN" sz="1000" dirty="0"/>
          </a:p>
          <a:p>
            <a:pPr marL="0" indent="0">
              <a:buNone/>
            </a:pPr>
            <a:r>
              <a:rPr lang="en-US" altLang="zh-CN" sz="1000" dirty="0"/>
              <a:t>	delete[] name;</a:t>
            </a:r>
            <a:endParaRPr lang="zh-CN" altLang="zh-CN" sz="1000" dirty="0"/>
          </a:p>
          <a:p>
            <a:pPr marL="0" indent="0">
              <a:buNone/>
            </a:pPr>
            <a:r>
              <a:rPr lang="en-US" altLang="zh-CN" sz="1000" dirty="0"/>
              <a:t>} </a:t>
            </a:r>
            <a:endParaRPr lang="zh-CN" altLang="zh-CN" sz="1000" dirty="0"/>
          </a:p>
          <a:p>
            <a:pPr marL="0" indent="0">
              <a:buNone/>
            </a:pPr>
            <a:r>
              <a:rPr lang="en-US" altLang="zh-CN" sz="1000" dirty="0"/>
              <a:t>void Student::</a:t>
            </a:r>
            <a:r>
              <a:rPr lang="en-US" altLang="zh-CN" sz="1000" dirty="0" err="1"/>
              <a:t>ShowData</a:t>
            </a:r>
            <a:r>
              <a:rPr lang="en-US" altLang="zh-CN" sz="1000" dirty="0"/>
              <a:t>()</a:t>
            </a:r>
            <a:endParaRPr lang="zh-CN" altLang="zh-CN" sz="1000" dirty="0"/>
          </a:p>
          <a:p>
            <a:pPr marL="0" indent="0">
              <a:buNone/>
            </a:pPr>
            <a:r>
              <a:rPr lang="en-US" altLang="zh-CN" sz="1000" dirty="0"/>
              <a:t>{</a:t>
            </a:r>
            <a:endParaRPr lang="zh-CN" altLang="zh-CN" sz="1000" dirty="0"/>
          </a:p>
          <a:p>
            <a:pPr marL="0" indent="0">
              <a:buNone/>
            </a:pPr>
            <a:r>
              <a:rPr lang="en-US" altLang="zh-CN" sz="1000" dirty="0" err="1"/>
              <a:t>cout</a:t>
            </a:r>
            <a:r>
              <a:rPr lang="en-US" altLang="zh-CN" sz="1000" dirty="0"/>
              <a:t> &lt;&lt; name &lt;&lt; "s" &lt;&lt; " score is :" &lt;&lt; score &lt;&lt; </a:t>
            </a:r>
            <a:r>
              <a:rPr lang="en-US" altLang="zh-CN" sz="1000" dirty="0" err="1"/>
              <a:t>endl</a:t>
            </a:r>
            <a:r>
              <a:rPr lang="en-US" altLang="zh-CN" sz="1000" dirty="0"/>
              <a:t>; </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void main()</a:t>
            </a:r>
            <a:endParaRPr lang="zh-CN" altLang="zh-CN" sz="1000" dirty="0"/>
          </a:p>
          <a:p>
            <a:pPr marL="0" indent="0">
              <a:buNone/>
            </a:pPr>
            <a:r>
              <a:rPr lang="en-US" altLang="zh-CN" sz="1000" dirty="0"/>
              <a:t>{</a:t>
            </a:r>
            <a:endParaRPr lang="zh-CN" altLang="zh-CN" sz="1000" dirty="0"/>
          </a:p>
          <a:p>
            <a:pPr marL="0" indent="0">
              <a:buNone/>
            </a:pPr>
            <a:r>
              <a:rPr lang="en-US" altLang="zh-CN" sz="1000" dirty="0"/>
              <a:t>	Student   stu1("Liming", 90);</a:t>
            </a:r>
            <a:endParaRPr lang="zh-CN" altLang="zh-CN" sz="1000" dirty="0"/>
          </a:p>
          <a:p>
            <a:pPr marL="0" indent="0">
              <a:buNone/>
            </a:pPr>
            <a:r>
              <a:rPr lang="en-US" altLang="zh-CN" sz="1000" dirty="0"/>
              <a:t>         Student   stu2=stu1; </a:t>
            </a:r>
            <a:endParaRPr lang="zh-CN" altLang="zh-CN" sz="1000" dirty="0"/>
          </a:p>
          <a:p>
            <a:pPr marL="0" indent="0">
              <a:buNone/>
            </a:pPr>
            <a:r>
              <a:rPr lang="en-US" altLang="zh-CN" sz="1000" dirty="0"/>
              <a:t>	stu2.ShowData();</a:t>
            </a:r>
            <a:endParaRPr lang="zh-CN" altLang="zh-CN" sz="1000" dirty="0"/>
          </a:p>
          <a:p>
            <a:pPr marL="0" indent="0">
              <a:buNone/>
            </a:pPr>
            <a:r>
              <a:rPr lang="en-US" altLang="zh-CN" sz="1000" dirty="0" smtClean="0"/>
              <a:t>}</a:t>
            </a:r>
          </a:p>
          <a:p>
            <a:pPr marL="0" indent="0">
              <a:buNone/>
            </a:pPr>
            <a:endParaRPr lang="en-US" altLang="zh-CN" sz="1000" b="0" kern="0" dirty="0">
              <a:solidFill>
                <a:srgbClr val="FF0000"/>
              </a:solidFill>
            </a:endParaRPr>
          </a:p>
          <a:p>
            <a:pPr marL="0" indent="0">
              <a:buNone/>
            </a:pPr>
            <a:r>
              <a:rPr lang="zh-CN" altLang="en-US" sz="1000" b="0" kern="0" dirty="0" smtClean="0">
                <a:solidFill>
                  <a:srgbClr val="FF0000"/>
                </a:solidFill>
              </a:rPr>
              <a:t>答案：</a:t>
            </a:r>
            <a:endParaRPr lang="en-US" altLang="zh-CN" sz="1000" b="0" kern="0" dirty="0" smtClean="0">
              <a:solidFill>
                <a:srgbClr val="FF0000"/>
              </a:solidFill>
            </a:endParaRPr>
          </a:p>
          <a:p>
            <a:pPr marL="0" indent="0">
              <a:buNone/>
            </a:pPr>
            <a:r>
              <a:rPr lang="en-US" altLang="zh-CN" sz="1400" dirty="0">
                <a:solidFill>
                  <a:srgbClr val="FF0000"/>
                </a:solidFill>
              </a:rPr>
              <a:t>constructing...Liming</a:t>
            </a:r>
            <a:endParaRPr lang="zh-CN" altLang="zh-CN" sz="1400" dirty="0">
              <a:solidFill>
                <a:srgbClr val="FF0000"/>
              </a:solidFill>
            </a:endParaRPr>
          </a:p>
          <a:p>
            <a:pPr marL="0" indent="0">
              <a:buNone/>
            </a:pPr>
            <a:r>
              <a:rPr lang="en-US" altLang="zh-CN" sz="1400" dirty="0">
                <a:solidFill>
                  <a:srgbClr val="FF0000"/>
                </a:solidFill>
              </a:rPr>
              <a:t>Copy constructing...Liming</a:t>
            </a:r>
            <a:endParaRPr lang="zh-CN" altLang="zh-CN" sz="1400" dirty="0">
              <a:solidFill>
                <a:srgbClr val="FF0000"/>
              </a:solidFill>
            </a:endParaRPr>
          </a:p>
          <a:p>
            <a:pPr marL="0" indent="0">
              <a:buNone/>
            </a:pPr>
            <a:r>
              <a:rPr lang="en-US" altLang="zh-CN" sz="1400" dirty="0">
                <a:solidFill>
                  <a:srgbClr val="FF0000"/>
                </a:solidFill>
              </a:rPr>
              <a:t>Liming's score is :90</a:t>
            </a:r>
            <a:endParaRPr lang="zh-CN" altLang="zh-CN" sz="1400" dirty="0">
              <a:solidFill>
                <a:srgbClr val="FF0000"/>
              </a:solidFill>
            </a:endParaRPr>
          </a:p>
          <a:p>
            <a:pPr marL="0" indent="0">
              <a:buNone/>
            </a:pPr>
            <a:r>
              <a:rPr lang="en-US" altLang="zh-CN" sz="1400" dirty="0">
                <a:solidFill>
                  <a:srgbClr val="FF0000"/>
                </a:solidFill>
              </a:rPr>
              <a:t>Destructing...Liming</a:t>
            </a:r>
            <a:endParaRPr lang="zh-CN" altLang="zh-CN" sz="1400" dirty="0">
              <a:solidFill>
                <a:srgbClr val="FF0000"/>
              </a:solidFill>
            </a:endParaRPr>
          </a:p>
          <a:p>
            <a:pPr marL="0" indent="0">
              <a:buNone/>
            </a:pPr>
            <a:r>
              <a:rPr lang="en-US" altLang="zh-CN" sz="1400" dirty="0">
                <a:solidFill>
                  <a:srgbClr val="FF0000"/>
                </a:solidFill>
              </a:rPr>
              <a:t>Destructing...Liming</a:t>
            </a:r>
            <a:endParaRPr lang="zh-CN" altLang="en-US" sz="1400" b="0" kern="0" dirty="0">
              <a:solidFill>
                <a:srgbClr val="FF0000"/>
              </a:solidFill>
            </a:endParaRPr>
          </a:p>
        </p:txBody>
      </p:sp>
    </p:spTree>
    <p:extLst>
      <p:ext uri="{BB962C8B-B14F-4D97-AF65-F5344CB8AC3E}">
        <p14:creationId xmlns:p14="http://schemas.microsoft.com/office/powerpoint/2010/main" val="153739312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5896193"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100" dirty="0"/>
              <a:t>class </a:t>
            </a:r>
            <a:r>
              <a:rPr lang="en-US" altLang="zh-CN" sz="1100" dirty="0" err="1"/>
              <a:t>small_cat</a:t>
            </a:r>
            <a:endParaRPr lang="zh-CN" altLang="zh-CN" sz="1100" dirty="0"/>
          </a:p>
          <a:p>
            <a:pPr marL="0" indent="0">
              <a:buNone/>
            </a:pPr>
            <a:r>
              <a:rPr lang="en-US" altLang="zh-CN" sz="1100" dirty="0"/>
              <a:t>{</a:t>
            </a:r>
            <a:endParaRPr lang="zh-CN" altLang="zh-CN" sz="1100" dirty="0"/>
          </a:p>
          <a:p>
            <a:pPr marL="0" indent="0">
              <a:buNone/>
            </a:pPr>
            <a:r>
              <a:rPr lang="en-US" altLang="zh-CN" sz="1100" dirty="0"/>
              <a:t>public:</a:t>
            </a:r>
            <a:endParaRPr lang="zh-CN" altLang="zh-CN" sz="1100" dirty="0"/>
          </a:p>
          <a:p>
            <a:pPr marL="0" indent="0">
              <a:buNone/>
            </a:pPr>
            <a:r>
              <a:rPr lang="en-US" altLang="zh-CN" sz="1100" dirty="0" smtClean="0"/>
              <a:t>	</a:t>
            </a:r>
            <a:r>
              <a:rPr lang="en-US" altLang="zh-CN" sz="1100" dirty="0" err="1" smtClean="0"/>
              <a:t>small_cat</a:t>
            </a:r>
            <a:r>
              <a:rPr lang="en-US" altLang="zh-CN" sz="1100" dirty="0" smtClean="0"/>
              <a:t>(double </a:t>
            </a:r>
            <a:r>
              <a:rPr lang="en-US" altLang="zh-CN" sz="1100" dirty="0"/>
              <a:t>w)</a:t>
            </a:r>
            <a:endParaRPr lang="zh-CN" altLang="zh-CN" sz="1100" dirty="0"/>
          </a:p>
          <a:p>
            <a:pPr marL="0" indent="0">
              <a:buNone/>
            </a:pPr>
            <a:r>
              <a:rPr lang="en-US" altLang="zh-CN" sz="1100" dirty="0"/>
              <a:t>	{</a:t>
            </a:r>
            <a:endParaRPr lang="zh-CN" altLang="zh-CN" sz="1100" dirty="0"/>
          </a:p>
          <a:p>
            <a:pPr marL="0" indent="0">
              <a:buNone/>
            </a:pPr>
            <a:r>
              <a:rPr lang="en-US" altLang="zh-CN" sz="1100" dirty="0"/>
              <a:t>		weight = w;</a:t>
            </a:r>
            <a:endParaRPr lang="zh-CN" altLang="zh-CN" sz="1100" dirty="0"/>
          </a:p>
          <a:p>
            <a:pPr marL="0" indent="0">
              <a:buNone/>
            </a:pPr>
            <a:r>
              <a:rPr lang="en-US" altLang="zh-CN" sz="1100" dirty="0"/>
              <a:t>		</a:t>
            </a:r>
            <a:r>
              <a:rPr lang="en-US" altLang="zh-CN" sz="1100" dirty="0" err="1"/>
              <a:t>total_weight</a:t>
            </a:r>
            <a:r>
              <a:rPr lang="en-US" altLang="zh-CN" sz="1100" dirty="0"/>
              <a:t> += w;</a:t>
            </a:r>
            <a:endParaRPr lang="zh-CN" altLang="zh-CN" sz="1100" dirty="0"/>
          </a:p>
          <a:p>
            <a:pPr marL="0" indent="0">
              <a:buNone/>
            </a:pPr>
            <a:r>
              <a:rPr lang="en-US" altLang="zh-CN" sz="1100" dirty="0"/>
              <a:t>		</a:t>
            </a:r>
            <a:r>
              <a:rPr lang="en-US" altLang="zh-CN" sz="1100" dirty="0" err="1"/>
              <a:t>total_number</a:t>
            </a:r>
            <a:r>
              <a:rPr lang="en-US" altLang="zh-CN" sz="1100" dirty="0"/>
              <a:t>++;</a:t>
            </a:r>
            <a:endParaRPr lang="zh-CN" altLang="zh-CN" sz="1100" dirty="0"/>
          </a:p>
          <a:p>
            <a:pPr marL="0" indent="0">
              <a:buNone/>
            </a:pPr>
            <a:r>
              <a:rPr lang="en-US" altLang="zh-CN" sz="1100" dirty="0"/>
              <a:t>	}</a:t>
            </a:r>
            <a:endParaRPr lang="zh-CN" altLang="zh-CN" sz="1100" dirty="0"/>
          </a:p>
          <a:p>
            <a:pPr marL="0" indent="0">
              <a:buNone/>
            </a:pPr>
            <a:r>
              <a:rPr lang="en-US" altLang="zh-CN" sz="1100" dirty="0"/>
              <a:t>	static  void display(</a:t>
            </a:r>
            <a:r>
              <a:rPr lang="en-US" altLang="zh-CN" sz="1100" dirty="0" err="1"/>
              <a:t>small_cat</a:t>
            </a:r>
            <a:r>
              <a:rPr lang="en-US" altLang="zh-CN" sz="1100" dirty="0"/>
              <a:t>&amp; w)</a:t>
            </a:r>
            <a:endParaRPr lang="zh-CN" altLang="zh-CN" sz="1100" dirty="0"/>
          </a:p>
          <a:p>
            <a:pPr marL="0" indent="0">
              <a:buNone/>
            </a:pPr>
            <a:r>
              <a:rPr lang="en-US" altLang="zh-CN" sz="1100" dirty="0"/>
              <a:t>	{</a:t>
            </a:r>
            <a:endParaRPr lang="zh-CN" altLang="zh-CN" sz="1100" dirty="0"/>
          </a:p>
          <a:p>
            <a:pPr marL="0" indent="0">
              <a:buNone/>
            </a:pPr>
            <a:r>
              <a:rPr lang="en-US" altLang="zh-CN" sz="1100" dirty="0"/>
              <a:t>		</a:t>
            </a:r>
            <a:r>
              <a:rPr lang="en-US" altLang="zh-CN" sz="1100" dirty="0" err="1"/>
              <a:t>cout</a:t>
            </a:r>
            <a:r>
              <a:rPr lang="en-US" altLang="zh-CN" sz="1100" dirty="0"/>
              <a:t> &lt;&lt; "The </a:t>
            </a:r>
            <a:r>
              <a:rPr lang="en-US" altLang="zh-CN" sz="1100" dirty="0" err="1"/>
              <a:t>small_cat</a:t>
            </a:r>
            <a:r>
              <a:rPr lang="en-US" altLang="zh-CN" sz="1100" dirty="0"/>
              <a:t> weights  " &lt;&lt; </a:t>
            </a:r>
            <a:r>
              <a:rPr lang="en-US" altLang="zh-CN" sz="1100" dirty="0" err="1"/>
              <a:t>w.weight</a:t>
            </a:r>
            <a:r>
              <a:rPr lang="en-US" altLang="zh-CN" sz="1100" dirty="0"/>
              <a:t> &lt;&lt; " kg\n";</a:t>
            </a:r>
            <a:endParaRPr lang="zh-CN" altLang="zh-CN" sz="1100" dirty="0"/>
          </a:p>
          <a:p>
            <a:pPr marL="0" indent="0">
              <a:buNone/>
            </a:pPr>
            <a:r>
              <a:rPr lang="en-US" altLang="zh-CN" sz="1100" dirty="0"/>
              <a:t>	}</a:t>
            </a:r>
            <a:endParaRPr lang="zh-CN" altLang="zh-CN" sz="1100" dirty="0"/>
          </a:p>
          <a:p>
            <a:pPr marL="0" indent="0">
              <a:buNone/>
            </a:pPr>
            <a:r>
              <a:rPr lang="en-US" altLang="zh-CN" sz="1100" dirty="0"/>
              <a:t>	static void </a:t>
            </a:r>
            <a:r>
              <a:rPr lang="en-US" altLang="zh-CN" sz="1100" dirty="0" err="1"/>
              <a:t>total_disp</a:t>
            </a:r>
            <a:r>
              <a:rPr lang="en-US" altLang="zh-CN" sz="1100" dirty="0"/>
              <a:t>()</a:t>
            </a:r>
            <a:endParaRPr lang="zh-CN" altLang="zh-CN" sz="1100" dirty="0"/>
          </a:p>
          <a:p>
            <a:pPr marL="0" indent="0">
              <a:buNone/>
            </a:pPr>
            <a:r>
              <a:rPr lang="en-US" altLang="zh-CN" sz="1100" dirty="0"/>
              <a:t>	{</a:t>
            </a:r>
            <a:endParaRPr lang="zh-CN" altLang="zh-CN" sz="1100" dirty="0"/>
          </a:p>
          <a:p>
            <a:pPr marL="0" indent="0">
              <a:buNone/>
            </a:pPr>
            <a:r>
              <a:rPr lang="en-US" altLang="zh-CN" sz="1100" dirty="0"/>
              <a:t>		</a:t>
            </a:r>
            <a:r>
              <a:rPr lang="en-US" altLang="zh-CN" sz="1100" dirty="0" err="1"/>
              <a:t>cout</a:t>
            </a:r>
            <a:r>
              <a:rPr lang="en-US" altLang="zh-CN" sz="1100" dirty="0"/>
              <a:t> &lt;&lt; </a:t>
            </a:r>
            <a:r>
              <a:rPr lang="en-US" altLang="zh-CN" sz="1100" dirty="0" err="1"/>
              <a:t>total_number</a:t>
            </a:r>
            <a:r>
              <a:rPr lang="en-US" altLang="zh-CN" sz="1100" dirty="0"/>
              <a:t> &lt;&lt; " </a:t>
            </a:r>
            <a:r>
              <a:rPr lang="en-US" altLang="zh-CN" sz="1100" dirty="0" err="1"/>
              <a:t>small_cat</a:t>
            </a:r>
            <a:r>
              <a:rPr lang="en-US" altLang="zh-CN" sz="1100" dirty="0"/>
              <a:t> </a:t>
            </a:r>
            <a:r>
              <a:rPr lang="en-US" altLang="zh-CN" sz="1100" dirty="0" err="1"/>
              <a:t>total_weight</a:t>
            </a:r>
            <a:r>
              <a:rPr lang="en-US" altLang="zh-CN" sz="1100" dirty="0"/>
              <a:t> ";</a:t>
            </a:r>
            <a:endParaRPr lang="zh-CN" altLang="zh-CN" sz="1100" dirty="0"/>
          </a:p>
          <a:p>
            <a:pPr marL="0" indent="0">
              <a:buNone/>
            </a:pPr>
            <a:r>
              <a:rPr lang="en-US" altLang="zh-CN" sz="1100" dirty="0"/>
              <a:t>		</a:t>
            </a:r>
            <a:r>
              <a:rPr lang="en-US" altLang="zh-CN" sz="1100" dirty="0" err="1"/>
              <a:t>cout</a:t>
            </a:r>
            <a:r>
              <a:rPr lang="en-US" altLang="zh-CN" sz="1100" dirty="0"/>
              <a:t> &lt;&lt; </a:t>
            </a:r>
            <a:r>
              <a:rPr lang="en-US" altLang="zh-CN" sz="1100" dirty="0" err="1"/>
              <a:t>total_weight</a:t>
            </a:r>
            <a:r>
              <a:rPr lang="en-US" altLang="zh-CN" sz="1100" dirty="0"/>
              <a:t> &lt;&lt; "kg " &lt;&lt; </a:t>
            </a:r>
            <a:r>
              <a:rPr lang="en-US" altLang="zh-CN" sz="1100" dirty="0" err="1"/>
              <a:t>endl</a:t>
            </a:r>
            <a:r>
              <a:rPr lang="en-US" altLang="zh-CN" sz="1100" dirty="0"/>
              <a:t>;</a:t>
            </a:r>
            <a:endParaRPr lang="zh-CN" altLang="zh-CN" sz="1100" dirty="0"/>
          </a:p>
          <a:p>
            <a:pPr marL="0" indent="0">
              <a:buNone/>
            </a:pPr>
            <a:r>
              <a:rPr lang="en-US" altLang="zh-CN" sz="1100" dirty="0"/>
              <a:t>	}</a:t>
            </a:r>
            <a:endParaRPr lang="zh-CN" altLang="zh-CN" sz="1100" dirty="0"/>
          </a:p>
          <a:p>
            <a:pPr marL="0" indent="0">
              <a:buNone/>
            </a:pPr>
            <a:r>
              <a:rPr lang="en-US" altLang="zh-CN" sz="1100" dirty="0"/>
              <a:t>private:</a:t>
            </a:r>
            <a:endParaRPr lang="zh-CN" altLang="zh-CN" sz="1100" dirty="0"/>
          </a:p>
          <a:p>
            <a:pPr marL="0" indent="0">
              <a:buNone/>
            </a:pPr>
            <a:r>
              <a:rPr lang="en-US" altLang="zh-CN" sz="1100" dirty="0"/>
              <a:t>	double weight;</a:t>
            </a:r>
            <a:endParaRPr lang="zh-CN" altLang="zh-CN" sz="1100" dirty="0"/>
          </a:p>
          <a:p>
            <a:pPr marL="0" indent="0">
              <a:buNone/>
            </a:pPr>
            <a:r>
              <a:rPr lang="en-US" altLang="zh-CN" sz="1100" dirty="0"/>
              <a:t>	static double </a:t>
            </a:r>
            <a:r>
              <a:rPr lang="en-US" altLang="zh-CN" sz="1100" dirty="0" err="1"/>
              <a:t>total_weight</a:t>
            </a:r>
            <a:r>
              <a:rPr lang="en-US" altLang="zh-CN" sz="1100" dirty="0"/>
              <a:t>;</a:t>
            </a:r>
            <a:endParaRPr lang="zh-CN" altLang="zh-CN" sz="1100" dirty="0"/>
          </a:p>
          <a:p>
            <a:pPr marL="0" indent="0">
              <a:buNone/>
            </a:pPr>
            <a:r>
              <a:rPr lang="en-US" altLang="zh-CN" sz="1100" dirty="0"/>
              <a:t>	static double </a:t>
            </a:r>
            <a:r>
              <a:rPr lang="en-US" altLang="zh-CN" sz="1100" dirty="0" err="1"/>
              <a:t>total_number</a:t>
            </a:r>
            <a:r>
              <a:rPr lang="en-US" altLang="zh-CN" sz="1100" dirty="0"/>
              <a:t>;</a:t>
            </a:r>
            <a:endParaRPr lang="zh-CN" altLang="zh-CN" sz="1100" dirty="0"/>
          </a:p>
          <a:p>
            <a:pPr marL="0" indent="0">
              <a:buNone/>
            </a:pPr>
            <a:r>
              <a:rPr lang="en-US" altLang="zh-CN" sz="1100" dirty="0"/>
              <a:t>};</a:t>
            </a:r>
            <a:endParaRPr lang="zh-CN" altLang="zh-CN" sz="1100" dirty="0"/>
          </a:p>
          <a:p>
            <a:pPr marL="0" indent="0">
              <a:buNone/>
            </a:pPr>
            <a:r>
              <a:rPr lang="en-US" altLang="zh-CN" sz="1100" dirty="0"/>
              <a:t> </a:t>
            </a:r>
            <a:endParaRPr lang="zh-CN" altLang="zh-CN" sz="110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a:solidFill>
                  <a:schemeClr val="bg1"/>
                </a:solidFill>
                <a:latin typeface="Rockwell" pitchFamily="18" charset="0"/>
                <a:ea typeface="微软雅黑" pitchFamily="34" charset="-122"/>
              </a:rPr>
              <a:t>7.</a:t>
            </a:r>
            <a:r>
              <a:rPr lang="zh-CN" altLang="en-US" sz="3000" dirty="0">
                <a:solidFill>
                  <a:schemeClr val="bg1"/>
                </a:solidFill>
                <a:latin typeface="Rockwell" pitchFamily="18" charset="0"/>
                <a:ea typeface="微软雅黑" pitchFamily="34" charset="-122"/>
              </a:rPr>
              <a:t>其它</a:t>
            </a:r>
          </a:p>
        </p:txBody>
      </p:sp>
      <p:sp>
        <p:nvSpPr>
          <p:cNvPr id="15" name="Rectangle 3"/>
          <p:cNvSpPr txBox="1">
            <a:spLocks noChangeArrowheads="1"/>
          </p:cNvSpPr>
          <p:nvPr/>
        </p:nvSpPr>
        <p:spPr bwMode="auto">
          <a:xfrm>
            <a:off x="6179646" y="837506"/>
            <a:ext cx="6328241"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100" dirty="0"/>
              <a:t> </a:t>
            </a:r>
            <a:endParaRPr lang="zh-CN" altLang="zh-CN" sz="1100" dirty="0"/>
          </a:p>
          <a:p>
            <a:pPr marL="0" indent="0">
              <a:buNone/>
            </a:pPr>
            <a:r>
              <a:rPr lang="en-US" altLang="zh-CN" sz="1100" dirty="0"/>
              <a:t>double </a:t>
            </a:r>
            <a:r>
              <a:rPr lang="en-US" altLang="zh-CN" sz="1100" dirty="0" err="1"/>
              <a:t>small_cat</a:t>
            </a:r>
            <a:r>
              <a:rPr lang="en-US" altLang="zh-CN" sz="1100" dirty="0"/>
              <a:t>::</a:t>
            </a:r>
            <a:r>
              <a:rPr lang="en-US" altLang="zh-CN" sz="1100" dirty="0" err="1"/>
              <a:t>total_weight</a:t>
            </a:r>
            <a:r>
              <a:rPr lang="en-US" altLang="zh-CN" sz="1100" dirty="0"/>
              <a:t> = 0;</a:t>
            </a:r>
            <a:endParaRPr lang="zh-CN" altLang="zh-CN" sz="1100" dirty="0"/>
          </a:p>
          <a:p>
            <a:pPr marL="0" indent="0">
              <a:buNone/>
            </a:pPr>
            <a:r>
              <a:rPr lang="en-US" altLang="zh-CN" sz="1100" dirty="0"/>
              <a:t>double </a:t>
            </a:r>
            <a:r>
              <a:rPr lang="en-US" altLang="zh-CN" sz="1100" dirty="0" err="1"/>
              <a:t>small_cat</a:t>
            </a:r>
            <a:r>
              <a:rPr lang="en-US" altLang="zh-CN" sz="1100" dirty="0"/>
              <a:t>::</a:t>
            </a:r>
            <a:r>
              <a:rPr lang="en-US" altLang="zh-CN" sz="1100" dirty="0" err="1"/>
              <a:t>total_number</a:t>
            </a:r>
            <a:r>
              <a:rPr lang="en-US" altLang="zh-CN" sz="1100" dirty="0"/>
              <a:t> = 0;</a:t>
            </a:r>
            <a:endParaRPr lang="zh-CN" altLang="zh-CN" sz="1100" dirty="0"/>
          </a:p>
          <a:p>
            <a:pPr marL="0" indent="0">
              <a:buNone/>
            </a:pPr>
            <a:r>
              <a:rPr lang="en-US" altLang="zh-CN" sz="1100" dirty="0"/>
              <a:t> </a:t>
            </a:r>
            <a:endParaRPr lang="zh-CN" altLang="zh-CN" sz="1100" dirty="0"/>
          </a:p>
          <a:p>
            <a:pPr marL="0" indent="0">
              <a:buNone/>
            </a:pPr>
            <a:r>
              <a:rPr lang="en-US" altLang="zh-CN" sz="1100" dirty="0" err="1"/>
              <a:t>int</a:t>
            </a:r>
            <a:r>
              <a:rPr lang="en-US" altLang="zh-CN" sz="1100" dirty="0"/>
              <a:t> main()</a:t>
            </a:r>
            <a:endParaRPr lang="zh-CN" altLang="zh-CN" sz="1100" dirty="0"/>
          </a:p>
          <a:p>
            <a:pPr marL="0" indent="0">
              <a:buNone/>
            </a:pPr>
            <a:r>
              <a:rPr lang="en-US" altLang="zh-CN" sz="1100" dirty="0"/>
              <a:t>{</a:t>
            </a:r>
            <a:endParaRPr lang="zh-CN" altLang="zh-CN" sz="1100" dirty="0"/>
          </a:p>
          <a:p>
            <a:pPr marL="0" indent="0">
              <a:buNone/>
            </a:pPr>
            <a:r>
              <a:rPr lang="en-US" altLang="zh-CN" sz="1100" dirty="0"/>
              <a:t>	</a:t>
            </a:r>
            <a:r>
              <a:rPr lang="en-US" altLang="zh-CN" sz="1100" dirty="0" err="1"/>
              <a:t>small_cat</a:t>
            </a:r>
            <a:r>
              <a:rPr lang="en-US" altLang="zh-CN" sz="1100" dirty="0"/>
              <a:t> w1(0.9), w2(0.8), w3(0.7);</a:t>
            </a:r>
            <a:endParaRPr lang="zh-CN" altLang="zh-CN" sz="1100" dirty="0"/>
          </a:p>
          <a:p>
            <a:pPr marL="0" indent="0">
              <a:buNone/>
            </a:pPr>
            <a:r>
              <a:rPr lang="en-US" altLang="zh-CN" sz="1100" dirty="0"/>
              <a:t>	</a:t>
            </a:r>
            <a:r>
              <a:rPr lang="en-US" altLang="zh-CN" sz="1100" dirty="0" err="1"/>
              <a:t>small_cat</a:t>
            </a:r>
            <a:r>
              <a:rPr lang="en-US" altLang="zh-CN" sz="1100" dirty="0"/>
              <a:t>::display(w1);</a:t>
            </a:r>
            <a:endParaRPr lang="zh-CN" altLang="zh-CN" sz="1100" dirty="0"/>
          </a:p>
          <a:p>
            <a:pPr marL="0" indent="0">
              <a:buNone/>
            </a:pPr>
            <a:r>
              <a:rPr lang="en-US" altLang="zh-CN" sz="1100" dirty="0"/>
              <a:t>	</a:t>
            </a:r>
            <a:r>
              <a:rPr lang="en-US" altLang="zh-CN" sz="1100" dirty="0" err="1"/>
              <a:t>small_cat</a:t>
            </a:r>
            <a:r>
              <a:rPr lang="en-US" altLang="zh-CN" sz="1100" dirty="0"/>
              <a:t>::display(w2);</a:t>
            </a:r>
            <a:endParaRPr lang="zh-CN" altLang="zh-CN" sz="1100" dirty="0"/>
          </a:p>
          <a:p>
            <a:pPr marL="0" indent="0">
              <a:buNone/>
            </a:pPr>
            <a:r>
              <a:rPr lang="en-US" altLang="zh-CN" sz="1100" dirty="0"/>
              <a:t>	</a:t>
            </a:r>
            <a:r>
              <a:rPr lang="en-US" altLang="zh-CN" sz="1100" dirty="0" err="1"/>
              <a:t>small_cat</a:t>
            </a:r>
            <a:r>
              <a:rPr lang="en-US" altLang="zh-CN" sz="1100" dirty="0"/>
              <a:t>::display(w3);</a:t>
            </a:r>
            <a:endParaRPr lang="zh-CN" altLang="zh-CN" sz="1100" dirty="0"/>
          </a:p>
          <a:p>
            <a:pPr marL="0" indent="0">
              <a:buNone/>
            </a:pPr>
            <a:r>
              <a:rPr lang="en-US" altLang="zh-CN" sz="1100" dirty="0"/>
              <a:t>	</a:t>
            </a:r>
            <a:r>
              <a:rPr lang="en-US" altLang="zh-CN" sz="1100" dirty="0" err="1"/>
              <a:t>small_cat</a:t>
            </a:r>
            <a:r>
              <a:rPr lang="en-US" altLang="zh-CN" sz="1100" dirty="0"/>
              <a:t>::</a:t>
            </a:r>
            <a:r>
              <a:rPr lang="en-US" altLang="zh-CN" sz="1100" dirty="0" err="1"/>
              <a:t>total_disp</a:t>
            </a:r>
            <a:r>
              <a:rPr lang="en-US" altLang="zh-CN" sz="1100" dirty="0"/>
              <a:t>();</a:t>
            </a:r>
            <a:endParaRPr lang="zh-CN" altLang="zh-CN" sz="1100" dirty="0"/>
          </a:p>
          <a:p>
            <a:pPr marL="0" indent="0">
              <a:buNone/>
            </a:pPr>
            <a:r>
              <a:rPr lang="en-US" altLang="zh-CN" sz="1100" dirty="0"/>
              <a:t>	return 0;</a:t>
            </a:r>
            <a:endParaRPr lang="zh-CN" altLang="zh-CN" sz="1100" dirty="0"/>
          </a:p>
          <a:p>
            <a:pPr marL="0" indent="0">
              <a:buNone/>
            </a:pPr>
            <a:r>
              <a:rPr lang="en-US" altLang="zh-CN" sz="1100" dirty="0" smtClean="0"/>
              <a:t>}</a:t>
            </a:r>
          </a:p>
          <a:p>
            <a:pPr marL="0" indent="0">
              <a:buNone/>
            </a:pPr>
            <a:endParaRPr lang="en-US" altLang="zh-CN" sz="1100" b="0" kern="0" dirty="0">
              <a:solidFill>
                <a:srgbClr val="FF0000"/>
              </a:solidFill>
            </a:endParaRPr>
          </a:p>
          <a:p>
            <a:pPr marL="0" indent="0">
              <a:buNone/>
            </a:pPr>
            <a:endParaRPr lang="en-US" altLang="zh-CN" sz="1100" b="0" kern="0" dirty="0" smtClean="0">
              <a:solidFill>
                <a:srgbClr val="FF0000"/>
              </a:solidFill>
            </a:endParaRPr>
          </a:p>
          <a:p>
            <a:r>
              <a:rPr lang="en-US" altLang="zh-CN" sz="1400" dirty="0">
                <a:solidFill>
                  <a:srgbClr val="FF0000"/>
                </a:solidFill>
              </a:rPr>
              <a:t>The Result is:</a:t>
            </a:r>
            <a:endParaRPr lang="zh-CN" altLang="zh-CN" sz="1400" dirty="0">
              <a:solidFill>
                <a:srgbClr val="FF0000"/>
              </a:solidFill>
            </a:endParaRPr>
          </a:p>
          <a:p>
            <a:r>
              <a:rPr lang="en-US" altLang="zh-CN" sz="1400" dirty="0">
                <a:solidFill>
                  <a:srgbClr val="FF0000"/>
                </a:solidFill>
              </a:rPr>
              <a:t>The </a:t>
            </a:r>
            <a:r>
              <a:rPr lang="en-US" altLang="zh-CN" sz="1400" dirty="0" err="1">
                <a:solidFill>
                  <a:srgbClr val="FF0000"/>
                </a:solidFill>
              </a:rPr>
              <a:t>small_cat</a:t>
            </a:r>
            <a:r>
              <a:rPr lang="en-US" altLang="zh-CN" sz="1400" dirty="0">
                <a:solidFill>
                  <a:srgbClr val="FF0000"/>
                </a:solidFill>
              </a:rPr>
              <a:t> weights  0.9 kg</a:t>
            </a:r>
            <a:endParaRPr lang="zh-CN" altLang="zh-CN" sz="1400" dirty="0">
              <a:solidFill>
                <a:srgbClr val="FF0000"/>
              </a:solidFill>
            </a:endParaRPr>
          </a:p>
          <a:p>
            <a:r>
              <a:rPr lang="en-US" altLang="zh-CN" sz="1400" dirty="0">
                <a:solidFill>
                  <a:srgbClr val="FF0000"/>
                </a:solidFill>
              </a:rPr>
              <a:t>The </a:t>
            </a:r>
            <a:r>
              <a:rPr lang="en-US" altLang="zh-CN" sz="1400" dirty="0" err="1">
                <a:solidFill>
                  <a:srgbClr val="FF0000"/>
                </a:solidFill>
              </a:rPr>
              <a:t>small_cat</a:t>
            </a:r>
            <a:r>
              <a:rPr lang="en-US" altLang="zh-CN" sz="1400" dirty="0">
                <a:solidFill>
                  <a:srgbClr val="FF0000"/>
                </a:solidFill>
              </a:rPr>
              <a:t> weights  0.8 kg</a:t>
            </a:r>
            <a:endParaRPr lang="zh-CN" altLang="zh-CN" sz="1400" dirty="0">
              <a:solidFill>
                <a:srgbClr val="FF0000"/>
              </a:solidFill>
            </a:endParaRPr>
          </a:p>
          <a:p>
            <a:r>
              <a:rPr lang="en-US" altLang="zh-CN" sz="1400" dirty="0">
                <a:solidFill>
                  <a:srgbClr val="FF0000"/>
                </a:solidFill>
              </a:rPr>
              <a:t>The </a:t>
            </a:r>
            <a:r>
              <a:rPr lang="en-US" altLang="zh-CN" sz="1400" dirty="0" err="1">
                <a:solidFill>
                  <a:srgbClr val="FF0000"/>
                </a:solidFill>
              </a:rPr>
              <a:t>small_cat</a:t>
            </a:r>
            <a:r>
              <a:rPr lang="en-US" altLang="zh-CN" sz="1400" dirty="0">
                <a:solidFill>
                  <a:srgbClr val="FF0000"/>
                </a:solidFill>
              </a:rPr>
              <a:t> weights  0.7 kg</a:t>
            </a:r>
            <a:endParaRPr lang="zh-CN" altLang="zh-CN" sz="1400" dirty="0">
              <a:solidFill>
                <a:srgbClr val="FF0000"/>
              </a:solidFill>
            </a:endParaRPr>
          </a:p>
          <a:p>
            <a:r>
              <a:rPr lang="en-US" altLang="zh-CN" sz="1400" dirty="0">
                <a:solidFill>
                  <a:srgbClr val="FF0000"/>
                </a:solidFill>
              </a:rPr>
              <a:t>3 </a:t>
            </a:r>
            <a:r>
              <a:rPr lang="en-US" altLang="zh-CN" sz="1400" dirty="0" err="1">
                <a:solidFill>
                  <a:srgbClr val="FF0000"/>
                </a:solidFill>
              </a:rPr>
              <a:t>small_cat</a:t>
            </a:r>
            <a:r>
              <a:rPr lang="en-US" altLang="zh-CN" sz="1400" dirty="0">
                <a:solidFill>
                  <a:srgbClr val="FF0000"/>
                </a:solidFill>
              </a:rPr>
              <a:t> </a:t>
            </a:r>
            <a:r>
              <a:rPr lang="en-US" altLang="zh-CN" sz="1400" dirty="0" err="1">
                <a:solidFill>
                  <a:srgbClr val="FF0000"/>
                </a:solidFill>
              </a:rPr>
              <a:t>total_weight</a:t>
            </a:r>
            <a:r>
              <a:rPr lang="en-US" altLang="zh-CN" sz="1400" dirty="0">
                <a:solidFill>
                  <a:srgbClr val="FF0000"/>
                </a:solidFill>
              </a:rPr>
              <a:t> 2.4kg</a:t>
            </a:r>
            <a:endParaRPr lang="zh-CN" altLang="en-US" sz="1400" b="0" kern="0" dirty="0">
              <a:solidFill>
                <a:srgbClr val="FF0000"/>
              </a:solidFill>
            </a:endParaRPr>
          </a:p>
        </p:txBody>
      </p:sp>
    </p:spTree>
    <p:extLst>
      <p:ext uri="{BB962C8B-B14F-4D97-AF65-F5344CB8AC3E}">
        <p14:creationId xmlns:p14="http://schemas.microsoft.com/office/powerpoint/2010/main" val="261561764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4312017"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a:t>class Base</a:t>
            </a:r>
            <a:endParaRPr lang="zh-CN" altLang="zh-CN" sz="1000" dirty="0"/>
          </a:p>
          <a:p>
            <a:pPr marL="0" indent="0">
              <a:buNone/>
            </a:pPr>
            <a:r>
              <a:rPr lang="en-US" altLang="zh-CN" sz="1000" dirty="0"/>
              <a:t>{</a:t>
            </a:r>
            <a:endParaRPr lang="zh-CN" altLang="zh-CN" sz="1000" dirty="0"/>
          </a:p>
          <a:p>
            <a:pPr marL="0" indent="0">
              <a:buNone/>
            </a:pPr>
            <a:r>
              <a:rPr lang="en-US" altLang="zh-CN" sz="1000" dirty="0" smtClean="0"/>
              <a:t>       </a:t>
            </a:r>
            <a:r>
              <a:rPr lang="en-US" altLang="zh-CN" sz="1000" dirty="0" err="1" smtClean="0"/>
              <a:t>int</a:t>
            </a:r>
            <a:r>
              <a:rPr lang="en-US" altLang="zh-CN" sz="1000" dirty="0" smtClean="0"/>
              <a:t> </a:t>
            </a:r>
            <a:r>
              <a:rPr lang="en-US" altLang="zh-CN" sz="1000" dirty="0"/>
              <a:t>x;</a:t>
            </a:r>
            <a:endParaRPr lang="zh-CN" altLang="zh-CN" sz="1000" dirty="0"/>
          </a:p>
          <a:p>
            <a:pPr marL="0" indent="0">
              <a:buNone/>
            </a:pPr>
            <a:r>
              <a:rPr lang="en-US" altLang="zh-CN" sz="1000" dirty="0"/>
              <a:t>public:</a:t>
            </a:r>
            <a:endParaRPr lang="zh-CN" altLang="zh-CN" sz="1000" dirty="0"/>
          </a:p>
          <a:p>
            <a:pPr marL="0" indent="0">
              <a:buNone/>
            </a:pPr>
            <a:r>
              <a:rPr lang="en-US" altLang="zh-CN" sz="1000" dirty="0" smtClean="0"/>
              <a:t>       Base(</a:t>
            </a:r>
            <a:r>
              <a:rPr lang="en-US" altLang="zh-CN" sz="1000" dirty="0" err="1" smtClean="0"/>
              <a:t>int</a:t>
            </a:r>
            <a:r>
              <a:rPr lang="en-US" altLang="zh-CN" sz="1000" dirty="0" smtClean="0"/>
              <a:t> </a:t>
            </a:r>
            <a:r>
              <a:rPr lang="en-US" altLang="zh-CN" sz="1000" dirty="0" err="1"/>
              <a:t>i</a:t>
            </a:r>
            <a:r>
              <a:rPr lang="en-US" altLang="zh-CN" sz="1000" dirty="0"/>
              <a:t>)</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a:t>	x = </a:t>
            </a:r>
            <a:r>
              <a:rPr lang="en-US" altLang="zh-CN" sz="1000" dirty="0" err="1"/>
              <a:t>i</a:t>
            </a:r>
            <a:r>
              <a:rPr lang="en-US" altLang="zh-CN" sz="1000" dirty="0"/>
              <a:t>;</a:t>
            </a:r>
            <a:endParaRPr lang="zh-CN" altLang="zh-CN" sz="1000" dirty="0"/>
          </a:p>
          <a:p>
            <a:pPr marL="0" indent="0">
              <a:buNone/>
            </a:pPr>
            <a:r>
              <a:rPr lang="en-US" altLang="zh-CN" sz="1000" dirty="0"/>
              <a:t>	</a:t>
            </a:r>
            <a:r>
              <a:rPr lang="en-US" altLang="zh-CN" sz="1000" dirty="0" err="1"/>
              <a:t>cout</a:t>
            </a:r>
            <a:r>
              <a:rPr lang="en-US" altLang="zh-CN" sz="1000" dirty="0"/>
              <a:t> &lt;&lt; "Constructing base class\n";</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smtClean="0"/>
              <a:t>      ~</a:t>
            </a:r>
            <a:r>
              <a:rPr lang="en-US" altLang="zh-CN" sz="1000" dirty="0"/>
              <a:t>Base()</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smtClean="0"/>
              <a:t>  </a:t>
            </a:r>
            <a:r>
              <a:rPr lang="en-US" altLang="zh-CN" sz="1000" dirty="0"/>
              <a:t>	</a:t>
            </a:r>
            <a:r>
              <a:rPr lang="en-US" altLang="zh-CN" sz="1000" dirty="0" err="1"/>
              <a:t>cout</a:t>
            </a:r>
            <a:r>
              <a:rPr lang="en-US" altLang="zh-CN" sz="1000" dirty="0"/>
              <a:t> &lt;&lt; "Destructing base class\n";</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smtClean="0"/>
              <a:t>     void </a:t>
            </a:r>
            <a:r>
              <a:rPr lang="en-US" altLang="zh-CN" sz="1000" dirty="0"/>
              <a:t>show()</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smtClean="0"/>
              <a:t> </a:t>
            </a:r>
            <a:r>
              <a:rPr lang="en-US" altLang="zh-CN" sz="1000" dirty="0"/>
              <a:t>	</a:t>
            </a:r>
            <a:r>
              <a:rPr lang="en-US" altLang="zh-CN" sz="1000" dirty="0" err="1"/>
              <a:t>cout</a:t>
            </a:r>
            <a:r>
              <a:rPr lang="en-US" altLang="zh-CN" sz="1000" dirty="0"/>
              <a:t> &lt;&lt; " x=" &lt;&lt; x &lt;&lt; </a:t>
            </a:r>
            <a:r>
              <a:rPr lang="en-US" altLang="zh-CN" sz="1000" dirty="0" err="1"/>
              <a:t>endl</a:t>
            </a:r>
            <a:r>
              <a:rPr lang="en-US" altLang="zh-CN" sz="1000" dirty="0"/>
              <a:t>;</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a:t>};</a:t>
            </a:r>
            <a:endParaRPr lang="zh-CN" altLang="zh-CN" sz="1000" dirty="0"/>
          </a:p>
          <a:p>
            <a:pPr marL="0" indent="0">
              <a:buNone/>
            </a:pPr>
            <a:r>
              <a:rPr lang="en-US" altLang="zh-CN" sz="1000" dirty="0"/>
              <a:t>class Derived : public Base</a:t>
            </a:r>
            <a:endParaRPr lang="zh-CN" altLang="zh-CN" sz="1000" dirty="0"/>
          </a:p>
          <a:p>
            <a:pPr marL="0" indent="0">
              <a:buNone/>
            </a:pPr>
            <a:r>
              <a:rPr lang="en-US" altLang="zh-CN" sz="1000" dirty="0"/>
              <a:t>{</a:t>
            </a:r>
            <a:endParaRPr lang="zh-CN" altLang="zh-CN" sz="1000" dirty="0"/>
          </a:p>
          <a:p>
            <a:pPr marL="0" indent="0">
              <a:buNone/>
            </a:pPr>
            <a:r>
              <a:rPr lang="en-US" altLang="zh-CN" sz="1000" dirty="0" smtClean="0"/>
              <a:t>        Base </a:t>
            </a:r>
            <a:r>
              <a:rPr lang="en-US" altLang="zh-CN" sz="1000" dirty="0"/>
              <a:t>d;</a:t>
            </a:r>
            <a:endParaRPr lang="zh-CN" altLang="zh-CN" sz="1000" dirty="0"/>
          </a:p>
          <a:p>
            <a:pPr marL="0" indent="0">
              <a:buNone/>
            </a:pPr>
            <a:r>
              <a:rPr lang="en-US" altLang="zh-CN" sz="1000" dirty="0"/>
              <a:t>public:</a:t>
            </a:r>
            <a:endParaRPr lang="zh-CN" altLang="zh-CN" sz="1000" dirty="0"/>
          </a:p>
          <a:p>
            <a:pPr marL="0" indent="0">
              <a:buNone/>
            </a:pPr>
            <a:r>
              <a:rPr lang="en-US" altLang="zh-CN" sz="1000" dirty="0" smtClean="0"/>
              <a:t>        Derived(</a:t>
            </a:r>
            <a:r>
              <a:rPr lang="en-US" altLang="zh-CN" sz="1000" dirty="0" err="1" smtClean="0"/>
              <a:t>int</a:t>
            </a:r>
            <a:r>
              <a:rPr lang="en-US" altLang="zh-CN" sz="1000" dirty="0" smtClean="0"/>
              <a:t> </a:t>
            </a:r>
            <a:r>
              <a:rPr lang="en-US" altLang="zh-CN" sz="1000" dirty="0" err="1"/>
              <a:t>i</a:t>
            </a:r>
            <a:r>
              <a:rPr lang="en-US" altLang="zh-CN" sz="1000" dirty="0"/>
              <a:t>) : Base(</a:t>
            </a:r>
            <a:r>
              <a:rPr lang="en-US" altLang="zh-CN" sz="1000" dirty="0" err="1"/>
              <a:t>i</a:t>
            </a:r>
            <a:r>
              <a:rPr lang="en-US" altLang="zh-CN" sz="1000" dirty="0"/>
              <a:t>), d(</a:t>
            </a:r>
            <a:r>
              <a:rPr lang="en-US" altLang="zh-CN" sz="1000" dirty="0" err="1"/>
              <a:t>i</a:t>
            </a:r>
            <a:r>
              <a:rPr lang="en-US" altLang="zh-CN" sz="1000" dirty="0"/>
              <a:t>)</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a:t>	</a:t>
            </a:r>
            <a:r>
              <a:rPr lang="en-US" altLang="zh-CN" sz="1000" dirty="0" err="1"/>
              <a:t>cout</a:t>
            </a:r>
            <a:r>
              <a:rPr lang="en-US" altLang="zh-CN" sz="1000" dirty="0"/>
              <a:t> &lt;&lt; "Constructing derived class\n";</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smtClean="0"/>
              <a:t>       ~</a:t>
            </a:r>
            <a:r>
              <a:rPr lang="en-US" altLang="zh-CN" sz="1000" dirty="0"/>
              <a:t>Derived()</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smtClean="0"/>
              <a:t>  </a:t>
            </a:r>
            <a:r>
              <a:rPr lang="en-US" altLang="zh-CN" sz="1000" dirty="0"/>
              <a:t>	</a:t>
            </a:r>
            <a:r>
              <a:rPr lang="en-US" altLang="zh-CN" sz="1000" dirty="0" err="1"/>
              <a:t>cout</a:t>
            </a:r>
            <a:r>
              <a:rPr lang="en-US" altLang="zh-CN" sz="1000" dirty="0"/>
              <a:t> &lt;&lt; "Destructing derived class\n";</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smtClean="0"/>
              <a:t>};</a:t>
            </a:r>
            <a:endParaRPr lang="zh-CN" altLang="en-US" sz="1000" b="0" kern="0" dirty="0">
              <a:solidFill>
                <a:srgbClr val="FF0000"/>
              </a:solidFill>
            </a:endParaRPr>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7.</a:t>
            </a:r>
            <a:r>
              <a:rPr lang="zh-CN" altLang="en-US" sz="3000" dirty="0" smtClean="0">
                <a:solidFill>
                  <a:schemeClr val="bg1"/>
                </a:solidFill>
                <a:latin typeface="Rockwell" pitchFamily="18" charset="0"/>
                <a:ea typeface="微软雅黑" pitchFamily="34" charset="-122"/>
              </a:rPr>
              <a:t>其它</a:t>
            </a:r>
            <a:endParaRPr lang="zh-CN" altLang="en-US" sz="3000" dirty="0">
              <a:solidFill>
                <a:schemeClr val="bg1"/>
              </a:solidFill>
              <a:latin typeface="Rockwell" pitchFamily="18" charset="0"/>
              <a:ea typeface="微软雅黑" pitchFamily="34" charset="-122"/>
            </a:endParaRPr>
          </a:p>
        </p:txBody>
      </p:sp>
      <p:sp>
        <p:nvSpPr>
          <p:cNvPr id="15" name="Rectangle 3"/>
          <p:cNvSpPr txBox="1">
            <a:spLocks noChangeArrowheads="1"/>
          </p:cNvSpPr>
          <p:nvPr/>
        </p:nvSpPr>
        <p:spPr bwMode="auto">
          <a:xfrm>
            <a:off x="6107638" y="837506"/>
            <a:ext cx="5680169"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err="1" smtClean="0"/>
              <a:t>int</a:t>
            </a:r>
            <a:r>
              <a:rPr lang="en-US" altLang="zh-CN" sz="1000" dirty="0" smtClean="0"/>
              <a:t> </a:t>
            </a:r>
            <a:r>
              <a:rPr lang="en-US" altLang="zh-CN" sz="1000" dirty="0"/>
              <a:t>main()</a:t>
            </a:r>
            <a:endParaRPr lang="zh-CN" altLang="zh-CN" sz="1000" dirty="0"/>
          </a:p>
          <a:p>
            <a:pPr marL="0" indent="0">
              <a:buNone/>
            </a:pPr>
            <a:r>
              <a:rPr lang="en-US" altLang="zh-CN" sz="1000" dirty="0"/>
              <a:t>{</a:t>
            </a:r>
            <a:endParaRPr lang="zh-CN" altLang="zh-CN" sz="1000" dirty="0"/>
          </a:p>
          <a:p>
            <a:pPr marL="0" indent="0">
              <a:buNone/>
            </a:pPr>
            <a:r>
              <a:rPr lang="en-US" altLang="zh-CN" sz="1000" dirty="0"/>
              <a:t>	Derived </a:t>
            </a:r>
            <a:r>
              <a:rPr lang="en-US" altLang="zh-CN" sz="1000" dirty="0" err="1"/>
              <a:t>obj</a:t>
            </a:r>
            <a:r>
              <a:rPr lang="en-US" altLang="zh-CN" sz="1000" dirty="0"/>
              <a:t>(123);</a:t>
            </a:r>
            <a:endParaRPr lang="zh-CN" altLang="zh-CN" sz="1000" dirty="0"/>
          </a:p>
          <a:p>
            <a:pPr marL="0" indent="0">
              <a:buNone/>
            </a:pPr>
            <a:r>
              <a:rPr lang="en-US" altLang="zh-CN" sz="1000" dirty="0"/>
              <a:t>	</a:t>
            </a:r>
            <a:r>
              <a:rPr lang="en-US" altLang="zh-CN" sz="1000" dirty="0" err="1"/>
              <a:t>obj.show</a:t>
            </a:r>
            <a:r>
              <a:rPr lang="en-US" altLang="zh-CN" sz="1000" dirty="0"/>
              <a:t>();</a:t>
            </a:r>
            <a:endParaRPr lang="zh-CN" altLang="zh-CN" sz="1000" dirty="0"/>
          </a:p>
          <a:p>
            <a:pPr marL="0" indent="0">
              <a:buNone/>
            </a:pPr>
            <a:r>
              <a:rPr lang="en-US" altLang="zh-CN" sz="1000" dirty="0"/>
              <a:t>	return 0;</a:t>
            </a:r>
            <a:endParaRPr lang="zh-CN" altLang="zh-CN" sz="1000" dirty="0"/>
          </a:p>
          <a:p>
            <a:pPr marL="0" indent="0">
              <a:buNone/>
            </a:pPr>
            <a:r>
              <a:rPr lang="en-US" altLang="zh-CN" sz="1000" dirty="0" smtClean="0"/>
              <a:t>}</a:t>
            </a:r>
          </a:p>
          <a:p>
            <a:pPr marL="0" indent="0">
              <a:buNone/>
            </a:pPr>
            <a:endParaRPr lang="en-US" altLang="zh-CN" sz="1000" b="0" kern="0" dirty="0">
              <a:solidFill>
                <a:srgbClr val="FF0000"/>
              </a:solidFill>
            </a:endParaRPr>
          </a:p>
          <a:p>
            <a:pPr marL="0" indent="0">
              <a:buNone/>
            </a:pPr>
            <a:endParaRPr lang="en-US" altLang="zh-CN" sz="1000" b="0" kern="0" dirty="0" smtClean="0">
              <a:solidFill>
                <a:srgbClr val="FF0000"/>
              </a:solidFill>
            </a:endParaRPr>
          </a:p>
          <a:p>
            <a:pPr marL="0" indent="0">
              <a:buNone/>
            </a:pPr>
            <a:r>
              <a:rPr lang="en-US" altLang="zh-CN" sz="1400" dirty="0">
                <a:solidFill>
                  <a:srgbClr val="FF0000"/>
                </a:solidFill>
              </a:rPr>
              <a:t>The result is:</a:t>
            </a:r>
            <a:endParaRPr lang="zh-CN" altLang="zh-CN" sz="1400" dirty="0">
              <a:solidFill>
                <a:srgbClr val="FF0000"/>
              </a:solidFill>
            </a:endParaRPr>
          </a:p>
          <a:p>
            <a:pPr marL="0" indent="0">
              <a:buNone/>
            </a:pPr>
            <a:r>
              <a:rPr lang="en-US" altLang="zh-CN" sz="1400" dirty="0">
                <a:solidFill>
                  <a:srgbClr val="FF0000"/>
                </a:solidFill>
              </a:rPr>
              <a:t>Constructing base class</a:t>
            </a:r>
            <a:endParaRPr lang="zh-CN" altLang="zh-CN" sz="1400" dirty="0">
              <a:solidFill>
                <a:srgbClr val="FF0000"/>
              </a:solidFill>
            </a:endParaRPr>
          </a:p>
          <a:p>
            <a:pPr marL="0" indent="0">
              <a:buNone/>
            </a:pPr>
            <a:r>
              <a:rPr lang="en-US" altLang="zh-CN" sz="1400" dirty="0">
                <a:solidFill>
                  <a:srgbClr val="FF0000"/>
                </a:solidFill>
              </a:rPr>
              <a:t>Constructing base class</a:t>
            </a:r>
            <a:endParaRPr lang="zh-CN" altLang="zh-CN" sz="1400" dirty="0">
              <a:solidFill>
                <a:srgbClr val="FF0000"/>
              </a:solidFill>
            </a:endParaRPr>
          </a:p>
          <a:p>
            <a:pPr marL="0" indent="0">
              <a:buNone/>
            </a:pPr>
            <a:r>
              <a:rPr lang="en-US" altLang="zh-CN" sz="1400" dirty="0">
                <a:solidFill>
                  <a:srgbClr val="FF0000"/>
                </a:solidFill>
              </a:rPr>
              <a:t>Constructing derived class</a:t>
            </a:r>
            <a:endParaRPr lang="zh-CN" altLang="zh-CN" sz="1400" dirty="0">
              <a:solidFill>
                <a:srgbClr val="FF0000"/>
              </a:solidFill>
            </a:endParaRPr>
          </a:p>
          <a:p>
            <a:pPr marL="0" indent="0">
              <a:buNone/>
            </a:pPr>
            <a:r>
              <a:rPr lang="en-US" altLang="zh-CN" sz="1400" dirty="0">
                <a:solidFill>
                  <a:srgbClr val="FF0000"/>
                </a:solidFill>
              </a:rPr>
              <a:t> x=123</a:t>
            </a:r>
            <a:endParaRPr lang="zh-CN" altLang="zh-CN" sz="1400" dirty="0">
              <a:solidFill>
                <a:srgbClr val="FF0000"/>
              </a:solidFill>
            </a:endParaRPr>
          </a:p>
          <a:p>
            <a:pPr marL="0" indent="0">
              <a:buNone/>
            </a:pPr>
            <a:r>
              <a:rPr lang="en-US" altLang="zh-CN" sz="1400" dirty="0">
                <a:solidFill>
                  <a:srgbClr val="FF0000"/>
                </a:solidFill>
              </a:rPr>
              <a:t>Destructing derived class</a:t>
            </a:r>
            <a:endParaRPr lang="zh-CN" altLang="zh-CN" sz="1400" dirty="0">
              <a:solidFill>
                <a:srgbClr val="FF0000"/>
              </a:solidFill>
            </a:endParaRPr>
          </a:p>
          <a:p>
            <a:pPr marL="0" indent="0">
              <a:buNone/>
            </a:pPr>
            <a:r>
              <a:rPr lang="en-US" altLang="zh-CN" sz="1400" dirty="0">
                <a:solidFill>
                  <a:srgbClr val="FF0000"/>
                </a:solidFill>
              </a:rPr>
              <a:t>Destructing base class</a:t>
            </a:r>
            <a:endParaRPr lang="zh-CN" altLang="zh-CN" sz="1400" dirty="0">
              <a:solidFill>
                <a:srgbClr val="FF0000"/>
              </a:solidFill>
            </a:endParaRPr>
          </a:p>
          <a:p>
            <a:pPr marL="0" indent="0">
              <a:buNone/>
            </a:pPr>
            <a:r>
              <a:rPr lang="en-US" altLang="zh-CN" sz="1400" dirty="0">
                <a:solidFill>
                  <a:srgbClr val="FF0000"/>
                </a:solidFill>
              </a:rPr>
              <a:t>Destructing base class</a:t>
            </a:r>
            <a:endParaRPr lang="zh-CN" altLang="en-US" sz="1400" b="0" kern="0" dirty="0">
              <a:solidFill>
                <a:srgbClr val="FF0000"/>
              </a:solidFill>
            </a:endParaRPr>
          </a:p>
        </p:txBody>
      </p:sp>
    </p:spTree>
    <p:extLst>
      <p:ext uri="{BB962C8B-B14F-4D97-AF65-F5344CB8AC3E}">
        <p14:creationId xmlns:p14="http://schemas.microsoft.com/office/powerpoint/2010/main" val="406682388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5536153"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err="1"/>
              <a:t>const</a:t>
            </a:r>
            <a:r>
              <a:rPr lang="en-US" altLang="zh-CN" sz="1000" dirty="0"/>
              <a:t> double PI = 3.14;</a:t>
            </a:r>
            <a:endParaRPr lang="zh-CN" altLang="zh-CN" sz="1000" dirty="0"/>
          </a:p>
          <a:p>
            <a:pPr marL="0" indent="0">
              <a:buNone/>
            </a:pPr>
            <a:r>
              <a:rPr lang="en-US" altLang="zh-CN" sz="1000" dirty="0"/>
              <a:t>class Shapes</a:t>
            </a:r>
            <a:endParaRPr lang="zh-CN" altLang="zh-CN" sz="1000" dirty="0"/>
          </a:p>
          <a:p>
            <a:pPr marL="0" indent="0">
              <a:buNone/>
            </a:pPr>
            <a:r>
              <a:rPr lang="en-US" altLang="zh-CN" sz="1000" dirty="0"/>
              <a:t>{</a:t>
            </a:r>
            <a:endParaRPr lang="zh-CN" altLang="zh-CN" sz="1000" dirty="0"/>
          </a:p>
          <a:p>
            <a:pPr marL="0" indent="0">
              <a:buNone/>
            </a:pPr>
            <a:r>
              <a:rPr lang="en-US" altLang="zh-CN" sz="1000" dirty="0"/>
              <a:t>protected:</a:t>
            </a:r>
            <a:endParaRPr lang="zh-CN" altLang="zh-CN" sz="1000" dirty="0"/>
          </a:p>
          <a:p>
            <a:pPr marL="0" indent="0">
              <a:buNone/>
            </a:pPr>
            <a:r>
              <a:rPr lang="en-US" altLang="zh-CN" sz="1000" dirty="0"/>
              <a:t>	</a:t>
            </a:r>
            <a:r>
              <a:rPr lang="en-US" altLang="zh-CN" sz="1000" dirty="0" err="1"/>
              <a:t>int</a:t>
            </a:r>
            <a:r>
              <a:rPr lang="en-US" altLang="zh-CN" sz="1000" dirty="0"/>
              <a:t> x, y;</a:t>
            </a:r>
            <a:endParaRPr lang="zh-CN" altLang="zh-CN" sz="1000" dirty="0"/>
          </a:p>
          <a:p>
            <a:pPr marL="0" indent="0">
              <a:buNone/>
            </a:pPr>
            <a:r>
              <a:rPr lang="en-US" altLang="zh-CN" sz="1000" dirty="0"/>
              <a:t>public:</a:t>
            </a:r>
            <a:endParaRPr lang="zh-CN" altLang="zh-CN" sz="1000" dirty="0"/>
          </a:p>
          <a:p>
            <a:pPr marL="0" indent="0">
              <a:buNone/>
            </a:pPr>
            <a:r>
              <a:rPr lang="en-US" altLang="zh-CN" sz="1000" dirty="0"/>
              <a:t>	void </a:t>
            </a:r>
            <a:r>
              <a:rPr lang="en-US" altLang="zh-CN" sz="1000" dirty="0" err="1"/>
              <a:t>setvalue</a:t>
            </a:r>
            <a:r>
              <a:rPr lang="en-US" altLang="zh-CN" sz="1000" dirty="0"/>
              <a:t>(</a:t>
            </a:r>
            <a:r>
              <a:rPr lang="en-US" altLang="zh-CN" sz="1000" dirty="0" err="1"/>
              <a:t>int</a:t>
            </a:r>
            <a:r>
              <a:rPr lang="en-US" altLang="zh-CN" sz="1000" dirty="0"/>
              <a:t> xx, </a:t>
            </a:r>
            <a:r>
              <a:rPr lang="en-US" altLang="zh-CN" sz="1000" dirty="0" err="1"/>
              <a:t>int</a:t>
            </a:r>
            <a:r>
              <a:rPr lang="en-US" altLang="zh-CN" sz="1000" dirty="0"/>
              <a:t> </a:t>
            </a:r>
            <a:r>
              <a:rPr lang="en-US" altLang="zh-CN" sz="1000" dirty="0" err="1"/>
              <a:t>yy</a:t>
            </a:r>
            <a:r>
              <a:rPr lang="en-US" altLang="zh-CN" sz="1000" dirty="0"/>
              <a:t> = 0) { x = xx; y = </a:t>
            </a:r>
            <a:r>
              <a:rPr lang="en-US" altLang="zh-CN" sz="1000" dirty="0" err="1"/>
              <a:t>yy</a:t>
            </a:r>
            <a:r>
              <a:rPr lang="en-US" altLang="zh-CN" sz="1000" dirty="0"/>
              <a:t>; }</a:t>
            </a:r>
            <a:endParaRPr lang="zh-CN" altLang="zh-CN" sz="1000" dirty="0"/>
          </a:p>
          <a:p>
            <a:pPr marL="0" indent="0">
              <a:buNone/>
            </a:pPr>
            <a:r>
              <a:rPr lang="en-US" altLang="zh-CN" sz="1000" dirty="0"/>
              <a:t>	virtual void display() = 0;</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class Rectangle : public Shapes</a:t>
            </a:r>
            <a:endParaRPr lang="zh-CN" altLang="zh-CN" sz="1000" dirty="0"/>
          </a:p>
          <a:p>
            <a:pPr marL="0" indent="0">
              <a:buNone/>
            </a:pPr>
            <a:r>
              <a:rPr lang="en-US" altLang="zh-CN" sz="1000" dirty="0"/>
              <a:t>{</a:t>
            </a:r>
            <a:endParaRPr lang="zh-CN" altLang="zh-CN" sz="1000" dirty="0"/>
          </a:p>
          <a:p>
            <a:pPr marL="0" indent="0">
              <a:buNone/>
            </a:pPr>
            <a:r>
              <a:rPr lang="en-US" altLang="zh-CN" sz="1000" dirty="0"/>
              <a:t>public:</a:t>
            </a:r>
            <a:endParaRPr lang="zh-CN" altLang="zh-CN" sz="1000" dirty="0"/>
          </a:p>
          <a:p>
            <a:pPr marL="0" indent="0">
              <a:buNone/>
            </a:pPr>
            <a:r>
              <a:rPr lang="en-US" altLang="zh-CN" sz="1000" dirty="0"/>
              <a:t>	void display()</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cout</a:t>
            </a:r>
            <a:r>
              <a:rPr lang="en-US" altLang="zh-CN" sz="1000" dirty="0"/>
              <a:t> &lt;&lt; "The area of rectangle is : " &lt;&lt; x*y &lt;&lt; </a:t>
            </a:r>
            <a:r>
              <a:rPr lang="en-US" altLang="zh-CN" sz="1000" dirty="0" err="1"/>
              <a:t>endl</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a:t>
            </a:r>
            <a:endParaRPr lang="zh-CN" altLang="zh-CN" sz="1000" dirty="0"/>
          </a:p>
          <a:p>
            <a:pPr marL="0" indent="0">
              <a:buNone/>
            </a:pPr>
            <a:r>
              <a:rPr lang="en-US" altLang="zh-CN" sz="1000" dirty="0"/>
              <a:t>class Circle : public Shapes</a:t>
            </a:r>
            <a:endParaRPr lang="zh-CN" altLang="zh-CN" sz="1000" dirty="0"/>
          </a:p>
          <a:p>
            <a:pPr marL="0" indent="0">
              <a:buNone/>
            </a:pPr>
            <a:r>
              <a:rPr lang="en-US" altLang="zh-CN" sz="1000" dirty="0"/>
              <a:t>{</a:t>
            </a:r>
            <a:endParaRPr lang="zh-CN" altLang="zh-CN" sz="1000" dirty="0"/>
          </a:p>
          <a:p>
            <a:pPr marL="0" indent="0">
              <a:buNone/>
            </a:pPr>
            <a:r>
              <a:rPr lang="en-US" altLang="zh-CN" sz="1000" dirty="0"/>
              <a:t>public:</a:t>
            </a:r>
            <a:endParaRPr lang="zh-CN" altLang="zh-CN" sz="1000" dirty="0"/>
          </a:p>
          <a:p>
            <a:pPr marL="0" indent="0">
              <a:buNone/>
            </a:pPr>
            <a:r>
              <a:rPr lang="en-US" altLang="zh-CN" sz="1000" dirty="0"/>
              <a:t>	void display()</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cout</a:t>
            </a:r>
            <a:r>
              <a:rPr lang="en-US" altLang="zh-CN" sz="1000" dirty="0"/>
              <a:t> &lt;&lt; "The area of circle is : " &lt;&lt; PI*x*x &lt;&lt; </a:t>
            </a:r>
            <a:r>
              <a:rPr lang="en-US" altLang="zh-CN" sz="1000" dirty="0" err="1"/>
              <a:t>endl</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7.</a:t>
            </a:r>
            <a:r>
              <a:rPr lang="zh-CN" altLang="en-US" sz="3000" dirty="0" smtClean="0">
                <a:solidFill>
                  <a:schemeClr val="bg1"/>
                </a:solidFill>
                <a:latin typeface="Rockwell" pitchFamily="18" charset="0"/>
                <a:ea typeface="微软雅黑" pitchFamily="34" charset="-122"/>
              </a:rPr>
              <a:t>其它</a:t>
            </a:r>
            <a:endParaRPr lang="zh-CN" altLang="en-US" sz="3000" dirty="0">
              <a:solidFill>
                <a:schemeClr val="bg1"/>
              </a:solidFill>
              <a:latin typeface="Rockwell" pitchFamily="18" charset="0"/>
              <a:ea typeface="微软雅黑" pitchFamily="34" charset="-122"/>
            </a:endParaRPr>
          </a:p>
        </p:txBody>
      </p:sp>
      <p:sp>
        <p:nvSpPr>
          <p:cNvPr id="15" name="Rectangle 3"/>
          <p:cNvSpPr txBox="1">
            <a:spLocks noChangeArrowheads="1"/>
          </p:cNvSpPr>
          <p:nvPr/>
        </p:nvSpPr>
        <p:spPr bwMode="auto">
          <a:xfrm>
            <a:off x="6243191" y="837506"/>
            <a:ext cx="5775158"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a:t> </a:t>
            </a:r>
            <a:endParaRPr lang="zh-CN" altLang="zh-CN" sz="1000" dirty="0"/>
          </a:p>
          <a:p>
            <a:pPr marL="0" indent="0">
              <a:buNone/>
            </a:pPr>
            <a:r>
              <a:rPr lang="en-US" altLang="zh-CN" sz="1000" dirty="0"/>
              <a:t>void main()</a:t>
            </a:r>
            <a:endParaRPr lang="zh-CN" altLang="zh-CN" sz="1000" dirty="0"/>
          </a:p>
          <a:p>
            <a:pPr marL="0" indent="0">
              <a:buNone/>
            </a:pPr>
            <a:r>
              <a:rPr lang="en-US" altLang="zh-CN" sz="1000" dirty="0"/>
              <a:t>{</a:t>
            </a:r>
            <a:endParaRPr lang="zh-CN" altLang="zh-CN" sz="1000" dirty="0"/>
          </a:p>
          <a:p>
            <a:pPr marL="0" indent="0">
              <a:buNone/>
            </a:pPr>
            <a:r>
              <a:rPr lang="en-US" altLang="zh-CN" sz="1000" dirty="0"/>
              <a:t>	Shapes  *</a:t>
            </a:r>
            <a:r>
              <a:rPr lang="en-US" altLang="zh-CN" sz="1000" dirty="0" err="1"/>
              <a:t>ptr</a:t>
            </a:r>
            <a:r>
              <a:rPr lang="en-US" altLang="zh-CN" sz="1000" dirty="0"/>
              <a:t>[2];</a:t>
            </a:r>
            <a:endParaRPr lang="zh-CN" altLang="zh-CN" sz="1000" dirty="0"/>
          </a:p>
          <a:p>
            <a:pPr marL="0" indent="0">
              <a:buNone/>
            </a:pPr>
            <a:r>
              <a:rPr lang="en-US" altLang="zh-CN" sz="1000" dirty="0"/>
              <a:t>	Rectangle  </a:t>
            </a:r>
            <a:r>
              <a:rPr lang="en-US" altLang="zh-CN" sz="1000" dirty="0" err="1"/>
              <a:t>rect</a:t>
            </a:r>
            <a:r>
              <a:rPr lang="en-US" altLang="zh-CN" sz="1000" dirty="0"/>
              <a:t>;</a:t>
            </a:r>
            <a:endParaRPr lang="zh-CN" altLang="zh-CN" sz="1000" dirty="0"/>
          </a:p>
          <a:p>
            <a:pPr marL="0" indent="0">
              <a:buNone/>
            </a:pPr>
            <a:r>
              <a:rPr lang="en-US" altLang="zh-CN" sz="1000" dirty="0"/>
              <a:t>	Circle  </a:t>
            </a:r>
            <a:r>
              <a:rPr lang="en-US" altLang="zh-CN" sz="1000" dirty="0" err="1"/>
              <a:t>cir</a:t>
            </a:r>
            <a:r>
              <a:rPr lang="en-US" altLang="zh-CN" sz="1000" dirty="0"/>
              <a:t>;</a:t>
            </a:r>
            <a:endParaRPr lang="zh-CN" altLang="zh-CN" sz="1000" dirty="0"/>
          </a:p>
          <a:p>
            <a:pPr marL="0" indent="0">
              <a:buNone/>
            </a:pPr>
            <a:r>
              <a:rPr lang="en-US" altLang="zh-CN" sz="1000" dirty="0"/>
              <a:t>	</a:t>
            </a:r>
            <a:r>
              <a:rPr lang="en-US" altLang="zh-CN" sz="1000" dirty="0" err="1"/>
              <a:t>ptr</a:t>
            </a:r>
            <a:r>
              <a:rPr lang="en-US" altLang="zh-CN" sz="1000" dirty="0"/>
              <a:t>[0] = &amp;</a:t>
            </a:r>
            <a:r>
              <a:rPr lang="en-US" altLang="zh-CN" sz="1000" dirty="0" err="1"/>
              <a:t>rect</a:t>
            </a:r>
            <a:r>
              <a:rPr lang="en-US" altLang="zh-CN" sz="1000" dirty="0"/>
              <a:t>;</a:t>
            </a:r>
            <a:endParaRPr lang="zh-CN" altLang="zh-CN" sz="1000" dirty="0"/>
          </a:p>
          <a:p>
            <a:pPr marL="0" indent="0">
              <a:buNone/>
            </a:pPr>
            <a:r>
              <a:rPr lang="en-US" altLang="zh-CN" sz="1000" dirty="0"/>
              <a:t>	</a:t>
            </a:r>
            <a:r>
              <a:rPr lang="en-US" altLang="zh-CN" sz="1000" dirty="0" err="1"/>
              <a:t>ptr</a:t>
            </a:r>
            <a:r>
              <a:rPr lang="en-US" altLang="zh-CN" sz="1000" dirty="0"/>
              <a:t>[0]-&gt;</a:t>
            </a:r>
            <a:r>
              <a:rPr lang="en-US" altLang="zh-CN" sz="1000" dirty="0" err="1"/>
              <a:t>setvalue</a:t>
            </a:r>
            <a:r>
              <a:rPr lang="en-US" altLang="zh-CN" sz="1000" dirty="0"/>
              <a:t>(5, 8);</a:t>
            </a:r>
            <a:endParaRPr lang="zh-CN" altLang="zh-CN" sz="1000" dirty="0"/>
          </a:p>
          <a:p>
            <a:pPr marL="0" indent="0">
              <a:buNone/>
            </a:pPr>
            <a:r>
              <a:rPr lang="en-US" altLang="zh-CN" sz="1000" dirty="0"/>
              <a:t>	</a:t>
            </a:r>
            <a:r>
              <a:rPr lang="en-US" altLang="zh-CN" sz="1000" dirty="0" err="1"/>
              <a:t>ptr</a:t>
            </a:r>
            <a:r>
              <a:rPr lang="en-US" altLang="zh-CN" sz="1000" dirty="0"/>
              <a:t>[0]-&gt;display();</a:t>
            </a:r>
            <a:endParaRPr lang="zh-CN" altLang="zh-CN" sz="1000" dirty="0"/>
          </a:p>
          <a:p>
            <a:pPr marL="0" indent="0">
              <a:buNone/>
            </a:pPr>
            <a:r>
              <a:rPr lang="en-US" altLang="zh-CN" sz="1000" dirty="0"/>
              <a:t>	</a:t>
            </a:r>
            <a:r>
              <a:rPr lang="en-US" altLang="zh-CN" sz="1000" dirty="0" err="1"/>
              <a:t>ptr</a:t>
            </a:r>
            <a:r>
              <a:rPr lang="en-US" altLang="zh-CN" sz="1000" dirty="0"/>
              <a:t>[1] = &amp;</a:t>
            </a:r>
            <a:r>
              <a:rPr lang="en-US" altLang="zh-CN" sz="1000" dirty="0" err="1"/>
              <a:t>cir</a:t>
            </a:r>
            <a:r>
              <a:rPr lang="en-US" altLang="zh-CN" sz="1000" dirty="0"/>
              <a:t>;</a:t>
            </a:r>
            <a:endParaRPr lang="zh-CN" altLang="zh-CN" sz="1000" dirty="0"/>
          </a:p>
          <a:p>
            <a:pPr marL="0" indent="0">
              <a:buNone/>
            </a:pPr>
            <a:r>
              <a:rPr lang="en-US" altLang="zh-CN" sz="1000" dirty="0"/>
              <a:t>	</a:t>
            </a:r>
            <a:r>
              <a:rPr lang="en-US" altLang="zh-CN" sz="1000" dirty="0" err="1"/>
              <a:t>ptr</a:t>
            </a:r>
            <a:r>
              <a:rPr lang="en-US" altLang="zh-CN" sz="1000" dirty="0"/>
              <a:t>[1]-&gt;</a:t>
            </a:r>
            <a:r>
              <a:rPr lang="en-US" altLang="zh-CN" sz="1000" dirty="0" err="1"/>
              <a:t>setvalue</a:t>
            </a:r>
            <a:r>
              <a:rPr lang="en-US" altLang="zh-CN" sz="1000" dirty="0"/>
              <a:t>(10);</a:t>
            </a:r>
            <a:endParaRPr lang="zh-CN" altLang="zh-CN" sz="1000" dirty="0"/>
          </a:p>
          <a:p>
            <a:pPr marL="0" indent="0">
              <a:buNone/>
            </a:pPr>
            <a:r>
              <a:rPr lang="en-US" altLang="zh-CN" sz="1000" dirty="0"/>
              <a:t>	</a:t>
            </a:r>
            <a:r>
              <a:rPr lang="en-US" altLang="zh-CN" sz="1000" dirty="0" err="1"/>
              <a:t>ptr</a:t>
            </a:r>
            <a:r>
              <a:rPr lang="en-US" altLang="zh-CN" sz="1000" dirty="0"/>
              <a:t>[1]-&gt;display();</a:t>
            </a:r>
            <a:endParaRPr lang="zh-CN" altLang="zh-CN" sz="1000" dirty="0"/>
          </a:p>
          <a:p>
            <a:pPr marL="0" indent="0">
              <a:buNone/>
            </a:pPr>
            <a:r>
              <a:rPr lang="en-US" altLang="zh-CN" sz="1000" dirty="0" smtClean="0"/>
              <a:t>}</a:t>
            </a:r>
          </a:p>
          <a:p>
            <a:pPr marL="0" indent="0">
              <a:buNone/>
            </a:pPr>
            <a:endParaRPr lang="en-US" altLang="zh-CN" sz="1000" b="0" kern="0" dirty="0">
              <a:solidFill>
                <a:srgbClr val="FF0000"/>
              </a:solidFill>
            </a:endParaRPr>
          </a:p>
          <a:p>
            <a:pPr marL="0" indent="0">
              <a:buNone/>
            </a:pPr>
            <a:endParaRPr lang="en-US" altLang="zh-CN" sz="1000" b="0" kern="0" dirty="0" smtClean="0">
              <a:solidFill>
                <a:srgbClr val="FF0000"/>
              </a:solidFill>
            </a:endParaRPr>
          </a:p>
          <a:p>
            <a:pPr marL="0" indent="0">
              <a:buNone/>
            </a:pPr>
            <a:endParaRPr lang="en-US" altLang="zh-CN" sz="1000" b="0" kern="0" dirty="0">
              <a:solidFill>
                <a:srgbClr val="FF0000"/>
              </a:solidFill>
            </a:endParaRPr>
          </a:p>
          <a:p>
            <a:pPr marL="0" indent="0">
              <a:buNone/>
            </a:pPr>
            <a:r>
              <a:rPr lang="en-US" altLang="zh-CN" sz="1600" dirty="0">
                <a:solidFill>
                  <a:srgbClr val="FF0000"/>
                </a:solidFill>
              </a:rPr>
              <a:t>The result is:</a:t>
            </a:r>
            <a:endParaRPr lang="zh-CN" altLang="zh-CN" sz="1600" dirty="0">
              <a:solidFill>
                <a:srgbClr val="FF0000"/>
              </a:solidFill>
            </a:endParaRPr>
          </a:p>
          <a:p>
            <a:pPr marL="0" indent="0">
              <a:buNone/>
            </a:pPr>
            <a:r>
              <a:rPr lang="en-US" altLang="zh-CN" sz="1600" dirty="0">
                <a:solidFill>
                  <a:srgbClr val="FF0000"/>
                </a:solidFill>
              </a:rPr>
              <a:t>The area of rectangle is : 40</a:t>
            </a:r>
            <a:endParaRPr lang="zh-CN" altLang="zh-CN" sz="1600" dirty="0">
              <a:solidFill>
                <a:srgbClr val="FF0000"/>
              </a:solidFill>
            </a:endParaRPr>
          </a:p>
          <a:p>
            <a:pPr marL="0" indent="0">
              <a:buNone/>
            </a:pPr>
            <a:r>
              <a:rPr lang="en-US" altLang="zh-CN" sz="1600" dirty="0">
                <a:solidFill>
                  <a:srgbClr val="FF0000"/>
                </a:solidFill>
              </a:rPr>
              <a:t>The area of circle is : 314</a:t>
            </a:r>
            <a:endParaRPr lang="zh-CN" altLang="en-US" sz="1600" b="0" kern="0" dirty="0">
              <a:solidFill>
                <a:srgbClr val="FF0000"/>
              </a:solidFill>
            </a:endParaRPr>
          </a:p>
        </p:txBody>
      </p:sp>
    </p:spTree>
    <p:extLst>
      <p:ext uri="{BB962C8B-B14F-4D97-AF65-F5344CB8AC3E}">
        <p14:creationId xmlns:p14="http://schemas.microsoft.com/office/powerpoint/2010/main" val="27374563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5536153"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err="1"/>
              <a:t>const</a:t>
            </a:r>
            <a:r>
              <a:rPr lang="en-US" altLang="zh-CN" sz="1000" dirty="0"/>
              <a:t> double PI = 3.14;</a:t>
            </a:r>
            <a:endParaRPr lang="zh-CN" altLang="zh-CN" sz="1000" dirty="0"/>
          </a:p>
          <a:p>
            <a:pPr marL="0" indent="0">
              <a:buNone/>
            </a:pPr>
            <a:r>
              <a:rPr lang="en-US" altLang="zh-CN" sz="1000" dirty="0"/>
              <a:t>class Shapes</a:t>
            </a:r>
            <a:endParaRPr lang="zh-CN" altLang="zh-CN" sz="1000" dirty="0"/>
          </a:p>
          <a:p>
            <a:pPr marL="0" indent="0">
              <a:buNone/>
            </a:pPr>
            <a:r>
              <a:rPr lang="en-US" altLang="zh-CN" sz="1000" dirty="0"/>
              <a:t>{</a:t>
            </a:r>
            <a:endParaRPr lang="zh-CN" altLang="zh-CN" sz="1000" dirty="0"/>
          </a:p>
          <a:p>
            <a:pPr marL="0" indent="0">
              <a:buNone/>
            </a:pPr>
            <a:r>
              <a:rPr lang="en-US" altLang="zh-CN" sz="1000" dirty="0"/>
              <a:t>protected:</a:t>
            </a:r>
            <a:endParaRPr lang="zh-CN" altLang="zh-CN" sz="1000" dirty="0"/>
          </a:p>
          <a:p>
            <a:pPr marL="0" indent="0">
              <a:buNone/>
            </a:pPr>
            <a:r>
              <a:rPr lang="en-US" altLang="zh-CN" sz="1000" dirty="0"/>
              <a:t>	</a:t>
            </a:r>
            <a:r>
              <a:rPr lang="en-US" altLang="zh-CN" sz="1000" dirty="0" err="1"/>
              <a:t>int</a:t>
            </a:r>
            <a:r>
              <a:rPr lang="en-US" altLang="zh-CN" sz="1000" dirty="0"/>
              <a:t> x, y;</a:t>
            </a:r>
            <a:endParaRPr lang="zh-CN" altLang="zh-CN" sz="1000" dirty="0"/>
          </a:p>
          <a:p>
            <a:pPr marL="0" indent="0">
              <a:buNone/>
            </a:pPr>
            <a:r>
              <a:rPr lang="en-US" altLang="zh-CN" sz="1000" dirty="0"/>
              <a:t>public:</a:t>
            </a:r>
            <a:endParaRPr lang="zh-CN" altLang="zh-CN" sz="1000" dirty="0"/>
          </a:p>
          <a:p>
            <a:pPr marL="0" indent="0">
              <a:buNone/>
            </a:pPr>
            <a:r>
              <a:rPr lang="en-US" altLang="zh-CN" sz="1000" dirty="0"/>
              <a:t>	void </a:t>
            </a:r>
            <a:r>
              <a:rPr lang="en-US" altLang="zh-CN" sz="1000" dirty="0" err="1"/>
              <a:t>setvalue</a:t>
            </a:r>
            <a:r>
              <a:rPr lang="en-US" altLang="zh-CN" sz="1000" dirty="0"/>
              <a:t>(</a:t>
            </a:r>
            <a:r>
              <a:rPr lang="en-US" altLang="zh-CN" sz="1000" dirty="0" err="1"/>
              <a:t>int</a:t>
            </a:r>
            <a:r>
              <a:rPr lang="en-US" altLang="zh-CN" sz="1000" dirty="0"/>
              <a:t> xx, </a:t>
            </a:r>
            <a:r>
              <a:rPr lang="en-US" altLang="zh-CN" sz="1000" dirty="0" err="1"/>
              <a:t>int</a:t>
            </a:r>
            <a:r>
              <a:rPr lang="en-US" altLang="zh-CN" sz="1000" dirty="0"/>
              <a:t> </a:t>
            </a:r>
            <a:r>
              <a:rPr lang="en-US" altLang="zh-CN" sz="1000" dirty="0" err="1"/>
              <a:t>yy</a:t>
            </a:r>
            <a:r>
              <a:rPr lang="en-US" altLang="zh-CN" sz="1000" dirty="0"/>
              <a:t> = 0) { x = xx; y = </a:t>
            </a:r>
            <a:r>
              <a:rPr lang="en-US" altLang="zh-CN" sz="1000" dirty="0" err="1"/>
              <a:t>yy</a:t>
            </a:r>
            <a:r>
              <a:rPr lang="en-US" altLang="zh-CN" sz="1000" dirty="0"/>
              <a:t>; }</a:t>
            </a:r>
            <a:endParaRPr lang="zh-CN" altLang="zh-CN" sz="1000" dirty="0"/>
          </a:p>
          <a:p>
            <a:pPr marL="0" indent="0">
              <a:buNone/>
            </a:pPr>
            <a:r>
              <a:rPr lang="en-US" altLang="zh-CN" sz="1000" dirty="0"/>
              <a:t>	virtual void display() = 0;</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class Rectangle : public Shapes</a:t>
            </a:r>
            <a:endParaRPr lang="zh-CN" altLang="zh-CN" sz="1000" dirty="0"/>
          </a:p>
          <a:p>
            <a:pPr marL="0" indent="0">
              <a:buNone/>
            </a:pPr>
            <a:r>
              <a:rPr lang="en-US" altLang="zh-CN" sz="1000" dirty="0"/>
              <a:t>{</a:t>
            </a:r>
            <a:endParaRPr lang="zh-CN" altLang="zh-CN" sz="1000" dirty="0"/>
          </a:p>
          <a:p>
            <a:pPr marL="0" indent="0">
              <a:buNone/>
            </a:pPr>
            <a:r>
              <a:rPr lang="en-US" altLang="zh-CN" sz="1000" dirty="0"/>
              <a:t>public:</a:t>
            </a:r>
            <a:endParaRPr lang="zh-CN" altLang="zh-CN" sz="1000" dirty="0"/>
          </a:p>
          <a:p>
            <a:pPr marL="0" indent="0">
              <a:buNone/>
            </a:pPr>
            <a:r>
              <a:rPr lang="en-US" altLang="zh-CN" sz="1000" dirty="0"/>
              <a:t>	void display()</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cout</a:t>
            </a:r>
            <a:r>
              <a:rPr lang="en-US" altLang="zh-CN" sz="1000" dirty="0"/>
              <a:t> &lt;&lt; "The area of rectangle is : " &lt;&lt; x*y &lt;&lt; </a:t>
            </a:r>
            <a:r>
              <a:rPr lang="en-US" altLang="zh-CN" sz="1000" dirty="0" err="1"/>
              <a:t>endl</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a:t>
            </a:r>
            <a:endParaRPr lang="zh-CN" altLang="zh-CN" sz="1000" dirty="0"/>
          </a:p>
          <a:p>
            <a:pPr marL="0" indent="0">
              <a:buNone/>
            </a:pPr>
            <a:r>
              <a:rPr lang="en-US" altLang="zh-CN" sz="1000" dirty="0"/>
              <a:t>class Circle : public Shapes</a:t>
            </a:r>
            <a:endParaRPr lang="zh-CN" altLang="zh-CN" sz="1000" dirty="0"/>
          </a:p>
          <a:p>
            <a:pPr marL="0" indent="0">
              <a:buNone/>
            </a:pPr>
            <a:r>
              <a:rPr lang="en-US" altLang="zh-CN" sz="1000" dirty="0"/>
              <a:t>{</a:t>
            </a:r>
            <a:endParaRPr lang="zh-CN" altLang="zh-CN" sz="1000" dirty="0"/>
          </a:p>
          <a:p>
            <a:pPr marL="0" indent="0">
              <a:buNone/>
            </a:pPr>
            <a:r>
              <a:rPr lang="en-US" altLang="zh-CN" sz="1000" dirty="0"/>
              <a:t>public:</a:t>
            </a:r>
            <a:endParaRPr lang="zh-CN" altLang="zh-CN" sz="1000" dirty="0"/>
          </a:p>
          <a:p>
            <a:pPr marL="0" indent="0">
              <a:buNone/>
            </a:pPr>
            <a:r>
              <a:rPr lang="en-US" altLang="zh-CN" sz="1000" dirty="0"/>
              <a:t>	void display()</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cout</a:t>
            </a:r>
            <a:r>
              <a:rPr lang="en-US" altLang="zh-CN" sz="1000" dirty="0"/>
              <a:t> &lt;&lt; "The area of circle is : " &lt;&lt; PI*x*x &lt;&lt; </a:t>
            </a:r>
            <a:r>
              <a:rPr lang="en-US" altLang="zh-CN" sz="1000" dirty="0" err="1"/>
              <a:t>endl</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7.</a:t>
            </a:r>
            <a:r>
              <a:rPr lang="zh-CN" altLang="en-US" sz="3000" dirty="0" smtClean="0">
                <a:solidFill>
                  <a:schemeClr val="bg1"/>
                </a:solidFill>
                <a:latin typeface="Rockwell" pitchFamily="18" charset="0"/>
                <a:ea typeface="微软雅黑" pitchFamily="34" charset="-122"/>
              </a:rPr>
              <a:t>其它</a:t>
            </a:r>
            <a:endParaRPr lang="zh-CN" altLang="en-US" sz="3000" dirty="0">
              <a:solidFill>
                <a:schemeClr val="bg1"/>
              </a:solidFill>
              <a:latin typeface="Rockwell" pitchFamily="18" charset="0"/>
              <a:ea typeface="微软雅黑" pitchFamily="34" charset="-122"/>
            </a:endParaRPr>
          </a:p>
        </p:txBody>
      </p:sp>
      <p:sp>
        <p:nvSpPr>
          <p:cNvPr id="15" name="Rectangle 3"/>
          <p:cNvSpPr txBox="1">
            <a:spLocks noChangeArrowheads="1"/>
          </p:cNvSpPr>
          <p:nvPr/>
        </p:nvSpPr>
        <p:spPr bwMode="auto">
          <a:xfrm>
            <a:off x="6243191" y="837506"/>
            <a:ext cx="5775158"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a:t> </a:t>
            </a:r>
            <a:endParaRPr lang="zh-CN" altLang="zh-CN" sz="1000" dirty="0"/>
          </a:p>
          <a:p>
            <a:pPr marL="0" indent="0">
              <a:buNone/>
            </a:pPr>
            <a:r>
              <a:rPr lang="en-US" altLang="zh-CN" sz="1000" dirty="0"/>
              <a:t>void main()</a:t>
            </a:r>
            <a:endParaRPr lang="zh-CN" altLang="zh-CN" sz="1000" dirty="0"/>
          </a:p>
          <a:p>
            <a:pPr marL="0" indent="0">
              <a:buNone/>
            </a:pPr>
            <a:r>
              <a:rPr lang="en-US" altLang="zh-CN" sz="1000" dirty="0"/>
              <a:t>{</a:t>
            </a:r>
            <a:endParaRPr lang="zh-CN" altLang="zh-CN" sz="1000" dirty="0"/>
          </a:p>
          <a:p>
            <a:pPr marL="0" indent="0">
              <a:buNone/>
            </a:pPr>
            <a:r>
              <a:rPr lang="en-US" altLang="zh-CN" sz="1000" dirty="0"/>
              <a:t>	Shapes  *</a:t>
            </a:r>
            <a:r>
              <a:rPr lang="en-US" altLang="zh-CN" sz="1000" dirty="0" err="1"/>
              <a:t>ptr</a:t>
            </a:r>
            <a:r>
              <a:rPr lang="en-US" altLang="zh-CN" sz="1000" dirty="0"/>
              <a:t>[2];</a:t>
            </a:r>
            <a:endParaRPr lang="zh-CN" altLang="zh-CN" sz="1000" dirty="0"/>
          </a:p>
          <a:p>
            <a:pPr marL="0" indent="0">
              <a:buNone/>
            </a:pPr>
            <a:r>
              <a:rPr lang="en-US" altLang="zh-CN" sz="1000" dirty="0"/>
              <a:t>	Rectangle  </a:t>
            </a:r>
            <a:r>
              <a:rPr lang="en-US" altLang="zh-CN" sz="1000" dirty="0" err="1"/>
              <a:t>rect</a:t>
            </a:r>
            <a:r>
              <a:rPr lang="en-US" altLang="zh-CN" sz="1000" dirty="0"/>
              <a:t>;</a:t>
            </a:r>
            <a:endParaRPr lang="zh-CN" altLang="zh-CN" sz="1000" dirty="0"/>
          </a:p>
          <a:p>
            <a:pPr marL="0" indent="0">
              <a:buNone/>
            </a:pPr>
            <a:r>
              <a:rPr lang="en-US" altLang="zh-CN" sz="1000" dirty="0"/>
              <a:t>	Circle  </a:t>
            </a:r>
            <a:r>
              <a:rPr lang="en-US" altLang="zh-CN" sz="1000" dirty="0" err="1"/>
              <a:t>cir</a:t>
            </a:r>
            <a:r>
              <a:rPr lang="en-US" altLang="zh-CN" sz="1000" dirty="0"/>
              <a:t>;</a:t>
            </a:r>
            <a:endParaRPr lang="zh-CN" altLang="zh-CN" sz="1000" dirty="0"/>
          </a:p>
          <a:p>
            <a:pPr marL="0" indent="0">
              <a:buNone/>
            </a:pPr>
            <a:r>
              <a:rPr lang="en-US" altLang="zh-CN" sz="1000" dirty="0"/>
              <a:t>	</a:t>
            </a:r>
            <a:r>
              <a:rPr lang="en-US" altLang="zh-CN" sz="1000" dirty="0" err="1"/>
              <a:t>ptr</a:t>
            </a:r>
            <a:r>
              <a:rPr lang="en-US" altLang="zh-CN" sz="1000" dirty="0"/>
              <a:t>[0] = &amp;</a:t>
            </a:r>
            <a:r>
              <a:rPr lang="en-US" altLang="zh-CN" sz="1000" dirty="0" err="1"/>
              <a:t>rect</a:t>
            </a:r>
            <a:r>
              <a:rPr lang="en-US" altLang="zh-CN" sz="1000" dirty="0"/>
              <a:t>;</a:t>
            </a:r>
            <a:endParaRPr lang="zh-CN" altLang="zh-CN" sz="1000" dirty="0"/>
          </a:p>
          <a:p>
            <a:pPr marL="0" indent="0">
              <a:buNone/>
            </a:pPr>
            <a:r>
              <a:rPr lang="en-US" altLang="zh-CN" sz="1000" dirty="0"/>
              <a:t>	</a:t>
            </a:r>
            <a:r>
              <a:rPr lang="en-US" altLang="zh-CN" sz="1000" dirty="0" err="1"/>
              <a:t>ptr</a:t>
            </a:r>
            <a:r>
              <a:rPr lang="en-US" altLang="zh-CN" sz="1000" dirty="0"/>
              <a:t>[0]-&gt;</a:t>
            </a:r>
            <a:r>
              <a:rPr lang="en-US" altLang="zh-CN" sz="1000" dirty="0" err="1"/>
              <a:t>setvalue</a:t>
            </a:r>
            <a:r>
              <a:rPr lang="en-US" altLang="zh-CN" sz="1000" dirty="0"/>
              <a:t>(5, 8);</a:t>
            </a:r>
            <a:endParaRPr lang="zh-CN" altLang="zh-CN" sz="1000" dirty="0"/>
          </a:p>
          <a:p>
            <a:pPr marL="0" indent="0">
              <a:buNone/>
            </a:pPr>
            <a:r>
              <a:rPr lang="en-US" altLang="zh-CN" sz="1000" dirty="0"/>
              <a:t>	</a:t>
            </a:r>
            <a:r>
              <a:rPr lang="en-US" altLang="zh-CN" sz="1000" dirty="0" err="1"/>
              <a:t>ptr</a:t>
            </a:r>
            <a:r>
              <a:rPr lang="en-US" altLang="zh-CN" sz="1000" dirty="0"/>
              <a:t>[0]-&gt;display();</a:t>
            </a:r>
            <a:endParaRPr lang="zh-CN" altLang="zh-CN" sz="1000" dirty="0"/>
          </a:p>
          <a:p>
            <a:pPr marL="0" indent="0">
              <a:buNone/>
            </a:pPr>
            <a:r>
              <a:rPr lang="en-US" altLang="zh-CN" sz="1000" dirty="0"/>
              <a:t>	</a:t>
            </a:r>
            <a:r>
              <a:rPr lang="en-US" altLang="zh-CN" sz="1000" dirty="0" err="1"/>
              <a:t>ptr</a:t>
            </a:r>
            <a:r>
              <a:rPr lang="en-US" altLang="zh-CN" sz="1000" dirty="0"/>
              <a:t>[1] = &amp;</a:t>
            </a:r>
            <a:r>
              <a:rPr lang="en-US" altLang="zh-CN" sz="1000" dirty="0" err="1"/>
              <a:t>cir</a:t>
            </a:r>
            <a:r>
              <a:rPr lang="en-US" altLang="zh-CN" sz="1000" dirty="0"/>
              <a:t>;</a:t>
            </a:r>
            <a:endParaRPr lang="zh-CN" altLang="zh-CN" sz="1000" dirty="0"/>
          </a:p>
          <a:p>
            <a:pPr marL="0" indent="0">
              <a:buNone/>
            </a:pPr>
            <a:r>
              <a:rPr lang="en-US" altLang="zh-CN" sz="1000" dirty="0"/>
              <a:t>	</a:t>
            </a:r>
            <a:r>
              <a:rPr lang="en-US" altLang="zh-CN" sz="1000" dirty="0" err="1"/>
              <a:t>ptr</a:t>
            </a:r>
            <a:r>
              <a:rPr lang="en-US" altLang="zh-CN" sz="1000" dirty="0"/>
              <a:t>[1]-&gt;</a:t>
            </a:r>
            <a:r>
              <a:rPr lang="en-US" altLang="zh-CN" sz="1000" dirty="0" err="1"/>
              <a:t>setvalue</a:t>
            </a:r>
            <a:r>
              <a:rPr lang="en-US" altLang="zh-CN" sz="1000" dirty="0"/>
              <a:t>(10);</a:t>
            </a:r>
            <a:endParaRPr lang="zh-CN" altLang="zh-CN" sz="1000" dirty="0"/>
          </a:p>
          <a:p>
            <a:pPr marL="0" indent="0">
              <a:buNone/>
            </a:pPr>
            <a:r>
              <a:rPr lang="en-US" altLang="zh-CN" sz="1000" dirty="0"/>
              <a:t>	</a:t>
            </a:r>
            <a:r>
              <a:rPr lang="en-US" altLang="zh-CN" sz="1000" dirty="0" err="1"/>
              <a:t>ptr</a:t>
            </a:r>
            <a:r>
              <a:rPr lang="en-US" altLang="zh-CN" sz="1000" dirty="0"/>
              <a:t>[1]-&gt;display();</a:t>
            </a:r>
            <a:endParaRPr lang="zh-CN" altLang="zh-CN" sz="1000" dirty="0"/>
          </a:p>
          <a:p>
            <a:pPr marL="0" indent="0">
              <a:buNone/>
            </a:pPr>
            <a:r>
              <a:rPr lang="en-US" altLang="zh-CN" sz="1000" dirty="0" smtClean="0"/>
              <a:t>}</a:t>
            </a:r>
          </a:p>
          <a:p>
            <a:pPr marL="0" indent="0">
              <a:buNone/>
            </a:pPr>
            <a:endParaRPr lang="en-US" altLang="zh-CN" sz="1000" b="0" kern="0" dirty="0">
              <a:solidFill>
                <a:srgbClr val="FF0000"/>
              </a:solidFill>
            </a:endParaRPr>
          </a:p>
          <a:p>
            <a:pPr marL="0" indent="0">
              <a:buNone/>
            </a:pPr>
            <a:endParaRPr lang="en-US" altLang="zh-CN" sz="1000" b="0" kern="0" dirty="0" smtClean="0">
              <a:solidFill>
                <a:srgbClr val="FF0000"/>
              </a:solidFill>
            </a:endParaRPr>
          </a:p>
          <a:p>
            <a:pPr marL="0" indent="0">
              <a:buNone/>
            </a:pPr>
            <a:endParaRPr lang="en-US" altLang="zh-CN" sz="1000" b="0" kern="0" dirty="0">
              <a:solidFill>
                <a:srgbClr val="FF0000"/>
              </a:solidFill>
            </a:endParaRPr>
          </a:p>
          <a:p>
            <a:pPr marL="0" indent="0">
              <a:buNone/>
            </a:pPr>
            <a:r>
              <a:rPr lang="en-US" altLang="zh-CN" sz="1600" dirty="0">
                <a:solidFill>
                  <a:srgbClr val="FF0000"/>
                </a:solidFill>
              </a:rPr>
              <a:t>The result is:</a:t>
            </a:r>
            <a:endParaRPr lang="zh-CN" altLang="zh-CN" sz="1600" dirty="0">
              <a:solidFill>
                <a:srgbClr val="FF0000"/>
              </a:solidFill>
            </a:endParaRPr>
          </a:p>
          <a:p>
            <a:pPr marL="0" indent="0">
              <a:buNone/>
            </a:pPr>
            <a:r>
              <a:rPr lang="en-US" altLang="zh-CN" sz="1600" dirty="0">
                <a:solidFill>
                  <a:srgbClr val="FF0000"/>
                </a:solidFill>
              </a:rPr>
              <a:t>The area of rectangle is : 40</a:t>
            </a:r>
            <a:endParaRPr lang="zh-CN" altLang="zh-CN" sz="1600" dirty="0">
              <a:solidFill>
                <a:srgbClr val="FF0000"/>
              </a:solidFill>
            </a:endParaRPr>
          </a:p>
          <a:p>
            <a:pPr marL="0" indent="0">
              <a:buNone/>
            </a:pPr>
            <a:r>
              <a:rPr lang="en-US" altLang="zh-CN" sz="1600" dirty="0">
                <a:solidFill>
                  <a:srgbClr val="FF0000"/>
                </a:solidFill>
              </a:rPr>
              <a:t>The area of circle is : 314</a:t>
            </a:r>
            <a:endParaRPr lang="zh-CN" altLang="en-US" sz="1600" b="0" kern="0" dirty="0">
              <a:solidFill>
                <a:srgbClr val="FF0000"/>
              </a:solidFill>
            </a:endParaRPr>
          </a:p>
        </p:txBody>
      </p:sp>
    </p:spTree>
    <p:extLst>
      <p:ext uri="{BB962C8B-B14F-4D97-AF65-F5344CB8AC3E}">
        <p14:creationId xmlns:p14="http://schemas.microsoft.com/office/powerpoint/2010/main" val="363140471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680" name="Picture 72" descr="未标题-8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0" y="765175"/>
            <a:ext cx="4176713" cy="3598863"/>
          </a:xfrm>
          <a:prstGeom prst="rect">
            <a:avLst/>
          </a:prstGeom>
          <a:noFill/>
          <a:extLst>
            <a:ext uri="{909E8E84-426E-40DD-AFC4-6F175D3DCCD1}">
              <a14:hiddenFill xmlns:a14="http://schemas.microsoft.com/office/drawing/2010/main">
                <a:solidFill>
                  <a:srgbClr val="FFFFFF"/>
                </a:solidFill>
              </a14:hiddenFill>
            </a:ext>
          </a:extLst>
        </p:spPr>
      </p:pic>
      <p:sp>
        <p:nvSpPr>
          <p:cNvPr id="964611" name="文本框 45"/>
          <p:cNvSpPr txBox="1">
            <a:spLocks noChangeArrowheads="1"/>
          </p:cNvSpPr>
          <p:nvPr/>
        </p:nvSpPr>
        <p:spPr bwMode="auto">
          <a:xfrm>
            <a:off x="3028950" y="5492874"/>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4613" name="矩形 134"/>
          <p:cNvSpPr>
            <a:spLocks noChangeArrowheads="1"/>
          </p:cNvSpPr>
          <p:nvPr/>
        </p:nvSpPr>
        <p:spPr bwMode="auto">
          <a:xfrm>
            <a:off x="4978400" y="1235075"/>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2</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4615"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4618"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19"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4624"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4627"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28"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4633"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4636"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37"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4642"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4645"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46"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4651"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4654"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55"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4666"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4669"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70"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4675" name="Group 67"/>
          <p:cNvGrpSpPr>
            <a:grpSpLocks/>
          </p:cNvGrpSpPr>
          <p:nvPr/>
        </p:nvGrpSpPr>
        <p:grpSpPr bwMode="auto">
          <a:xfrm>
            <a:off x="2714799" y="5227761"/>
            <a:ext cx="6984776"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4678" name="圆角矩形 606"/>
          <p:cNvSpPr>
            <a:spLocks noChangeArrowheads="1"/>
          </p:cNvSpPr>
          <p:nvPr/>
        </p:nvSpPr>
        <p:spPr bwMode="auto">
          <a:xfrm>
            <a:off x="3309523" y="5165849"/>
            <a:ext cx="5525956"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dirty="0"/>
              <a:t>Please correct the following programs</a:t>
            </a:r>
            <a:endParaRPr lang="zh-CN" altLang="zh-CN" sz="3200" dirty="0">
              <a:latin typeface="微软雅黑" pitchFamily="34" charset="-122"/>
              <a:ea typeface="微软雅黑"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4680"/>
                                        </p:tgtEl>
                                        <p:attrNameLst>
                                          <p:attrName>style.visibility</p:attrName>
                                        </p:attrNameLst>
                                      </p:cBhvr>
                                      <p:to>
                                        <p:strVal val="visible"/>
                                      </p:to>
                                    </p:set>
                                    <p:anim calcmode="lin" valueType="num">
                                      <p:cBhvr>
                                        <p:cTn id="7" dur="1000" fill="hold"/>
                                        <p:tgtEl>
                                          <p:spTgt spid="964680"/>
                                        </p:tgtEl>
                                        <p:attrNameLst>
                                          <p:attrName>ppt_w</p:attrName>
                                        </p:attrNameLst>
                                      </p:cBhvr>
                                      <p:tavLst>
                                        <p:tav tm="0">
                                          <p:val>
                                            <p:fltVal val="0"/>
                                          </p:val>
                                        </p:tav>
                                        <p:tav tm="100000">
                                          <p:val>
                                            <p:strVal val="#ppt_w"/>
                                          </p:val>
                                        </p:tav>
                                      </p:tavLst>
                                    </p:anim>
                                    <p:anim calcmode="lin" valueType="num">
                                      <p:cBhvr>
                                        <p:cTn id="8" dur="1000" fill="hold"/>
                                        <p:tgtEl>
                                          <p:spTgt spid="964680"/>
                                        </p:tgtEl>
                                        <p:attrNameLst>
                                          <p:attrName>ppt_h</p:attrName>
                                        </p:attrNameLst>
                                      </p:cBhvr>
                                      <p:tavLst>
                                        <p:tav tm="0">
                                          <p:val>
                                            <p:fltVal val="0"/>
                                          </p:val>
                                        </p:tav>
                                        <p:tav tm="100000">
                                          <p:val>
                                            <p:strVal val="#ppt_h"/>
                                          </p:val>
                                        </p:tav>
                                      </p:tavLst>
                                    </p:anim>
                                    <p:anim calcmode="lin" valueType="num">
                                      <p:cBhvr>
                                        <p:cTn id="9" dur="1000" fill="hold"/>
                                        <p:tgtEl>
                                          <p:spTgt spid="9646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468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4613"/>
                                        </p:tgtEl>
                                        <p:attrNameLst>
                                          <p:attrName>style.visibility</p:attrName>
                                        </p:attrNameLst>
                                      </p:cBhvr>
                                      <p:to>
                                        <p:strVal val="visible"/>
                                      </p:to>
                                    </p:set>
                                    <p:animEffect transition="in" filter="fade">
                                      <p:cBhvr>
                                        <p:cTn id="14" dur="1000"/>
                                        <p:tgtEl>
                                          <p:spTgt spid="964613"/>
                                        </p:tgtEl>
                                      </p:cBhvr>
                                    </p:animEffect>
                                    <p:anim calcmode="lin" valueType="num">
                                      <p:cBhvr>
                                        <p:cTn id="15" dur="1000" fill="hold"/>
                                        <p:tgtEl>
                                          <p:spTgt spid="964613"/>
                                        </p:tgtEl>
                                        <p:attrNameLst>
                                          <p:attrName>ppt_x</p:attrName>
                                        </p:attrNameLst>
                                      </p:cBhvr>
                                      <p:tavLst>
                                        <p:tav tm="0">
                                          <p:val>
                                            <p:strVal val="#ppt_x"/>
                                          </p:val>
                                        </p:tav>
                                        <p:tav tm="100000">
                                          <p:val>
                                            <p:strVal val="#ppt_x"/>
                                          </p:val>
                                        </p:tav>
                                      </p:tavLst>
                                    </p:anim>
                                    <p:anim calcmode="lin" valueType="num">
                                      <p:cBhvr>
                                        <p:cTn id="16" dur="1000" fill="hold"/>
                                        <p:tgtEl>
                                          <p:spTgt spid="964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15" presetClass="entr" presetSubtype="0" fill="hold" nodeType="afterEffect">
                                  <p:stCondLst>
                                    <p:cond delay="0"/>
                                  </p:stCondLst>
                                  <p:childTnLst>
                                    <p:set>
                                      <p:cBhvr>
                                        <p:cTn id="92" dur="1" fill="hold">
                                          <p:stCondLst>
                                            <p:cond delay="0"/>
                                          </p:stCondLst>
                                        </p:cTn>
                                        <p:tgtEl>
                                          <p:spTgt spid="964675"/>
                                        </p:tgtEl>
                                        <p:attrNameLst>
                                          <p:attrName>style.visibility</p:attrName>
                                        </p:attrNameLst>
                                      </p:cBhvr>
                                      <p:to>
                                        <p:strVal val="visible"/>
                                      </p:to>
                                    </p:set>
                                    <p:anim calcmode="lin" valueType="num">
                                      <p:cBhvr>
                                        <p:cTn id="93" dur="2000" fill="hold"/>
                                        <p:tgtEl>
                                          <p:spTgt spid="964675"/>
                                        </p:tgtEl>
                                        <p:attrNameLst>
                                          <p:attrName>ppt_w</p:attrName>
                                        </p:attrNameLst>
                                      </p:cBhvr>
                                      <p:tavLst>
                                        <p:tav tm="0">
                                          <p:val>
                                            <p:fltVal val="0"/>
                                          </p:val>
                                        </p:tav>
                                        <p:tav tm="100000">
                                          <p:val>
                                            <p:strVal val="#ppt_w"/>
                                          </p:val>
                                        </p:tav>
                                      </p:tavLst>
                                    </p:anim>
                                    <p:anim calcmode="lin" valueType="num">
                                      <p:cBhvr>
                                        <p:cTn id="94" dur="2000" fill="hold"/>
                                        <p:tgtEl>
                                          <p:spTgt spid="964675"/>
                                        </p:tgtEl>
                                        <p:attrNameLst>
                                          <p:attrName>ppt_h</p:attrName>
                                        </p:attrNameLst>
                                      </p:cBhvr>
                                      <p:tavLst>
                                        <p:tav tm="0">
                                          <p:val>
                                            <p:fltVal val="0"/>
                                          </p:val>
                                        </p:tav>
                                        <p:tav tm="100000">
                                          <p:val>
                                            <p:strVal val="#ppt_h"/>
                                          </p:val>
                                        </p:tav>
                                      </p:tavLst>
                                    </p:anim>
                                    <p:anim calcmode="lin" valueType="num">
                                      <p:cBhvr>
                                        <p:cTn id="95" dur="2000" fill="hold"/>
                                        <p:tgtEl>
                                          <p:spTgt spid="964675"/>
                                        </p:tgtEl>
                                        <p:attrNameLst>
                                          <p:attrName>ppt_x</p:attrName>
                                        </p:attrNameLst>
                                      </p:cBhvr>
                                      <p:tavLst>
                                        <p:tav tm="0" fmla="#ppt_x+(cos(-2*pi*(1-$))*-#ppt_x-sin(-2*pi*(1-$))*(1-#ppt_y))*(1-$)">
                                          <p:val>
                                            <p:fltVal val="0"/>
                                          </p:val>
                                        </p:tav>
                                        <p:tav tm="100000">
                                          <p:val>
                                            <p:fltVal val="1"/>
                                          </p:val>
                                        </p:tav>
                                      </p:tavLst>
                                    </p:anim>
                                    <p:anim calcmode="lin" valueType="num">
                                      <p:cBhvr>
                                        <p:cTn id="96" dur="2000" fill="hold"/>
                                        <p:tgtEl>
                                          <p:spTgt spid="964675"/>
                                        </p:tgtEl>
                                        <p:attrNameLst>
                                          <p:attrName>ppt_y</p:attrName>
                                        </p:attrNameLst>
                                      </p:cBhvr>
                                      <p:tavLst>
                                        <p:tav tm="0" fmla="#ppt_y+(sin(-2*pi*(1-$))*-#ppt_x+cos(-2*pi*(1-$))*(1-#ppt_y))*(1-$)">
                                          <p:val>
                                            <p:fltVal val="0"/>
                                          </p:val>
                                        </p:tav>
                                        <p:tav tm="100000">
                                          <p:val>
                                            <p:fltVal val="1"/>
                                          </p:val>
                                        </p:tav>
                                      </p:tavLst>
                                    </p:anim>
                                  </p:childTnLst>
                                </p:cTn>
                              </p:par>
                            </p:childTnLst>
                          </p:cTn>
                        </p:par>
                        <p:par>
                          <p:cTn id="97" fill="hold" nodeType="afterGroup">
                            <p:stCondLst>
                              <p:cond delay="6000"/>
                            </p:stCondLst>
                            <p:childTnLst>
                              <p:par>
                                <p:cTn id="98" presetID="22" presetClass="entr" presetSubtype="8" fill="hold" grpId="0" nodeType="afterEffect">
                                  <p:stCondLst>
                                    <p:cond delay="0"/>
                                  </p:stCondLst>
                                  <p:childTnLst>
                                    <p:set>
                                      <p:cBhvr>
                                        <p:cTn id="99" dur="1" fill="hold">
                                          <p:stCondLst>
                                            <p:cond delay="0"/>
                                          </p:stCondLst>
                                        </p:cTn>
                                        <p:tgtEl>
                                          <p:spTgt spid="964678"/>
                                        </p:tgtEl>
                                        <p:attrNameLst>
                                          <p:attrName>style.visibility</p:attrName>
                                        </p:attrNameLst>
                                      </p:cBhvr>
                                      <p:to>
                                        <p:strVal val="visible"/>
                                      </p:to>
                                    </p:set>
                                    <p:animEffect transition="in" filter="wipe(left)">
                                      <p:cBhvr>
                                        <p:cTn id="100" dur="3000"/>
                                        <p:tgtEl>
                                          <p:spTgt spid="96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3" grpId="0"/>
      <p:bldP spid="9646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0" y="723800"/>
            <a:ext cx="5019055" cy="5950571"/>
          </a:xfrm>
        </p:spPr>
        <p:txBody>
          <a:bodyPr/>
          <a:lstStyle/>
          <a:p>
            <a:pPr algn="l"/>
            <a:r>
              <a:rPr lang="en-US" altLang="zh-CN" sz="1200" dirty="0"/>
              <a:t>#include &lt;</a:t>
            </a:r>
            <a:r>
              <a:rPr lang="en-US" altLang="zh-CN" sz="1200" dirty="0" err="1"/>
              <a:t>iostream</a:t>
            </a:r>
            <a:r>
              <a:rPr lang="en-US" altLang="zh-CN" sz="1200" dirty="0"/>
              <a:t>&gt;</a:t>
            </a:r>
            <a:endParaRPr lang="zh-CN" altLang="zh-CN" sz="1200" dirty="0"/>
          </a:p>
          <a:p>
            <a:pPr algn="l"/>
            <a:r>
              <a:rPr lang="en-US" altLang="zh-CN" sz="1200" dirty="0"/>
              <a:t>using namespace </a:t>
            </a:r>
            <a:r>
              <a:rPr lang="en-US" altLang="zh-CN" sz="1200" dirty="0" err="1"/>
              <a:t>std</a:t>
            </a:r>
            <a:r>
              <a:rPr lang="en-US" altLang="zh-CN" sz="1200" dirty="0"/>
              <a:t>;</a:t>
            </a:r>
            <a:endParaRPr lang="zh-CN" altLang="zh-CN" sz="1200" dirty="0"/>
          </a:p>
          <a:p>
            <a:pPr algn="l"/>
            <a:r>
              <a:rPr lang="en-US" altLang="zh-CN" sz="1200" dirty="0"/>
              <a:t>class A{</a:t>
            </a:r>
            <a:endParaRPr lang="zh-CN" altLang="zh-CN" sz="1200" dirty="0"/>
          </a:p>
          <a:p>
            <a:pPr algn="l"/>
            <a:r>
              <a:rPr lang="en-US" altLang="zh-CN" sz="1200" dirty="0"/>
              <a:t> </a:t>
            </a:r>
            <a:r>
              <a:rPr lang="en-US" altLang="zh-CN" sz="1200" dirty="0" smtClean="0"/>
              <a:t>       </a:t>
            </a:r>
            <a:r>
              <a:rPr lang="en-US" altLang="zh-CN" sz="1200" dirty="0" err="1" smtClean="0"/>
              <a:t>int</a:t>
            </a:r>
            <a:r>
              <a:rPr lang="en-US" altLang="zh-CN" sz="1200" dirty="0" smtClean="0"/>
              <a:t> </a:t>
            </a:r>
            <a:r>
              <a:rPr lang="en-US" altLang="zh-CN" sz="1200" dirty="0" err="1"/>
              <a:t>i</a:t>
            </a:r>
            <a:r>
              <a:rPr lang="en-US" altLang="zh-CN" sz="1200" dirty="0"/>
              <a:t>;</a:t>
            </a:r>
            <a:endParaRPr lang="zh-CN" altLang="zh-CN" sz="1200" dirty="0"/>
          </a:p>
          <a:p>
            <a:pPr algn="l"/>
            <a:r>
              <a:rPr lang="en-US" altLang="zh-CN" sz="1200" dirty="0"/>
              <a:t>public:</a:t>
            </a:r>
            <a:endParaRPr lang="zh-CN" altLang="zh-CN" sz="1200" dirty="0"/>
          </a:p>
          <a:p>
            <a:pPr algn="l"/>
            <a:r>
              <a:rPr lang="en-US" altLang="zh-CN" sz="1200" dirty="0" smtClean="0"/>
              <a:t>        A(</a:t>
            </a:r>
            <a:r>
              <a:rPr lang="en-US" altLang="zh-CN" sz="1200" dirty="0" err="1" smtClean="0"/>
              <a:t>int</a:t>
            </a:r>
            <a:r>
              <a:rPr lang="en-US" altLang="zh-CN" sz="1200" dirty="0" smtClean="0"/>
              <a:t> </a:t>
            </a:r>
            <a:r>
              <a:rPr lang="en-US" altLang="zh-CN" sz="1200" dirty="0" err="1"/>
              <a:t>i</a:t>
            </a:r>
            <a:r>
              <a:rPr lang="en-US" altLang="zh-CN" sz="1200" dirty="0"/>
              <a:t>):</a:t>
            </a:r>
            <a:r>
              <a:rPr lang="en-US" altLang="zh-CN" sz="1200" dirty="0" err="1"/>
              <a:t>i</a:t>
            </a:r>
            <a:r>
              <a:rPr lang="en-US" altLang="zh-CN" sz="1200" dirty="0"/>
              <a:t>(</a:t>
            </a:r>
            <a:r>
              <a:rPr lang="en-US" altLang="zh-CN" sz="1200" dirty="0" err="1"/>
              <a:t>i</a:t>
            </a:r>
            <a:r>
              <a:rPr lang="en-US" altLang="zh-CN" sz="1200" dirty="0"/>
              <a:t>)</a:t>
            </a:r>
            <a:endParaRPr lang="zh-CN" altLang="zh-CN" sz="1200" dirty="0"/>
          </a:p>
          <a:p>
            <a:pPr algn="l"/>
            <a:r>
              <a:rPr lang="en-US" altLang="zh-CN" sz="1200" dirty="0" smtClean="0"/>
              <a:t>        {}</a:t>
            </a:r>
            <a:endParaRPr lang="zh-CN" altLang="zh-CN" sz="1200" dirty="0"/>
          </a:p>
          <a:p>
            <a:pPr algn="l"/>
            <a:r>
              <a:rPr lang="en-US" altLang="zh-CN" sz="1200" dirty="0"/>
              <a:t>        </a:t>
            </a:r>
            <a:r>
              <a:rPr lang="en-US" altLang="zh-CN" sz="1200" dirty="0" smtClean="0"/>
              <a:t>virtual </a:t>
            </a:r>
            <a:r>
              <a:rPr lang="en-US" altLang="zh-CN" sz="1200" dirty="0"/>
              <a:t>void f() = 0;</a:t>
            </a:r>
            <a:endParaRPr lang="zh-CN" altLang="zh-CN" sz="1200" dirty="0"/>
          </a:p>
          <a:p>
            <a:pPr algn="l"/>
            <a:r>
              <a:rPr lang="en-US" altLang="zh-CN" sz="1200" dirty="0"/>
              <a:t>        </a:t>
            </a:r>
            <a:r>
              <a:rPr lang="en-US" altLang="zh-CN" sz="1200" dirty="0" smtClean="0"/>
              <a:t>virtual </a:t>
            </a:r>
            <a:r>
              <a:rPr lang="en-US" altLang="zh-CN" sz="1200" dirty="0"/>
              <a:t>void g() = 0;</a:t>
            </a:r>
            <a:endParaRPr lang="zh-CN" altLang="zh-CN" sz="1200" dirty="0"/>
          </a:p>
          <a:p>
            <a:pPr algn="l"/>
            <a:r>
              <a:rPr lang="en-US" altLang="zh-CN" sz="1200" dirty="0"/>
              <a:t>};</a:t>
            </a:r>
            <a:endParaRPr lang="zh-CN" altLang="zh-CN" sz="1200" dirty="0"/>
          </a:p>
          <a:p>
            <a:pPr algn="l"/>
            <a:r>
              <a:rPr lang="en-US" altLang="zh-CN" sz="1200" dirty="0"/>
              <a:t>class B : public A{</a:t>
            </a:r>
            <a:endParaRPr lang="zh-CN" altLang="zh-CN" sz="1200" dirty="0"/>
          </a:p>
          <a:p>
            <a:pPr algn="l"/>
            <a:r>
              <a:rPr lang="en-US" altLang="zh-CN" sz="1200" dirty="0"/>
              <a:t>public:</a:t>
            </a:r>
            <a:endParaRPr lang="zh-CN" altLang="zh-CN" sz="1200" dirty="0"/>
          </a:p>
          <a:p>
            <a:pPr algn="l"/>
            <a:r>
              <a:rPr lang="en-US" altLang="zh-CN" sz="1200" dirty="0" smtClean="0"/>
              <a:t>        void </a:t>
            </a:r>
            <a:r>
              <a:rPr lang="en-US" altLang="zh-CN" sz="1200" dirty="0"/>
              <a:t>f() {}</a:t>
            </a:r>
            <a:endParaRPr lang="zh-CN" altLang="zh-CN" sz="1200" dirty="0"/>
          </a:p>
          <a:p>
            <a:pPr algn="l"/>
            <a:r>
              <a:rPr lang="en-US" altLang="zh-CN" sz="1200" dirty="0"/>
              <a:t>private:</a:t>
            </a:r>
            <a:endParaRPr lang="zh-CN" altLang="zh-CN" sz="1200" dirty="0"/>
          </a:p>
          <a:p>
            <a:pPr algn="l"/>
            <a:r>
              <a:rPr lang="en-US" altLang="zh-CN" sz="1200" dirty="0" smtClean="0"/>
              <a:t>        B(</a:t>
            </a:r>
            <a:r>
              <a:rPr lang="en-US" altLang="zh-CN" sz="1200" dirty="0" err="1" smtClean="0"/>
              <a:t>const</a:t>
            </a:r>
            <a:r>
              <a:rPr lang="en-US" altLang="zh-CN" sz="1200" dirty="0" smtClean="0"/>
              <a:t> </a:t>
            </a:r>
            <a:r>
              <a:rPr lang="en-US" altLang="zh-CN" sz="1200" dirty="0"/>
              <a:t>B&amp;); //Declaration only, moreover Cannot delete this line</a:t>
            </a:r>
            <a:endParaRPr lang="zh-CN" altLang="zh-CN" sz="1200" dirty="0"/>
          </a:p>
          <a:p>
            <a:pPr algn="l"/>
            <a:r>
              <a:rPr lang="en-US" altLang="zh-CN" sz="1200" dirty="0"/>
              <a:t>};</a:t>
            </a:r>
            <a:endParaRPr lang="zh-CN" altLang="zh-CN" sz="1200" dirty="0"/>
          </a:p>
          <a:p>
            <a:pPr algn="l"/>
            <a:r>
              <a:rPr lang="en-US" altLang="zh-CN" sz="1200" dirty="0"/>
              <a:t>void fun(B b)</a:t>
            </a:r>
            <a:endParaRPr lang="zh-CN" altLang="zh-CN" sz="1200" dirty="0"/>
          </a:p>
          <a:p>
            <a:pPr algn="l"/>
            <a:r>
              <a:rPr lang="en-US" altLang="zh-CN" sz="1200" dirty="0"/>
              <a:t>{}</a:t>
            </a:r>
            <a:endParaRPr lang="zh-CN" altLang="zh-CN" sz="1200" dirty="0"/>
          </a:p>
          <a:p>
            <a:pPr algn="l"/>
            <a:r>
              <a:rPr lang="en-US" altLang="zh-CN" sz="1200" dirty="0" err="1"/>
              <a:t>int</a:t>
            </a:r>
            <a:r>
              <a:rPr lang="en-US" altLang="zh-CN" sz="1200" dirty="0"/>
              <a:t> main()</a:t>
            </a:r>
            <a:endParaRPr lang="zh-CN" altLang="zh-CN" sz="1200" dirty="0"/>
          </a:p>
          <a:p>
            <a:pPr algn="l"/>
            <a:r>
              <a:rPr lang="en-US" altLang="zh-CN" sz="1200" dirty="0"/>
              <a:t>{</a:t>
            </a:r>
            <a:endParaRPr lang="zh-CN" altLang="zh-CN" sz="1200" dirty="0"/>
          </a:p>
          <a:p>
            <a:pPr algn="l"/>
            <a:r>
              <a:rPr lang="en-US" altLang="zh-CN" sz="1200" dirty="0"/>
              <a:t>    A* p= new B();</a:t>
            </a:r>
            <a:endParaRPr lang="zh-CN" altLang="zh-CN" sz="1200" dirty="0"/>
          </a:p>
          <a:p>
            <a:pPr algn="l"/>
            <a:r>
              <a:rPr lang="en-US" altLang="zh-CN" sz="1200" dirty="0"/>
              <a:t>    B *q = </a:t>
            </a:r>
            <a:r>
              <a:rPr lang="en-US" altLang="zh-CN" sz="1200" dirty="0" err="1"/>
              <a:t>dynamic_cast</a:t>
            </a:r>
            <a:r>
              <a:rPr lang="en-US" altLang="zh-CN" sz="1200" dirty="0"/>
              <a:t>&lt;B*&gt;(p);</a:t>
            </a:r>
            <a:endParaRPr lang="zh-CN" altLang="zh-CN" sz="1200" dirty="0"/>
          </a:p>
          <a:p>
            <a:pPr algn="l"/>
            <a:r>
              <a:rPr lang="en-US" altLang="zh-CN" sz="1200" dirty="0"/>
              <a:t>    if (q)  fun(*q);</a:t>
            </a:r>
            <a:endParaRPr lang="zh-CN" altLang="zh-CN" sz="1200" dirty="0"/>
          </a:p>
          <a:p>
            <a:pPr algn="l"/>
            <a:r>
              <a:rPr lang="en-US" altLang="zh-CN" sz="1200" dirty="0"/>
              <a:t>    return 0;</a:t>
            </a:r>
            <a:endParaRPr lang="zh-CN" altLang="zh-CN" sz="1200" dirty="0"/>
          </a:p>
          <a:p>
            <a:pPr algn="l"/>
            <a:r>
              <a:rPr lang="en-US" altLang="zh-CN" sz="1200" dirty="0"/>
              <a:t>}</a:t>
            </a:r>
            <a:endParaRPr lang="zh-CN" altLang="en-US" sz="12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1. </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2" name="文本框 1"/>
          <p:cNvSpPr txBox="1"/>
          <p:nvPr/>
        </p:nvSpPr>
        <p:spPr>
          <a:xfrm>
            <a:off x="5163071" y="981522"/>
            <a:ext cx="6912767" cy="6017032"/>
          </a:xfrm>
          <a:prstGeom prst="rect">
            <a:avLst/>
          </a:prstGeom>
          <a:noFill/>
        </p:spPr>
        <p:txBody>
          <a:bodyPr wrap="square" rtlCol="0">
            <a:spAutoFit/>
          </a:bodyPr>
          <a:lstStyle/>
          <a:p>
            <a:r>
              <a:rPr lang="en-US" altLang="zh-CN" sz="1100" dirty="0"/>
              <a:t>#include &lt;</a:t>
            </a:r>
            <a:r>
              <a:rPr lang="en-US" altLang="zh-CN" sz="1100" dirty="0" err="1"/>
              <a:t>iostream</a:t>
            </a:r>
            <a:r>
              <a:rPr lang="en-US" altLang="zh-CN" sz="1100" dirty="0"/>
              <a:t>&gt;</a:t>
            </a:r>
            <a:endParaRPr lang="zh-CN" altLang="zh-CN" sz="1100" dirty="0"/>
          </a:p>
          <a:p>
            <a:r>
              <a:rPr lang="en-US" altLang="zh-CN" sz="1100" dirty="0"/>
              <a:t>using namespace </a:t>
            </a:r>
            <a:r>
              <a:rPr lang="en-US" altLang="zh-CN" sz="1100" dirty="0" err="1"/>
              <a:t>std</a:t>
            </a:r>
            <a:r>
              <a:rPr lang="en-US" altLang="zh-CN" sz="1100" dirty="0"/>
              <a:t>;</a:t>
            </a:r>
            <a:endParaRPr lang="zh-CN" altLang="zh-CN" sz="1100" dirty="0"/>
          </a:p>
          <a:p>
            <a:r>
              <a:rPr lang="en-US" altLang="zh-CN" sz="1100" dirty="0"/>
              <a:t>class A{</a:t>
            </a:r>
            <a:endParaRPr lang="zh-CN" altLang="zh-CN" sz="1100" dirty="0"/>
          </a:p>
          <a:p>
            <a:r>
              <a:rPr lang="en-US" altLang="zh-CN" sz="1100" dirty="0"/>
              <a:t>	</a:t>
            </a:r>
            <a:r>
              <a:rPr lang="en-US" altLang="zh-CN" sz="1100" dirty="0" err="1"/>
              <a:t>int</a:t>
            </a:r>
            <a:r>
              <a:rPr lang="en-US" altLang="zh-CN" sz="1100" dirty="0"/>
              <a:t> </a:t>
            </a:r>
            <a:r>
              <a:rPr lang="en-US" altLang="zh-CN" sz="1100" dirty="0" err="1"/>
              <a:t>i</a:t>
            </a:r>
            <a:r>
              <a:rPr lang="en-US" altLang="zh-CN" sz="1100" dirty="0"/>
              <a:t>;</a:t>
            </a:r>
            <a:endParaRPr lang="zh-CN" altLang="zh-CN" sz="1100" dirty="0"/>
          </a:p>
          <a:p>
            <a:r>
              <a:rPr lang="en-US" altLang="zh-CN" sz="1100" dirty="0"/>
              <a:t>public:</a:t>
            </a:r>
            <a:endParaRPr lang="zh-CN" altLang="zh-CN" sz="1100" dirty="0"/>
          </a:p>
          <a:p>
            <a:r>
              <a:rPr lang="en-US" altLang="zh-CN" sz="1100" dirty="0"/>
              <a:t>            </a:t>
            </a:r>
            <a:r>
              <a:rPr lang="en-US" altLang="zh-CN" sz="1100" dirty="0">
                <a:solidFill>
                  <a:srgbClr val="FF0000"/>
                </a:solidFill>
              </a:rPr>
              <a:t>//4</a:t>
            </a:r>
            <a:r>
              <a:rPr lang="zh-CN" altLang="zh-CN" sz="1100" dirty="0">
                <a:solidFill>
                  <a:srgbClr val="FF0000"/>
                </a:solidFill>
              </a:rPr>
              <a:t>处错，“</a:t>
            </a:r>
            <a:r>
              <a:rPr lang="en-US" altLang="zh-CN" sz="1100" dirty="0">
                <a:solidFill>
                  <a:srgbClr val="FF0000"/>
                </a:solidFill>
              </a:rPr>
              <a:t>A</a:t>
            </a:r>
            <a:r>
              <a:rPr lang="zh-CN" altLang="zh-CN" sz="1100" dirty="0">
                <a:solidFill>
                  <a:srgbClr val="FF0000"/>
                </a:solidFill>
              </a:rPr>
              <a:t>”</a:t>
            </a:r>
            <a:r>
              <a:rPr lang="en-US" altLang="zh-CN" sz="1100" dirty="0">
                <a:solidFill>
                  <a:srgbClr val="FF0000"/>
                </a:solidFill>
              </a:rPr>
              <a:t>: </a:t>
            </a:r>
            <a:r>
              <a:rPr lang="zh-CN" altLang="zh-CN" sz="1100" dirty="0">
                <a:solidFill>
                  <a:srgbClr val="FF0000"/>
                </a:solidFill>
              </a:rPr>
              <a:t>没有合适的默认构造函数可用，改：</a:t>
            </a:r>
            <a:r>
              <a:rPr lang="en-US" altLang="zh-CN" sz="1100" dirty="0">
                <a:solidFill>
                  <a:srgbClr val="FF0000"/>
                </a:solidFill>
              </a:rPr>
              <a:t>A</a:t>
            </a:r>
            <a:r>
              <a:rPr lang="zh-CN" altLang="zh-CN" sz="1100" dirty="0">
                <a:solidFill>
                  <a:srgbClr val="FF0000"/>
                </a:solidFill>
              </a:rPr>
              <a:t>类增加</a:t>
            </a:r>
            <a:r>
              <a:rPr lang="en-US" altLang="zh-CN" sz="1100" dirty="0">
                <a:solidFill>
                  <a:srgbClr val="FF0000"/>
                </a:solidFill>
              </a:rPr>
              <a:t>A()</a:t>
            </a:r>
            <a:r>
              <a:rPr lang="zh-CN" altLang="zh-CN" sz="1100" dirty="0">
                <a:solidFill>
                  <a:srgbClr val="FF0000"/>
                </a:solidFill>
              </a:rPr>
              <a:t>的定义，或</a:t>
            </a:r>
            <a:r>
              <a:rPr lang="en-US" altLang="zh-CN" sz="1100" dirty="0">
                <a:solidFill>
                  <a:srgbClr val="FF0000"/>
                </a:solidFill>
              </a:rPr>
              <a:t>A(</a:t>
            </a:r>
            <a:r>
              <a:rPr lang="en-US" altLang="zh-CN" sz="1100" dirty="0" err="1">
                <a:solidFill>
                  <a:srgbClr val="FF0000"/>
                </a:solidFill>
              </a:rPr>
              <a:t>int</a:t>
            </a:r>
            <a:r>
              <a:rPr lang="en-US" altLang="zh-CN" sz="1100" dirty="0">
                <a:solidFill>
                  <a:srgbClr val="FF0000"/>
                </a:solidFill>
              </a:rPr>
              <a:t> </a:t>
            </a:r>
            <a:r>
              <a:rPr lang="en-US" altLang="zh-CN" sz="1100" dirty="0" err="1">
                <a:solidFill>
                  <a:srgbClr val="FF0000"/>
                </a:solidFill>
              </a:rPr>
              <a:t>i</a:t>
            </a:r>
            <a:r>
              <a:rPr lang="en-US" altLang="zh-CN" sz="1100" dirty="0">
                <a:solidFill>
                  <a:srgbClr val="FF0000"/>
                </a:solidFill>
              </a:rPr>
              <a:t>=0):</a:t>
            </a:r>
            <a:r>
              <a:rPr lang="en-US" altLang="zh-CN" sz="1100" dirty="0" err="1">
                <a:solidFill>
                  <a:srgbClr val="FF0000"/>
                </a:solidFill>
              </a:rPr>
              <a:t>i</a:t>
            </a:r>
            <a:r>
              <a:rPr lang="en-US" altLang="zh-CN" sz="1100" dirty="0">
                <a:solidFill>
                  <a:srgbClr val="FF0000"/>
                </a:solidFill>
              </a:rPr>
              <a:t>(ii){}</a:t>
            </a:r>
            <a:endParaRPr lang="zh-CN" altLang="zh-CN" sz="1100" dirty="0">
              <a:solidFill>
                <a:srgbClr val="FF0000"/>
              </a:solidFill>
            </a:endParaRPr>
          </a:p>
          <a:p>
            <a:r>
              <a:rPr lang="en-US" altLang="zh-CN" sz="1100" dirty="0">
                <a:solidFill>
                  <a:srgbClr val="FF0000"/>
                </a:solidFill>
              </a:rPr>
              <a:t>             A(){</a:t>
            </a:r>
            <a:r>
              <a:rPr lang="en-US" altLang="zh-CN" sz="1100" dirty="0" err="1">
                <a:solidFill>
                  <a:srgbClr val="FF0000"/>
                </a:solidFill>
              </a:rPr>
              <a:t>i</a:t>
            </a:r>
            <a:r>
              <a:rPr lang="en-US" altLang="zh-CN" sz="1100" dirty="0">
                <a:solidFill>
                  <a:srgbClr val="FF0000"/>
                </a:solidFill>
              </a:rPr>
              <a:t>=0;}</a:t>
            </a:r>
            <a:endParaRPr lang="zh-CN" altLang="zh-CN" sz="1100" dirty="0">
              <a:solidFill>
                <a:srgbClr val="FF0000"/>
              </a:solidFill>
            </a:endParaRPr>
          </a:p>
          <a:p>
            <a:r>
              <a:rPr lang="en-US" altLang="zh-CN" sz="1100" dirty="0"/>
              <a:t>	A(</a:t>
            </a:r>
            <a:r>
              <a:rPr lang="en-US" altLang="zh-CN" sz="1100" dirty="0" err="1"/>
              <a:t>int</a:t>
            </a:r>
            <a:r>
              <a:rPr lang="en-US" altLang="zh-CN" sz="1100" dirty="0"/>
              <a:t> </a:t>
            </a:r>
            <a:r>
              <a:rPr lang="en-US" altLang="zh-CN" sz="1100" dirty="0" err="1"/>
              <a:t>i</a:t>
            </a:r>
            <a:r>
              <a:rPr lang="en-US" altLang="zh-CN" sz="1100" dirty="0"/>
              <a:t>):</a:t>
            </a:r>
            <a:r>
              <a:rPr lang="en-US" altLang="zh-CN" sz="1100" dirty="0" err="1"/>
              <a:t>i</a:t>
            </a:r>
            <a:r>
              <a:rPr lang="en-US" altLang="zh-CN" sz="1100" dirty="0"/>
              <a:t>(</a:t>
            </a:r>
            <a:r>
              <a:rPr lang="en-US" altLang="zh-CN" sz="1100" dirty="0" err="1"/>
              <a:t>i</a:t>
            </a:r>
            <a:r>
              <a:rPr lang="en-US" altLang="zh-CN" sz="1100" dirty="0"/>
              <a:t>)</a:t>
            </a:r>
            <a:endParaRPr lang="zh-CN" altLang="zh-CN" sz="1100" dirty="0"/>
          </a:p>
          <a:p>
            <a:r>
              <a:rPr lang="en-US" altLang="zh-CN" sz="1100" dirty="0"/>
              <a:t>	{}</a:t>
            </a:r>
            <a:endParaRPr lang="zh-CN" altLang="zh-CN" sz="1100" dirty="0"/>
          </a:p>
          <a:p>
            <a:r>
              <a:rPr lang="en-US" altLang="zh-CN" sz="1100" dirty="0"/>
              <a:t>            virtual void f() = 0;</a:t>
            </a:r>
            <a:endParaRPr lang="zh-CN" altLang="zh-CN" sz="1100" dirty="0"/>
          </a:p>
          <a:p>
            <a:r>
              <a:rPr lang="en-US" altLang="zh-CN" sz="1100" dirty="0"/>
              <a:t>            virtual void g() = 0;</a:t>
            </a:r>
            <a:endParaRPr lang="zh-CN" altLang="zh-CN" sz="1100" dirty="0"/>
          </a:p>
          <a:p>
            <a:r>
              <a:rPr lang="en-US" altLang="zh-CN" sz="1100" dirty="0"/>
              <a:t>};</a:t>
            </a:r>
            <a:endParaRPr lang="zh-CN" altLang="zh-CN" sz="1100" dirty="0"/>
          </a:p>
          <a:p>
            <a:r>
              <a:rPr lang="en-US" altLang="zh-CN" sz="1100" dirty="0"/>
              <a:t>class B : public A{</a:t>
            </a:r>
            <a:endParaRPr lang="zh-CN" altLang="zh-CN" sz="1100" dirty="0"/>
          </a:p>
          <a:p>
            <a:r>
              <a:rPr lang="en-US" altLang="zh-CN" sz="1100" dirty="0"/>
              <a:t>public:</a:t>
            </a:r>
            <a:endParaRPr lang="zh-CN" altLang="zh-CN" sz="1100" dirty="0"/>
          </a:p>
          <a:p>
            <a:r>
              <a:rPr lang="en-US" altLang="zh-CN" sz="1100" dirty="0"/>
              <a:t>            </a:t>
            </a:r>
            <a:r>
              <a:rPr lang="en-US" altLang="zh-CN" sz="1100" dirty="0">
                <a:solidFill>
                  <a:srgbClr val="FF0000"/>
                </a:solidFill>
              </a:rPr>
              <a:t>//3</a:t>
            </a:r>
            <a:r>
              <a:rPr lang="zh-CN" altLang="zh-CN" sz="1100" dirty="0">
                <a:solidFill>
                  <a:srgbClr val="FF0000"/>
                </a:solidFill>
              </a:rPr>
              <a:t>处错，“</a:t>
            </a:r>
            <a:r>
              <a:rPr lang="en-US" altLang="zh-CN" sz="1100" dirty="0">
                <a:solidFill>
                  <a:srgbClr val="FF0000"/>
                </a:solidFill>
              </a:rPr>
              <a:t>B</a:t>
            </a:r>
            <a:r>
              <a:rPr lang="zh-CN" altLang="zh-CN" sz="1100" dirty="0">
                <a:solidFill>
                  <a:srgbClr val="FF0000"/>
                </a:solidFill>
              </a:rPr>
              <a:t>”</a:t>
            </a:r>
            <a:r>
              <a:rPr lang="en-US" altLang="zh-CN" sz="1100" dirty="0">
                <a:solidFill>
                  <a:srgbClr val="FF0000"/>
                </a:solidFill>
              </a:rPr>
              <a:t>: </a:t>
            </a:r>
            <a:r>
              <a:rPr lang="zh-CN" altLang="zh-CN" sz="1100" dirty="0">
                <a:solidFill>
                  <a:srgbClr val="FF0000"/>
                </a:solidFill>
              </a:rPr>
              <a:t>没有合适的默认构造函数可用，改：</a:t>
            </a:r>
            <a:r>
              <a:rPr lang="en-US" altLang="zh-CN" sz="1100" dirty="0">
                <a:solidFill>
                  <a:srgbClr val="FF0000"/>
                </a:solidFill>
              </a:rPr>
              <a:t>B</a:t>
            </a:r>
            <a:r>
              <a:rPr lang="zh-CN" altLang="zh-CN" sz="1100" dirty="0">
                <a:solidFill>
                  <a:srgbClr val="FF0000"/>
                </a:solidFill>
              </a:rPr>
              <a:t>类增加</a:t>
            </a:r>
            <a:r>
              <a:rPr lang="en-US" altLang="zh-CN" sz="1100" dirty="0">
                <a:solidFill>
                  <a:srgbClr val="FF0000"/>
                </a:solidFill>
              </a:rPr>
              <a:t>B()</a:t>
            </a:r>
            <a:r>
              <a:rPr lang="zh-CN" altLang="zh-CN" sz="1100" dirty="0">
                <a:solidFill>
                  <a:srgbClr val="FF0000"/>
                </a:solidFill>
              </a:rPr>
              <a:t>的定义</a:t>
            </a:r>
          </a:p>
          <a:p>
            <a:r>
              <a:rPr lang="en-US" altLang="zh-CN" sz="1100" dirty="0">
                <a:solidFill>
                  <a:srgbClr val="FF0000"/>
                </a:solidFill>
              </a:rPr>
              <a:t>            B(){}</a:t>
            </a:r>
            <a:endParaRPr lang="zh-CN" altLang="zh-CN" sz="1100" dirty="0">
              <a:solidFill>
                <a:srgbClr val="FF0000"/>
              </a:solidFill>
            </a:endParaRPr>
          </a:p>
          <a:p>
            <a:r>
              <a:rPr lang="en-US" altLang="zh-CN" sz="1100" dirty="0"/>
              <a:t>	void f() {}</a:t>
            </a:r>
            <a:endParaRPr lang="zh-CN" altLang="zh-CN" sz="1100" dirty="0"/>
          </a:p>
          <a:p>
            <a:r>
              <a:rPr lang="en-US" altLang="zh-CN" sz="1100" dirty="0"/>
              <a:t>            </a:t>
            </a:r>
            <a:r>
              <a:rPr lang="en-US" altLang="zh-CN" sz="1100" dirty="0">
                <a:solidFill>
                  <a:srgbClr val="FF0000"/>
                </a:solidFill>
              </a:rPr>
              <a:t>void g() {}</a:t>
            </a:r>
            <a:endParaRPr lang="zh-CN" altLang="zh-CN" sz="1100" dirty="0">
              <a:solidFill>
                <a:srgbClr val="FF0000"/>
              </a:solidFill>
            </a:endParaRPr>
          </a:p>
          <a:p>
            <a:r>
              <a:rPr lang="en-US" altLang="zh-CN" sz="1100" dirty="0"/>
              <a:t>private:</a:t>
            </a:r>
            <a:endParaRPr lang="zh-CN" altLang="zh-CN" sz="1100" dirty="0"/>
          </a:p>
          <a:p>
            <a:r>
              <a:rPr lang="en-US" altLang="zh-CN" sz="1100" dirty="0"/>
              <a:t>	B(</a:t>
            </a:r>
            <a:r>
              <a:rPr lang="en-US" altLang="zh-CN" sz="1100" dirty="0" err="1"/>
              <a:t>const</a:t>
            </a:r>
            <a:r>
              <a:rPr lang="en-US" altLang="zh-CN" sz="1100" dirty="0"/>
              <a:t> B&amp;); </a:t>
            </a:r>
            <a:endParaRPr lang="zh-CN" altLang="zh-CN" sz="1100" dirty="0"/>
          </a:p>
          <a:p>
            <a:r>
              <a:rPr lang="en-US" altLang="zh-CN" sz="1100" dirty="0"/>
              <a:t>};</a:t>
            </a:r>
            <a:endParaRPr lang="zh-CN" altLang="zh-CN" sz="1100" dirty="0"/>
          </a:p>
          <a:p>
            <a:r>
              <a:rPr lang="en-US" altLang="zh-CN" sz="1100" dirty="0"/>
              <a:t>void fun(B b)</a:t>
            </a:r>
            <a:endParaRPr lang="zh-CN" altLang="zh-CN" sz="1100" dirty="0"/>
          </a:p>
          <a:p>
            <a:r>
              <a:rPr lang="en-US" altLang="zh-CN" sz="1100" dirty="0"/>
              <a:t> </a:t>
            </a:r>
            <a:r>
              <a:rPr lang="en-US" altLang="zh-CN" sz="1100" dirty="0">
                <a:solidFill>
                  <a:srgbClr val="FF0000"/>
                </a:solidFill>
              </a:rPr>
              <a:t>//1</a:t>
            </a:r>
            <a:r>
              <a:rPr lang="zh-CN" altLang="zh-CN" sz="1100" dirty="0">
                <a:solidFill>
                  <a:srgbClr val="FF0000"/>
                </a:solidFill>
              </a:rPr>
              <a:t>处错</a:t>
            </a:r>
            <a:r>
              <a:rPr lang="en-US" altLang="zh-CN" sz="1100" dirty="0">
                <a:solidFill>
                  <a:srgbClr val="FF0000"/>
                </a:solidFill>
              </a:rPr>
              <a:t>,</a:t>
            </a:r>
            <a:r>
              <a:rPr lang="zh-CN" altLang="zh-CN" sz="1100" dirty="0">
                <a:solidFill>
                  <a:srgbClr val="FF0000"/>
                </a:solidFill>
              </a:rPr>
              <a:t>不能实例化抽象类（同时没有合适的拷贝构造函数可用），改成：</a:t>
            </a:r>
            <a:r>
              <a:rPr lang="en-US" altLang="zh-CN" sz="1100" dirty="0">
                <a:solidFill>
                  <a:srgbClr val="FF0000"/>
                </a:solidFill>
              </a:rPr>
              <a:t>&amp;b</a:t>
            </a:r>
            <a:endParaRPr lang="zh-CN" altLang="zh-CN" sz="1100" dirty="0">
              <a:solidFill>
                <a:srgbClr val="FF0000"/>
              </a:solidFill>
            </a:endParaRPr>
          </a:p>
          <a:p>
            <a:r>
              <a:rPr lang="en-US" altLang="zh-CN" sz="1100" dirty="0"/>
              <a:t>{}</a:t>
            </a:r>
            <a:endParaRPr lang="zh-CN" altLang="zh-CN" sz="1100" dirty="0"/>
          </a:p>
          <a:p>
            <a:r>
              <a:rPr lang="en-US" altLang="zh-CN" sz="1100" dirty="0" err="1"/>
              <a:t>int</a:t>
            </a:r>
            <a:r>
              <a:rPr lang="en-US" altLang="zh-CN" sz="1100" dirty="0"/>
              <a:t> main()</a:t>
            </a:r>
            <a:endParaRPr lang="zh-CN" altLang="zh-CN" sz="1100" dirty="0"/>
          </a:p>
          <a:p>
            <a:r>
              <a:rPr lang="en-US" altLang="zh-CN" sz="1100" dirty="0"/>
              <a:t>{</a:t>
            </a:r>
            <a:endParaRPr lang="zh-CN" altLang="zh-CN" sz="1100" dirty="0"/>
          </a:p>
          <a:p>
            <a:r>
              <a:rPr lang="en-US" altLang="zh-CN" sz="1100" dirty="0"/>
              <a:t>A* p= new B();</a:t>
            </a:r>
            <a:endParaRPr lang="zh-CN" altLang="zh-CN" sz="1100" dirty="0"/>
          </a:p>
          <a:p>
            <a:r>
              <a:rPr lang="en-US" altLang="zh-CN" sz="1100" dirty="0">
                <a:solidFill>
                  <a:srgbClr val="FF0000"/>
                </a:solidFill>
              </a:rPr>
              <a:t>//2</a:t>
            </a:r>
            <a:r>
              <a:rPr lang="zh-CN" altLang="zh-CN" sz="1100" dirty="0">
                <a:solidFill>
                  <a:srgbClr val="FF0000"/>
                </a:solidFill>
              </a:rPr>
              <a:t>处错</a:t>
            </a:r>
            <a:r>
              <a:rPr lang="en-US" altLang="zh-CN" sz="1100" dirty="0">
                <a:solidFill>
                  <a:srgbClr val="FF0000"/>
                </a:solidFill>
              </a:rPr>
              <a:t>,</a:t>
            </a:r>
            <a:r>
              <a:rPr lang="zh-CN" altLang="zh-CN" sz="1100" dirty="0">
                <a:solidFill>
                  <a:srgbClr val="FF0000"/>
                </a:solidFill>
              </a:rPr>
              <a:t>不能实例化抽象类，改：在</a:t>
            </a:r>
            <a:r>
              <a:rPr lang="en-US" altLang="zh-CN" sz="1100" dirty="0">
                <a:solidFill>
                  <a:srgbClr val="FF0000"/>
                </a:solidFill>
              </a:rPr>
              <a:t>B</a:t>
            </a:r>
            <a:r>
              <a:rPr lang="zh-CN" altLang="zh-CN" sz="1100" dirty="0">
                <a:solidFill>
                  <a:srgbClr val="FF0000"/>
                </a:solidFill>
              </a:rPr>
              <a:t>类重定义函数</a:t>
            </a:r>
            <a:r>
              <a:rPr lang="en-US" altLang="zh-CN" sz="1100" dirty="0">
                <a:solidFill>
                  <a:srgbClr val="FF0000"/>
                </a:solidFill>
              </a:rPr>
              <a:t>g()</a:t>
            </a:r>
            <a:endParaRPr lang="zh-CN" altLang="zh-CN" sz="1100" dirty="0">
              <a:solidFill>
                <a:srgbClr val="FF0000"/>
              </a:solidFill>
            </a:endParaRPr>
          </a:p>
          <a:p>
            <a:r>
              <a:rPr lang="en-US" altLang="zh-CN" sz="1100" dirty="0"/>
              <a:t>    B *q = </a:t>
            </a:r>
            <a:r>
              <a:rPr lang="en-US" altLang="zh-CN" sz="1100" dirty="0" err="1"/>
              <a:t>dynamic_cast</a:t>
            </a:r>
            <a:r>
              <a:rPr lang="en-US" altLang="zh-CN" sz="1100" dirty="0"/>
              <a:t>&lt;B*&gt;(p);</a:t>
            </a:r>
            <a:endParaRPr lang="zh-CN" altLang="zh-CN" sz="1100" dirty="0"/>
          </a:p>
          <a:p>
            <a:r>
              <a:rPr lang="en-US" altLang="zh-CN" sz="1100" dirty="0"/>
              <a:t>if (q)  fun(*q);</a:t>
            </a:r>
            <a:endParaRPr lang="zh-CN" altLang="zh-CN" sz="1100" dirty="0"/>
          </a:p>
          <a:p>
            <a:r>
              <a:rPr lang="en-US" altLang="zh-CN" sz="1100" dirty="0">
                <a:solidFill>
                  <a:srgbClr val="FF0000"/>
                </a:solidFill>
              </a:rPr>
              <a:t>//5</a:t>
            </a:r>
            <a:r>
              <a:rPr lang="zh-CN" altLang="zh-CN" sz="1100" dirty="0">
                <a:solidFill>
                  <a:srgbClr val="FF0000"/>
                </a:solidFill>
              </a:rPr>
              <a:t>处错，添加</a:t>
            </a:r>
            <a:r>
              <a:rPr lang="en-US" altLang="zh-CN" sz="1100" dirty="0">
                <a:solidFill>
                  <a:srgbClr val="FF0000"/>
                </a:solidFill>
              </a:rPr>
              <a:t>delete p;</a:t>
            </a:r>
            <a:endParaRPr lang="zh-CN" altLang="zh-CN" sz="1100" dirty="0">
              <a:solidFill>
                <a:srgbClr val="FF0000"/>
              </a:solidFill>
            </a:endParaRPr>
          </a:p>
          <a:p>
            <a:r>
              <a:rPr lang="en-US" altLang="zh-CN" sz="1100" dirty="0">
                <a:solidFill>
                  <a:srgbClr val="FF0000"/>
                </a:solidFill>
              </a:rPr>
              <a:t>delete p;</a:t>
            </a:r>
            <a:endParaRPr lang="zh-CN" altLang="zh-CN" sz="1100" dirty="0">
              <a:solidFill>
                <a:srgbClr val="FF0000"/>
              </a:solidFill>
            </a:endParaRPr>
          </a:p>
          <a:p>
            <a:r>
              <a:rPr lang="en-US" altLang="zh-CN" sz="1100" dirty="0"/>
              <a:t>    return 0;</a:t>
            </a:r>
            <a:endParaRPr lang="zh-CN" altLang="zh-CN" sz="1100" dirty="0"/>
          </a:p>
          <a:p>
            <a:r>
              <a:rPr lang="en-US" altLang="zh-CN" sz="1100" dirty="0"/>
              <a:t>}</a:t>
            </a:r>
            <a:endParaRPr lang="zh-CN" altLang="en-US" sz="1100" dirty="0"/>
          </a:p>
        </p:txBody>
      </p:sp>
    </p:spTree>
    <p:extLst>
      <p:ext uri="{BB962C8B-B14F-4D97-AF65-F5344CB8AC3E}">
        <p14:creationId xmlns:p14="http://schemas.microsoft.com/office/powerpoint/2010/main" val="134178448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719582"/>
            <a:ext cx="4180055" cy="5950571"/>
          </a:xfrm>
        </p:spPr>
        <p:txBody>
          <a:bodyPr/>
          <a:lstStyle/>
          <a:p>
            <a:pPr algn="l"/>
            <a:r>
              <a:rPr lang="en-US" altLang="zh-CN" sz="1000" dirty="0"/>
              <a:t>#include &lt;</a:t>
            </a:r>
            <a:r>
              <a:rPr lang="en-US" altLang="zh-CN" sz="1000" dirty="0" err="1"/>
              <a:t>iostream</a:t>
            </a:r>
            <a:r>
              <a:rPr lang="en-US" altLang="zh-CN" sz="1000" dirty="0"/>
              <a:t>&gt;</a:t>
            </a:r>
            <a:endParaRPr lang="zh-CN" altLang="zh-CN" sz="1000" dirty="0"/>
          </a:p>
          <a:p>
            <a:pPr algn="l"/>
            <a:r>
              <a:rPr lang="en-US" altLang="zh-CN" sz="1000" dirty="0"/>
              <a:t>using namespace </a:t>
            </a:r>
            <a:r>
              <a:rPr lang="en-US" altLang="zh-CN" sz="1000" dirty="0" err="1"/>
              <a:t>std</a:t>
            </a:r>
            <a:r>
              <a:rPr lang="en-US" altLang="zh-CN" sz="1000" dirty="0"/>
              <a:t>;</a:t>
            </a:r>
            <a:endParaRPr lang="zh-CN" altLang="zh-CN" sz="1000" dirty="0"/>
          </a:p>
          <a:p>
            <a:pPr algn="l"/>
            <a:r>
              <a:rPr lang="en-US" altLang="zh-CN" sz="1000" dirty="0"/>
              <a:t>class Shape</a:t>
            </a:r>
            <a:endParaRPr lang="zh-CN" altLang="zh-CN" sz="1000" dirty="0"/>
          </a:p>
          <a:p>
            <a:pPr algn="l"/>
            <a:r>
              <a:rPr lang="en-US" altLang="zh-CN" sz="1000" dirty="0"/>
              <a:t>{</a:t>
            </a:r>
            <a:endParaRPr lang="zh-CN" altLang="zh-CN" sz="1000" dirty="0"/>
          </a:p>
          <a:p>
            <a:pPr algn="l"/>
            <a:r>
              <a:rPr lang="en-US" altLang="zh-CN" sz="1000" dirty="0"/>
              <a:t>public:</a:t>
            </a:r>
            <a:endParaRPr lang="zh-CN" altLang="zh-CN" sz="1000" dirty="0"/>
          </a:p>
          <a:p>
            <a:pPr algn="l"/>
            <a:r>
              <a:rPr lang="en-US" altLang="zh-CN" sz="1000" dirty="0"/>
              <a:t>    virtual void </a:t>
            </a:r>
            <a:r>
              <a:rPr lang="en-US" altLang="zh-CN" sz="1000" dirty="0" err="1"/>
              <a:t>rotateshape</a:t>
            </a:r>
            <a:r>
              <a:rPr lang="en-US" altLang="zh-CN" sz="1000" dirty="0"/>
              <a:t>(</a:t>
            </a:r>
            <a:r>
              <a:rPr lang="en-US" altLang="zh-CN" sz="1000" dirty="0" err="1"/>
              <a:t>int</a:t>
            </a:r>
            <a:r>
              <a:rPr lang="en-US" altLang="zh-CN" sz="1000" dirty="0"/>
              <a:t>) = 0;</a:t>
            </a:r>
            <a:endParaRPr lang="zh-CN" altLang="zh-CN" sz="1000" dirty="0"/>
          </a:p>
          <a:p>
            <a:pPr algn="l"/>
            <a:r>
              <a:rPr lang="en-US" altLang="zh-CN" sz="1000" dirty="0"/>
              <a:t>    virtual void </a:t>
            </a:r>
            <a:r>
              <a:rPr lang="en-US" altLang="zh-CN" sz="1000" dirty="0" err="1"/>
              <a:t>drawshape</a:t>
            </a:r>
            <a:r>
              <a:rPr lang="en-US" altLang="zh-CN" sz="1000" dirty="0"/>
              <a:t>() = 0;</a:t>
            </a:r>
            <a:endParaRPr lang="zh-CN" altLang="zh-CN" sz="1000" dirty="0"/>
          </a:p>
          <a:p>
            <a:pPr algn="l"/>
            <a:r>
              <a:rPr lang="en-US" altLang="zh-CN" sz="1000" dirty="0"/>
              <a:t>    virtual void </a:t>
            </a:r>
            <a:r>
              <a:rPr lang="en-US" altLang="zh-CN" sz="1000" dirty="0" err="1"/>
              <a:t>hiliteshape</a:t>
            </a:r>
            <a:r>
              <a:rPr lang="en-US" altLang="zh-CN" sz="1000" dirty="0"/>
              <a:t>() = 0;</a:t>
            </a:r>
            <a:endParaRPr lang="zh-CN" altLang="zh-CN" sz="1000" dirty="0"/>
          </a:p>
          <a:p>
            <a:pPr algn="l"/>
            <a:r>
              <a:rPr lang="en-US" altLang="zh-CN" sz="1000" dirty="0"/>
              <a:t>};</a:t>
            </a:r>
            <a:endParaRPr lang="zh-CN" altLang="zh-CN" sz="1000" dirty="0"/>
          </a:p>
          <a:p>
            <a:pPr algn="l"/>
            <a:r>
              <a:rPr lang="en-US" altLang="zh-CN" sz="1000" dirty="0"/>
              <a:t>class Circle : public Shape</a:t>
            </a:r>
            <a:endParaRPr lang="zh-CN" altLang="zh-CN" sz="1000" dirty="0"/>
          </a:p>
          <a:p>
            <a:pPr algn="l"/>
            <a:r>
              <a:rPr lang="en-US" altLang="zh-CN" sz="1000" dirty="0"/>
              <a:t>{</a:t>
            </a:r>
            <a:endParaRPr lang="zh-CN" altLang="zh-CN" sz="1000" dirty="0"/>
          </a:p>
          <a:p>
            <a:pPr algn="l"/>
            <a:r>
              <a:rPr lang="en-US" altLang="zh-CN" sz="1000" dirty="0"/>
              <a:t>public:</a:t>
            </a:r>
            <a:endParaRPr lang="zh-CN" altLang="zh-CN" sz="1000" dirty="0"/>
          </a:p>
          <a:p>
            <a:pPr algn="l"/>
            <a:r>
              <a:rPr lang="en-US" altLang="zh-CN" sz="1000" dirty="0"/>
              <a:t>    void display()</a:t>
            </a:r>
            <a:endParaRPr lang="zh-CN" altLang="zh-CN" sz="1000" dirty="0"/>
          </a:p>
          <a:p>
            <a:pPr algn="l"/>
            <a:r>
              <a:rPr lang="en-US" altLang="zh-CN" sz="1000" dirty="0"/>
              <a:t>    {</a:t>
            </a:r>
            <a:endParaRPr lang="zh-CN" altLang="zh-CN" sz="1000" dirty="0"/>
          </a:p>
          <a:p>
            <a:pPr algn="l"/>
            <a:r>
              <a:rPr lang="en-US" altLang="zh-CN" sz="1000" dirty="0"/>
              <a:t>        </a:t>
            </a:r>
            <a:r>
              <a:rPr lang="en-US" altLang="zh-CN" sz="1000" dirty="0" err="1"/>
              <a:t>cout</a:t>
            </a:r>
            <a:r>
              <a:rPr lang="en-US" altLang="zh-CN" sz="1000" dirty="0"/>
              <a:t> &lt;&lt; "The area of circle is : " &lt;&lt; PI * x * x &lt;&lt; </a:t>
            </a:r>
            <a:r>
              <a:rPr lang="en-US" altLang="zh-CN" sz="1000" dirty="0" err="1"/>
              <a:t>endl</a:t>
            </a:r>
            <a:r>
              <a:rPr lang="en-US" altLang="zh-CN" sz="1000" dirty="0"/>
              <a:t>;</a:t>
            </a:r>
            <a:endParaRPr lang="zh-CN" altLang="zh-CN" sz="1000" dirty="0"/>
          </a:p>
          <a:p>
            <a:pPr algn="l"/>
            <a:r>
              <a:rPr lang="en-US" altLang="zh-CN" sz="1000" dirty="0"/>
              <a:t>    }</a:t>
            </a:r>
            <a:endParaRPr lang="zh-CN" altLang="zh-CN" sz="1000" dirty="0"/>
          </a:p>
          <a:p>
            <a:pPr algn="l"/>
            <a:r>
              <a:rPr lang="en-US" altLang="zh-CN" sz="1000" dirty="0"/>
              <a:t>};</a:t>
            </a:r>
            <a:endParaRPr lang="zh-CN" altLang="zh-CN" sz="1000" dirty="0"/>
          </a:p>
          <a:p>
            <a:pPr algn="l"/>
            <a:r>
              <a:rPr lang="en-US" altLang="zh-CN" sz="1000" dirty="0"/>
              <a:t>void main()</a:t>
            </a:r>
            <a:endParaRPr lang="zh-CN" altLang="zh-CN" sz="1000" dirty="0"/>
          </a:p>
          <a:p>
            <a:pPr algn="l"/>
            <a:r>
              <a:rPr lang="en-US" altLang="zh-CN" sz="1000" dirty="0"/>
              <a:t>{</a:t>
            </a:r>
            <a:endParaRPr lang="zh-CN" altLang="zh-CN" sz="1000" dirty="0"/>
          </a:p>
          <a:p>
            <a:pPr algn="l"/>
            <a:r>
              <a:rPr lang="en-US" altLang="zh-CN" sz="1000" dirty="0"/>
              <a:t>    Shape s1;     </a:t>
            </a:r>
            <a:endParaRPr lang="zh-CN" altLang="zh-CN" sz="1000" dirty="0"/>
          </a:p>
          <a:p>
            <a:pPr algn="l"/>
            <a:r>
              <a:rPr lang="en-US" altLang="zh-CN" sz="1000" dirty="0"/>
              <a:t>    Shape *</a:t>
            </a:r>
            <a:r>
              <a:rPr lang="en-US" altLang="zh-CN" sz="1000" dirty="0" err="1"/>
              <a:t>ptr</a:t>
            </a:r>
            <a:r>
              <a:rPr lang="en-US" altLang="zh-CN" sz="1000" dirty="0"/>
              <a:t>;   </a:t>
            </a:r>
            <a:endParaRPr lang="zh-CN" altLang="zh-CN" sz="1000" dirty="0"/>
          </a:p>
          <a:p>
            <a:pPr algn="l"/>
            <a:r>
              <a:rPr lang="en-US" altLang="zh-CN" sz="1000" dirty="0"/>
              <a:t>    Shape f();    </a:t>
            </a:r>
            <a:endParaRPr lang="zh-CN" altLang="zh-CN" sz="1000" dirty="0"/>
          </a:p>
          <a:p>
            <a:pPr algn="l"/>
            <a:r>
              <a:rPr lang="en-US" altLang="zh-CN" sz="1000" dirty="0"/>
              <a:t>    Shape g(shape s);</a:t>
            </a:r>
            <a:endParaRPr lang="zh-CN" altLang="zh-CN" sz="1000" dirty="0"/>
          </a:p>
          <a:p>
            <a:pPr algn="l"/>
            <a:r>
              <a:rPr lang="en-US" altLang="zh-CN" sz="1000" dirty="0"/>
              <a:t>    Shape &amp;h(shape &amp;);</a:t>
            </a:r>
            <a:endParaRPr lang="zh-CN" altLang="zh-CN" sz="1000" dirty="0"/>
          </a:p>
          <a:p>
            <a:pPr algn="l"/>
            <a:r>
              <a:rPr lang="en-US" altLang="zh-CN" sz="1000" dirty="0"/>
              <a:t>    Shapes *</a:t>
            </a:r>
            <a:r>
              <a:rPr lang="en-US" altLang="zh-CN" sz="1000" dirty="0" err="1"/>
              <a:t>ptr</a:t>
            </a:r>
            <a:r>
              <a:rPr lang="en-US" altLang="zh-CN" sz="1000" dirty="0"/>
              <a:t>;      </a:t>
            </a:r>
            <a:endParaRPr lang="zh-CN" altLang="zh-CN" sz="1000" dirty="0"/>
          </a:p>
          <a:p>
            <a:pPr algn="l"/>
            <a:r>
              <a:rPr lang="en-US" altLang="zh-CN" sz="1000" dirty="0"/>
              <a:t>    Circle </a:t>
            </a:r>
            <a:r>
              <a:rPr lang="en-US" altLang="zh-CN" sz="1000" dirty="0" err="1"/>
              <a:t>cir</a:t>
            </a:r>
            <a:r>
              <a:rPr lang="en-US" altLang="zh-CN" sz="1000" dirty="0"/>
              <a:t>, *</a:t>
            </a:r>
            <a:r>
              <a:rPr lang="en-US" altLang="zh-CN" sz="1000" dirty="0" err="1"/>
              <a:t>pcir</a:t>
            </a:r>
            <a:r>
              <a:rPr lang="en-US" altLang="zh-CN" sz="1000" dirty="0"/>
              <a:t>; </a:t>
            </a:r>
            <a:endParaRPr lang="zh-CN" altLang="zh-CN" sz="1000" dirty="0"/>
          </a:p>
          <a:p>
            <a:pPr algn="l"/>
            <a:r>
              <a:rPr lang="en-US" altLang="zh-CN" sz="1000" dirty="0"/>
              <a:t>    </a:t>
            </a:r>
            <a:r>
              <a:rPr lang="en-US" altLang="zh-CN" sz="1000" dirty="0" err="1"/>
              <a:t>ptr</a:t>
            </a:r>
            <a:r>
              <a:rPr lang="en-US" altLang="zh-CN" sz="1000" dirty="0"/>
              <a:t> = &amp;</a:t>
            </a:r>
            <a:r>
              <a:rPr lang="en-US" altLang="zh-CN" sz="1000" dirty="0" err="1"/>
              <a:t>cir</a:t>
            </a:r>
            <a:r>
              <a:rPr lang="en-US" altLang="zh-CN" sz="1000" dirty="0"/>
              <a:t>;        </a:t>
            </a:r>
            <a:endParaRPr lang="zh-CN" altLang="zh-CN" sz="1000" dirty="0"/>
          </a:p>
          <a:p>
            <a:pPr algn="l"/>
            <a:r>
              <a:rPr lang="en-US" altLang="zh-CN" sz="1000" dirty="0"/>
              <a:t>    </a:t>
            </a:r>
            <a:r>
              <a:rPr lang="en-US" altLang="zh-CN" sz="1000" dirty="0" err="1"/>
              <a:t>pcir</a:t>
            </a:r>
            <a:r>
              <a:rPr lang="en-US" altLang="zh-CN" sz="1000" dirty="0"/>
              <a:t> = &amp;s1;        </a:t>
            </a:r>
            <a:endParaRPr lang="zh-CN" altLang="zh-CN" sz="1000" dirty="0"/>
          </a:p>
          <a:p>
            <a:pPr algn="l"/>
            <a:r>
              <a:rPr lang="en-US" altLang="zh-CN" sz="1000" dirty="0"/>
              <a:t>    </a:t>
            </a:r>
            <a:r>
              <a:rPr lang="en-US" altLang="zh-CN" sz="1000" dirty="0" err="1"/>
              <a:t>ptr</a:t>
            </a:r>
            <a:r>
              <a:rPr lang="en-US" altLang="zh-CN" sz="1000" dirty="0"/>
              <a:t>-&gt;display();    </a:t>
            </a:r>
            <a:endParaRPr lang="zh-CN" altLang="zh-CN" sz="1000" dirty="0"/>
          </a:p>
          <a:p>
            <a:pPr algn="l"/>
            <a:r>
              <a:rPr lang="en-US" altLang="zh-CN" sz="1000" dirty="0"/>
              <a:t>}</a:t>
            </a:r>
            <a:endParaRPr lang="zh-CN" altLang="en-US" sz="10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2. </a:t>
            </a:r>
            <a:r>
              <a:rPr lang="zh-CN" altLang="en-US" sz="3200" kern="0" dirty="0" smtClean="0">
                <a:solidFill>
                  <a:schemeClr val="bg1"/>
                </a:solidFill>
              </a:rPr>
              <a:t> </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92116041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719582"/>
            <a:ext cx="5548207" cy="5950571"/>
          </a:xfrm>
        </p:spPr>
        <p:txBody>
          <a:bodyPr/>
          <a:lstStyle/>
          <a:p>
            <a:pPr algn="l"/>
            <a:r>
              <a:rPr lang="en-US" altLang="zh-CN" sz="1000" dirty="0"/>
              <a:t>#include &lt;</a:t>
            </a:r>
            <a:r>
              <a:rPr lang="en-US" altLang="zh-CN" sz="1000" dirty="0" err="1"/>
              <a:t>iostream</a:t>
            </a:r>
            <a:r>
              <a:rPr lang="en-US" altLang="zh-CN" sz="1000" dirty="0"/>
              <a:t>&gt;</a:t>
            </a:r>
            <a:endParaRPr lang="zh-CN" altLang="zh-CN" sz="1000" dirty="0"/>
          </a:p>
          <a:p>
            <a:pPr algn="l"/>
            <a:r>
              <a:rPr lang="en-US" altLang="zh-CN" sz="1000" dirty="0"/>
              <a:t>using namespace </a:t>
            </a:r>
            <a:r>
              <a:rPr lang="en-US" altLang="zh-CN" sz="1000" dirty="0" err="1"/>
              <a:t>std</a:t>
            </a:r>
            <a:r>
              <a:rPr lang="en-US" altLang="zh-CN" sz="1000" dirty="0"/>
              <a:t>;</a:t>
            </a:r>
            <a:endParaRPr lang="zh-CN" altLang="zh-CN" sz="1000" dirty="0"/>
          </a:p>
          <a:p>
            <a:pPr algn="l"/>
            <a:r>
              <a:rPr lang="en-US" altLang="zh-CN" sz="1000" dirty="0" err="1">
                <a:solidFill>
                  <a:srgbClr val="FF0000"/>
                </a:solidFill>
              </a:rPr>
              <a:t>const</a:t>
            </a:r>
            <a:r>
              <a:rPr lang="en-US" altLang="zh-CN" sz="1000" dirty="0">
                <a:solidFill>
                  <a:srgbClr val="FF0000"/>
                </a:solidFill>
              </a:rPr>
              <a:t> double PI=3.14;</a:t>
            </a:r>
            <a:endParaRPr lang="zh-CN" altLang="zh-CN" sz="1000" dirty="0">
              <a:solidFill>
                <a:srgbClr val="FF0000"/>
              </a:solidFill>
            </a:endParaRPr>
          </a:p>
          <a:p>
            <a:pPr algn="l"/>
            <a:r>
              <a:rPr lang="en-US" altLang="zh-CN" sz="1000" dirty="0"/>
              <a:t>class Shape</a:t>
            </a:r>
            <a:endParaRPr lang="zh-CN" altLang="zh-CN" sz="1000" dirty="0"/>
          </a:p>
          <a:p>
            <a:pPr algn="l"/>
            <a:r>
              <a:rPr lang="en-US" altLang="zh-CN" sz="1000" dirty="0"/>
              <a:t>{</a:t>
            </a:r>
            <a:endParaRPr lang="zh-CN" altLang="zh-CN" sz="1000" dirty="0"/>
          </a:p>
          <a:p>
            <a:pPr algn="l"/>
            <a:r>
              <a:rPr lang="en-US" altLang="zh-CN" sz="1000" dirty="0"/>
              <a:t>public:</a:t>
            </a:r>
            <a:endParaRPr lang="zh-CN" altLang="zh-CN" sz="1000" dirty="0"/>
          </a:p>
          <a:p>
            <a:pPr algn="l"/>
            <a:r>
              <a:rPr lang="en-US" altLang="zh-CN" sz="1000" dirty="0"/>
              <a:t>    virtual void </a:t>
            </a:r>
            <a:r>
              <a:rPr lang="en-US" altLang="zh-CN" sz="1000" dirty="0" err="1"/>
              <a:t>rotateshape</a:t>
            </a:r>
            <a:r>
              <a:rPr lang="en-US" altLang="zh-CN" sz="1000" dirty="0"/>
              <a:t>(</a:t>
            </a:r>
            <a:r>
              <a:rPr lang="en-US" altLang="zh-CN" sz="1000" dirty="0" err="1"/>
              <a:t>int</a:t>
            </a:r>
            <a:r>
              <a:rPr lang="en-US" altLang="zh-CN" sz="1000" dirty="0"/>
              <a:t>) = 0;</a:t>
            </a:r>
            <a:endParaRPr lang="zh-CN" altLang="zh-CN" sz="1000" dirty="0"/>
          </a:p>
          <a:p>
            <a:pPr algn="l"/>
            <a:r>
              <a:rPr lang="en-US" altLang="zh-CN" sz="1000" dirty="0"/>
              <a:t>    virtual void </a:t>
            </a:r>
            <a:r>
              <a:rPr lang="en-US" altLang="zh-CN" sz="1000" dirty="0" err="1"/>
              <a:t>drawshape</a:t>
            </a:r>
            <a:r>
              <a:rPr lang="en-US" altLang="zh-CN" sz="1000" dirty="0"/>
              <a:t>() = 0;</a:t>
            </a:r>
            <a:endParaRPr lang="zh-CN" altLang="zh-CN" sz="1000" dirty="0"/>
          </a:p>
          <a:p>
            <a:pPr algn="l"/>
            <a:r>
              <a:rPr lang="en-US" altLang="zh-CN" sz="1000" dirty="0" smtClean="0"/>
              <a:t>    virtual </a:t>
            </a:r>
            <a:r>
              <a:rPr lang="en-US" altLang="zh-CN" sz="1000" dirty="0"/>
              <a:t>void </a:t>
            </a:r>
            <a:r>
              <a:rPr lang="en-US" altLang="zh-CN" sz="1000" dirty="0" err="1"/>
              <a:t>hiliteshape</a:t>
            </a:r>
            <a:r>
              <a:rPr lang="en-US" altLang="zh-CN" sz="1000" dirty="0"/>
              <a:t>() = 0;</a:t>
            </a:r>
            <a:endParaRPr lang="zh-CN" altLang="zh-CN" sz="1000" dirty="0"/>
          </a:p>
          <a:p>
            <a:pPr algn="l"/>
            <a:r>
              <a:rPr lang="en-US" altLang="zh-CN" sz="1000" dirty="0" smtClean="0"/>
              <a:t>    </a:t>
            </a:r>
            <a:r>
              <a:rPr lang="en-US" altLang="zh-CN" sz="1000" dirty="0" smtClean="0">
                <a:solidFill>
                  <a:srgbClr val="FF0000"/>
                </a:solidFill>
              </a:rPr>
              <a:t>virtual </a:t>
            </a:r>
            <a:r>
              <a:rPr lang="en-US" altLang="zh-CN" sz="1000" dirty="0">
                <a:solidFill>
                  <a:srgbClr val="FF0000"/>
                </a:solidFill>
              </a:rPr>
              <a:t>void display();</a:t>
            </a:r>
            <a:endParaRPr lang="zh-CN" altLang="zh-CN" sz="1000" dirty="0">
              <a:solidFill>
                <a:srgbClr val="FF0000"/>
              </a:solidFill>
            </a:endParaRPr>
          </a:p>
          <a:p>
            <a:pPr algn="l"/>
            <a:r>
              <a:rPr lang="en-US" altLang="zh-CN" sz="1000" dirty="0"/>
              <a:t>};</a:t>
            </a:r>
            <a:endParaRPr lang="zh-CN" altLang="zh-CN" sz="1000" dirty="0"/>
          </a:p>
          <a:p>
            <a:pPr algn="l"/>
            <a:r>
              <a:rPr lang="en-US" altLang="zh-CN" sz="1000" dirty="0"/>
              <a:t>class Circle : public Shape</a:t>
            </a:r>
            <a:endParaRPr lang="zh-CN" altLang="zh-CN" sz="1000" dirty="0"/>
          </a:p>
          <a:p>
            <a:pPr algn="l"/>
            <a:r>
              <a:rPr lang="en-US" altLang="zh-CN" sz="1000" dirty="0"/>
              <a:t>{</a:t>
            </a:r>
            <a:endParaRPr lang="zh-CN" altLang="zh-CN" sz="1000" dirty="0"/>
          </a:p>
          <a:p>
            <a:pPr algn="l"/>
            <a:r>
              <a:rPr lang="en-US" altLang="zh-CN" sz="1000" dirty="0"/>
              <a:t>public:</a:t>
            </a:r>
            <a:endParaRPr lang="zh-CN" altLang="zh-CN" sz="1000" dirty="0"/>
          </a:p>
          <a:p>
            <a:pPr algn="l"/>
            <a:r>
              <a:rPr lang="en-US" altLang="zh-CN" sz="1000" dirty="0"/>
              <a:t>    void display()</a:t>
            </a:r>
            <a:endParaRPr lang="zh-CN" altLang="zh-CN" sz="1000" dirty="0"/>
          </a:p>
          <a:p>
            <a:pPr algn="l"/>
            <a:r>
              <a:rPr lang="en-US" altLang="zh-CN" sz="1000" dirty="0"/>
              <a:t>    {</a:t>
            </a:r>
            <a:endParaRPr lang="zh-CN" altLang="zh-CN" sz="1000" dirty="0"/>
          </a:p>
          <a:p>
            <a:pPr algn="l"/>
            <a:r>
              <a:rPr lang="en-US" altLang="zh-CN" sz="1000" dirty="0"/>
              <a:t>        </a:t>
            </a:r>
            <a:r>
              <a:rPr lang="en-US" altLang="zh-CN" sz="1000" dirty="0" err="1"/>
              <a:t>cout</a:t>
            </a:r>
            <a:r>
              <a:rPr lang="en-US" altLang="zh-CN" sz="1000" dirty="0"/>
              <a:t> &lt;&lt; "The area of circle is : " &lt;&lt; PI * x * x &lt;&lt; </a:t>
            </a:r>
            <a:r>
              <a:rPr lang="en-US" altLang="zh-CN" sz="1000" dirty="0" err="1"/>
              <a:t>endl</a:t>
            </a:r>
            <a:r>
              <a:rPr lang="en-US" altLang="zh-CN" sz="1000" dirty="0"/>
              <a:t>;</a:t>
            </a:r>
            <a:endParaRPr lang="zh-CN" altLang="zh-CN" sz="1000" dirty="0"/>
          </a:p>
          <a:p>
            <a:pPr algn="l"/>
            <a:r>
              <a:rPr lang="en-US" altLang="zh-CN" sz="1000" dirty="0"/>
              <a:t>        </a:t>
            </a:r>
            <a:r>
              <a:rPr lang="en-US" altLang="zh-CN" sz="1000" dirty="0">
                <a:solidFill>
                  <a:srgbClr val="FF0000"/>
                </a:solidFill>
              </a:rPr>
              <a:t>//1</a:t>
            </a:r>
            <a:r>
              <a:rPr lang="zh-CN" altLang="zh-CN" sz="1000" dirty="0">
                <a:solidFill>
                  <a:srgbClr val="FF0000"/>
                </a:solidFill>
              </a:rPr>
              <a:t>处错，“</a:t>
            </a:r>
            <a:r>
              <a:rPr lang="en-US" altLang="zh-CN" sz="1000" dirty="0">
                <a:solidFill>
                  <a:srgbClr val="FF0000"/>
                </a:solidFill>
              </a:rPr>
              <a:t>PI</a:t>
            </a:r>
            <a:r>
              <a:rPr lang="zh-CN" altLang="zh-CN" sz="1000" dirty="0">
                <a:solidFill>
                  <a:srgbClr val="FF0000"/>
                </a:solidFill>
              </a:rPr>
              <a:t>”</a:t>
            </a:r>
            <a:r>
              <a:rPr lang="en-US" altLang="zh-CN" sz="1000" dirty="0">
                <a:solidFill>
                  <a:srgbClr val="FF0000"/>
                </a:solidFill>
              </a:rPr>
              <a:t>: </a:t>
            </a:r>
            <a:r>
              <a:rPr lang="zh-CN" altLang="zh-CN" sz="1000" dirty="0">
                <a:solidFill>
                  <a:srgbClr val="FF0000"/>
                </a:solidFill>
              </a:rPr>
              <a:t>未声明的标识符。添加：</a:t>
            </a:r>
            <a:r>
              <a:rPr lang="en-US" altLang="zh-CN" sz="1000" dirty="0" err="1">
                <a:solidFill>
                  <a:srgbClr val="FF0000"/>
                </a:solidFill>
              </a:rPr>
              <a:t>const</a:t>
            </a:r>
            <a:r>
              <a:rPr lang="en-US" altLang="zh-CN" sz="1000" dirty="0">
                <a:solidFill>
                  <a:srgbClr val="FF0000"/>
                </a:solidFill>
              </a:rPr>
              <a:t> double PI=3.14;</a:t>
            </a:r>
            <a:r>
              <a:rPr lang="zh-CN" altLang="zh-CN" sz="1000" dirty="0">
                <a:solidFill>
                  <a:srgbClr val="FF0000"/>
                </a:solidFill>
              </a:rPr>
              <a:t>或</a:t>
            </a:r>
            <a:r>
              <a:rPr lang="en-US" altLang="zh-CN" sz="1000" dirty="0">
                <a:solidFill>
                  <a:srgbClr val="FF0000"/>
                </a:solidFill>
              </a:rPr>
              <a:t>#define PI 3.14</a:t>
            </a:r>
            <a:endParaRPr lang="zh-CN" altLang="zh-CN" sz="1000" dirty="0">
              <a:solidFill>
                <a:srgbClr val="FF0000"/>
              </a:solidFill>
            </a:endParaRPr>
          </a:p>
          <a:p>
            <a:pPr algn="l"/>
            <a:r>
              <a:rPr lang="en-US" altLang="zh-CN" sz="1000" dirty="0"/>
              <a:t>}</a:t>
            </a:r>
            <a:endParaRPr lang="zh-CN" altLang="zh-CN" sz="1000" dirty="0"/>
          </a:p>
          <a:p>
            <a:pPr algn="l"/>
            <a:r>
              <a:rPr lang="en-US" altLang="zh-CN" sz="1000" dirty="0" smtClean="0"/>
              <a:t>    </a:t>
            </a:r>
            <a:r>
              <a:rPr lang="en-US" altLang="zh-CN" sz="1000" dirty="0" smtClean="0">
                <a:solidFill>
                  <a:srgbClr val="FF0000"/>
                </a:solidFill>
              </a:rPr>
              <a:t>void </a:t>
            </a:r>
            <a:r>
              <a:rPr lang="en-US" altLang="zh-CN" sz="1000" dirty="0" err="1">
                <a:solidFill>
                  <a:srgbClr val="FF0000"/>
                </a:solidFill>
              </a:rPr>
              <a:t>rotateshape</a:t>
            </a:r>
            <a:r>
              <a:rPr lang="en-US" altLang="zh-CN" sz="1000" dirty="0">
                <a:solidFill>
                  <a:srgbClr val="FF0000"/>
                </a:solidFill>
              </a:rPr>
              <a:t>(</a:t>
            </a:r>
            <a:r>
              <a:rPr lang="en-US" altLang="zh-CN" sz="1000" dirty="0" err="1">
                <a:solidFill>
                  <a:srgbClr val="FF0000"/>
                </a:solidFill>
              </a:rPr>
              <a:t>int</a:t>
            </a:r>
            <a:r>
              <a:rPr lang="en-US" altLang="zh-CN" sz="1000" dirty="0">
                <a:solidFill>
                  <a:srgbClr val="FF0000"/>
                </a:solidFill>
              </a:rPr>
              <a:t>) {}</a:t>
            </a:r>
            <a:endParaRPr lang="zh-CN" altLang="zh-CN" sz="1000" dirty="0">
              <a:solidFill>
                <a:srgbClr val="FF0000"/>
              </a:solidFill>
            </a:endParaRPr>
          </a:p>
          <a:p>
            <a:pPr algn="l"/>
            <a:r>
              <a:rPr lang="en-US" altLang="zh-CN" sz="1000" dirty="0" smtClean="0">
                <a:solidFill>
                  <a:srgbClr val="FF0000"/>
                </a:solidFill>
              </a:rPr>
              <a:t>    void </a:t>
            </a:r>
            <a:r>
              <a:rPr lang="en-US" altLang="zh-CN" sz="1000" dirty="0" err="1">
                <a:solidFill>
                  <a:srgbClr val="FF0000"/>
                </a:solidFill>
              </a:rPr>
              <a:t>drawshape</a:t>
            </a:r>
            <a:r>
              <a:rPr lang="en-US" altLang="zh-CN" sz="1000" dirty="0">
                <a:solidFill>
                  <a:srgbClr val="FF0000"/>
                </a:solidFill>
              </a:rPr>
              <a:t>() {}</a:t>
            </a:r>
            <a:endParaRPr lang="zh-CN" altLang="zh-CN" sz="1000" dirty="0">
              <a:solidFill>
                <a:srgbClr val="FF0000"/>
              </a:solidFill>
            </a:endParaRPr>
          </a:p>
          <a:p>
            <a:pPr algn="l"/>
            <a:r>
              <a:rPr lang="en-US" altLang="zh-CN" sz="1000" dirty="0" smtClean="0">
                <a:solidFill>
                  <a:srgbClr val="FF0000"/>
                </a:solidFill>
              </a:rPr>
              <a:t>    void </a:t>
            </a:r>
            <a:r>
              <a:rPr lang="en-US" altLang="zh-CN" sz="1000" dirty="0" err="1">
                <a:solidFill>
                  <a:srgbClr val="FF0000"/>
                </a:solidFill>
              </a:rPr>
              <a:t>hiliteshape</a:t>
            </a:r>
            <a:r>
              <a:rPr lang="en-US" altLang="zh-CN" sz="1000" dirty="0">
                <a:solidFill>
                  <a:srgbClr val="FF0000"/>
                </a:solidFill>
              </a:rPr>
              <a:t>() {}</a:t>
            </a:r>
            <a:endParaRPr lang="zh-CN" altLang="zh-CN" sz="1000" dirty="0">
              <a:solidFill>
                <a:srgbClr val="FF0000"/>
              </a:solidFill>
            </a:endParaRPr>
          </a:p>
          <a:p>
            <a:pPr algn="l"/>
            <a:r>
              <a:rPr lang="en-US" altLang="zh-CN" sz="1000" dirty="0">
                <a:solidFill>
                  <a:srgbClr val="FF0000"/>
                </a:solidFill>
              </a:rPr>
              <a:t>//2</a:t>
            </a:r>
            <a:r>
              <a:rPr lang="zh-CN" altLang="zh-CN" sz="1000" dirty="0">
                <a:solidFill>
                  <a:srgbClr val="FF0000"/>
                </a:solidFill>
              </a:rPr>
              <a:t>处错，“</a:t>
            </a:r>
            <a:r>
              <a:rPr lang="en-US" altLang="zh-CN" sz="1000" dirty="0">
                <a:solidFill>
                  <a:srgbClr val="FF0000"/>
                </a:solidFill>
              </a:rPr>
              <a:t>x</a:t>
            </a:r>
            <a:r>
              <a:rPr lang="zh-CN" altLang="zh-CN" sz="1000" dirty="0">
                <a:solidFill>
                  <a:srgbClr val="FF0000"/>
                </a:solidFill>
              </a:rPr>
              <a:t>”</a:t>
            </a:r>
            <a:r>
              <a:rPr lang="en-US" altLang="zh-CN" sz="1000" dirty="0">
                <a:solidFill>
                  <a:srgbClr val="FF0000"/>
                </a:solidFill>
              </a:rPr>
              <a:t>: </a:t>
            </a:r>
            <a:r>
              <a:rPr lang="zh-CN" altLang="zh-CN" sz="1000" dirty="0">
                <a:solidFill>
                  <a:srgbClr val="FF0000"/>
                </a:solidFill>
              </a:rPr>
              <a:t>未声明的标识符</a:t>
            </a:r>
          </a:p>
          <a:p>
            <a:pPr algn="l"/>
            <a:r>
              <a:rPr lang="en-US" altLang="zh-CN" sz="1000" dirty="0">
                <a:solidFill>
                  <a:srgbClr val="FF0000"/>
                </a:solidFill>
              </a:rPr>
              <a:t>private:</a:t>
            </a:r>
            <a:endParaRPr lang="zh-CN" altLang="zh-CN" sz="1000" dirty="0">
              <a:solidFill>
                <a:srgbClr val="FF0000"/>
              </a:solidFill>
            </a:endParaRPr>
          </a:p>
          <a:p>
            <a:pPr algn="l"/>
            <a:r>
              <a:rPr lang="en-US" altLang="zh-CN" sz="1000" dirty="0">
                <a:solidFill>
                  <a:srgbClr val="FF0000"/>
                </a:solidFill>
              </a:rPr>
              <a:t> </a:t>
            </a:r>
            <a:r>
              <a:rPr lang="en-US" altLang="zh-CN" sz="1000" dirty="0" smtClean="0">
                <a:solidFill>
                  <a:srgbClr val="FF0000"/>
                </a:solidFill>
              </a:rPr>
              <a:t>   double </a:t>
            </a:r>
            <a:r>
              <a:rPr lang="en-US" altLang="zh-CN" sz="1000" dirty="0">
                <a:solidFill>
                  <a:srgbClr val="FF0000"/>
                </a:solidFill>
              </a:rPr>
              <a:t>x;</a:t>
            </a:r>
            <a:endParaRPr lang="zh-CN" altLang="zh-CN" sz="1000" dirty="0">
              <a:solidFill>
                <a:srgbClr val="FF0000"/>
              </a:solidFill>
            </a:endParaRPr>
          </a:p>
          <a:p>
            <a:pPr algn="l"/>
            <a:r>
              <a:rPr lang="en-US" altLang="zh-CN" sz="1000" dirty="0" smtClean="0"/>
              <a:t>};</a:t>
            </a:r>
            <a:endParaRPr lang="zh-CN" altLang="zh-CN" sz="10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2. </a:t>
            </a:r>
            <a:r>
              <a:rPr lang="zh-CN" altLang="en-US" sz="3200" kern="0" dirty="0" smtClean="0">
                <a:solidFill>
                  <a:schemeClr val="bg1"/>
                </a:solidFill>
              </a:rPr>
              <a:t> </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6" name="Rectangle 2"/>
          <p:cNvSpPr txBox="1">
            <a:spLocks noChangeArrowheads="1"/>
          </p:cNvSpPr>
          <p:nvPr/>
        </p:nvSpPr>
        <p:spPr>
          <a:xfrm>
            <a:off x="7035279" y="1269555"/>
            <a:ext cx="4896544" cy="4104456"/>
          </a:xfrm>
          <a:prstGeom prst="rect">
            <a:avLst/>
          </a:prstGeom>
        </p:spPr>
        <p:txBody>
          <a:bodyPr/>
          <a:lstStyle>
            <a:lvl1pPr marL="0" indent="0" algn="ctr" defTabSz="1217613" rtl="0" eaLnBrk="1" fontAlgn="base" hangingPunct="1">
              <a:spcBef>
                <a:spcPct val="20000"/>
              </a:spcBef>
              <a:spcAft>
                <a:spcPct val="0"/>
              </a:spcAft>
              <a:buFont typeface="Arial" pitchFamily="34" charset="0"/>
              <a:buNone/>
              <a:defRPr sz="4300">
                <a:solidFill>
                  <a:schemeClr val="tx1"/>
                </a:solidFill>
                <a:latin typeface="+mn-lt"/>
                <a:ea typeface="+mn-ea"/>
                <a:cs typeface="+mn-cs"/>
              </a:defRPr>
            </a:lvl1pPr>
            <a:lvl2pPr marL="457200" indent="0" algn="ctr" defTabSz="1217613" rtl="0" eaLnBrk="1" fontAlgn="base" hangingPunct="1">
              <a:spcBef>
                <a:spcPct val="20000"/>
              </a:spcBef>
              <a:spcAft>
                <a:spcPct val="0"/>
              </a:spcAft>
              <a:buFont typeface="Arial" pitchFamily="34" charset="0"/>
              <a:buNone/>
              <a:defRPr sz="3800">
                <a:solidFill>
                  <a:schemeClr val="tx1"/>
                </a:solidFill>
                <a:latin typeface="+mn-lt"/>
                <a:ea typeface="+mn-ea"/>
              </a:defRPr>
            </a:lvl2pPr>
            <a:lvl3pPr marL="914400" indent="0" algn="ctr" defTabSz="1217613" rtl="0" eaLnBrk="1" fontAlgn="base" hangingPunct="1">
              <a:spcBef>
                <a:spcPct val="20000"/>
              </a:spcBef>
              <a:spcAft>
                <a:spcPct val="0"/>
              </a:spcAft>
              <a:buFont typeface="Arial" pitchFamily="34" charset="0"/>
              <a:buNone/>
              <a:defRPr sz="3100">
                <a:solidFill>
                  <a:schemeClr val="tx1"/>
                </a:solidFill>
                <a:latin typeface="+mn-lt"/>
                <a:ea typeface="+mn-ea"/>
              </a:defRPr>
            </a:lvl3pPr>
            <a:lvl4pPr marL="1371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4pPr>
            <a:lvl5pPr marL="18288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5pPr>
            <a:lvl6pPr marL="22860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6pPr>
            <a:lvl7pPr marL="27432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7pPr>
            <a:lvl8pPr marL="32004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8pPr>
            <a:lvl9pPr marL="3657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9pPr>
          </a:lstStyle>
          <a:p>
            <a:pPr algn="l"/>
            <a:r>
              <a:rPr lang="en-US" altLang="zh-CN" sz="1000" kern="0" dirty="0" smtClean="0"/>
              <a:t>void main()</a:t>
            </a:r>
            <a:endParaRPr lang="zh-CN" altLang="zh-CN" sz="1000" kern="0" dirty="0" smtClean="0"/>
          </a:p>
          <a:p>
            <a:pPr algn="l"/>
            <a:r>
              <a:rPr lang="en-US" altLang="zh-CN" sz="1000" kern="0" dirty="0" smtClean="0"/>
              <a:t>{</a:t>
            </a:r>
            <a:endParaRPr lang="zh-CN" altLang="zh-CN" sz="1000" kern="0" dirty="0" smtClean="0"/>
          </a:p>
          <a:p>
            <a:pPr algn="l"/>
            <a:r>
              <a:rPr lang="en-US" altLang="zh-CN" sz="1000" kern="0" dirty="0" smtClean="0"/>
              <a:t>   </a:t>
            </a:r>
            <a:r>
              <a:rPr lang="en-US" altLang="zh-CN" sz="1000" strike="sngStrike" kern="0" dirty="0" smtClean="0"/>
              <a:t> </a:t>
            </a:r>
            <a:r>
              <a:rPr lang="en-US" altLang="zh-CN" sz="1000" strike="sngStrike" kern="0" dirty="0" smtClean="0">
                <a:solidFill>
                  <a:srgbClr val="FF0000"/>
                </a:solidFill>
              </a:rPr>
              <a:t>Shape s1; </a:t>
            </a:r>
            <a:r>
              <a:rPr lang="en-US" altLang="zh-CN" sz="1000" kern="0" dirty="0" smtClean="0">
                <a:solidFill>
                  <a:srgbClr val="FF0000"/>
                </a:solidFill>
              </a:rPr>
              <a:t>    //3</a:t>
            </a:r>
            <a:r>
              <a:rPr lang="zh-CN" altLang="zh-CN" sz="1000" kern="0" dirty="0" smtClean="0">
                <a:solidFill>
                  <a:srgbClr val="FF0000"/>
                </a:solidFill>
              </a:rPr>
              <a:t>处错，“</a:t>
            </a:r>
            <a:r>
              <a:rPr lang="en-US" altLang="zh-CN" sz="1000" kern="0" dirty="0" smtClean="0">
                <a:solidFill>
                  <a:srgbClr val="FF0000"/>
                </a:solidFill>
              </a:rPr>
              <a:t>Shape</a:t>
            </a:r>
            <a:r>
              <a:rPr lang="zh-CN" altLang="zh-CN" sz="1000" kern="0" dirty="0" smtClean="0">
                <a:solidFill>
                  <a:srgbClr val="FF0000"/>
                </a:solidFill>
              </a:rPr>
              <a:t>”</a:t>
            </a:r>
            <a:r>
              <a:rPr lang="en-US" altLang="zh-CN" sz="1000" kern="0" dirty="0" smtClean="0">
                <a:solidFill>
                  <a:srgbClr val="FF0000"/>
                </a:solidFill>
              </a:rPr>
              <a:t>: </a:t>
            </a:r>
            <a:r>
              <a:rPr lang="zh-CN" altLang="zh-CN" sz="1000" kern="0" dirty="0" smtClean="0">
                <a:solidFill>
                  <a:srgbClr val="FF0000"/>
                </a:solidFill>
              </a:rPr>
              <a:t>不能实例化抽象类，删除此行</a:t>
            </a:r>
          </a:p>
          <a:p>
            <a:pPr algn="l"/>
            <a:r>
              <a:rPr lang="en-US" altLang="zh-CN" sz="1000" kern="0" dirty="0" smtClean="0"/>
              <a:t>    Shape *</a:t>
            </a:r>
            <a:r>
              <a:rPr lang="en-US" altLang="zh-CN" sz="1000" kern="0" dirty="0" err="1" smtClean="0"/>
              <a:t>ptr</a:t>
            </a:r>
            <a:r>
              <a:rPr lang="en-US" altLang="zh-CN" sz="1000" kern="0" dirty="0" smtClean="0"/>
              <a:t>;   </a:t>
            </a:r>
            <a:endParaRPr lang="zh-CN" altLang="zh-CN" sz="1000" kern="0" dirty="0" smtClean="0"/>
          </a:p>
          <a:p>
            <a:pPr algn="l"/>
            <a:r>
              <a:rPr lang="en-US" altLang="zh-CN" sz="1000" kern="0" dirty="0" smtClean="0"/>
              <a:t>    </a:t>
            </a:r>
            <a:r>
              <a:rPr lang="en-US" altLang="zh-CN" sz="1000" kern="0" dirty="0" smtClean="0">
                <a:solidFill>
                  <a:srgbClr val="FF0000"/>
                </a:solidFill>
              </a:rPr>
              <a:t>Shape f();    //4</a:t>
            </a:r>
            <a:r>
              <a:rPr lang="zh-CN" altLang="zh-CN" sz="1000" kern="0" dirty="0" smtClean="0">
                <a:solidFill>
                  <a:srgbClr val="FF0000"/>
                </a:solidFill>
              </a:rPr>
              <a:t>处错，函数</a:t>
            </a:r>
            <a:r>
              <a:rPr lang="en-US" altLang="zh-CN" sz="1000" kern="0" dirty="0" smtClean="0">
                <a:solidFill>
                  <a:srgbClr val="FF0000"/>
                </a:solidFill>
              </a:rPr>
              <a:t>f</a:t>
            </a:r>
            <a:r>
              <a:rPr lang="zh-CN" altLang="zh-CN" sz="1000" kern="0" dirty="0" smtClean="0">
                <a:solidFill>
                  <a:srgbClr val="FF0000"/>
                </a:solidFill>
              </a:rPr>
              <a:t>不能返回抽象类对象，且缺少定义</a:t>
            </a:r>
          </a:p>
          <a:p>
            <a:pPr algn="l"/>
            <a:r>
              <a:rPr lang="en-US" altLang="zh-CN" sz="1000" kern="0" dirty="0" smtClean="0">
                <a:solidFill>
                  <a:srgbClr val="FF0000"/>
                </a:solidFill>
              </a:rPr>
              <a:t>    Shape g(shape s);  //5</a:t>
            </a:r>
            <a:r>
              <a:rPr lang="zh-CN" altLang="zh-CN" sz="1000" kern="0" dirty="0" smtClean="0">
                <a:solidFill>
                  <a:srgbClr val="FF0000"/>
                </a:solidFill>
              </a:rPr>
              <a:t>处错，函数</a:t>
            </a:r>
            <a:r>
              <a:rPr lang="en-US" altLang="zh-CN" sz="1000" kern="0" dirty="0" smtClean="0">
                <a:solidFill>
                  <a:srgbClr val="FF0000"/>
                </a:solidFill>
              </a:rPr>
              <a:t>g</a:t>
            </a:r>
            <a:r>
              <a:rPr lang="zh-CN" altLang="zh-CN" sz="1000" kern="0" dirty="0" smtClean="0">
                <a:solidFill>
                  <a:srgbClr val="FF0000"/>
                </a:solidFill>
              </a:rPr>
              <a:t>不能使用抽象类声明参数，且缺少定义</a:t>
            </a:r>
          </a:p>
          <a:p>
            <a:pPr algn="l"/>
            <a:r>
              <a:rPr lang="en-US" altLang="zh-CN" sz="1000" kern="0" dirty="0" smtClean="0"/>
              <a:t>    Shape &amp;h(shape &amp;); //6</a:t>
            </a:r>
            <a:r>
              <a:rPr lang="zh-CN" altLang="zh-CN" sz="1000" kern="0" dirty="0" smtClean="0"/>
              <a:t>处错，函数</a:t>
            </a:r>
            <a:r>
              <a:rPr lang="en-US" altLang="zh-CN" sz="1000" kern="0" dirty="0" smtClean="0"/>
              <a:t>g</a:t>
            </a:r>
            <a:r>
              <a:rPr lang="zh-CN" altLang="zh-CN" sz="1000" kern="0" dirty="0" smtClean="0"/>
              <a:t>缺少定义</a:t>
            </a:r>
          </a:p>
          <a:p>
            <a:pPr algn="l"/>
            <a:r>
              <a:rPr lang="en-US" altLang="zh-CN" sz="1000" kern="0" dirty="0" smtClean="0"/>
              <a:t>    Shapes *</a:t>
            </a:r>
            <a:r>
              <a:rPr lang="en-US" altLang="zh-CN" sz="1000" kern="0" dirty="0" err="1" smtClean="0"/>
              <a:t>ptr</a:t>
            </a:r>
            <a:r>
              <a:rPr lang="en-US" altLang="zh-CN" sz="1000" kern="0" dirty="0" smtClean="0"/>
              <a:t>;      </a:t>
            </a:r>
            <a:endParaRPr lang="zh-CN" altLang="zh-CN" sz="1000" kern="0" dirty="0" smtClean="0"/>
          </a:p>
          <a:p>
            <a:pPr algn="l"/>
            <a:r>
              <a:rPr lang="en-US" altLang="zh-CN" sz="1000" kern="0" dirty="0" smtClean="0">
                <a:solidFill>
                  <a:srgbClr val="FF0000"/>
                </a:solidFill>
              </a:rPr>
              <a:t>    //7</a:t>
            </a:r>
            <a:r>
              <a:rPr lang="zh-CN" altLang="zh-CN" sz="1000" kern="0" dirty="0" smtClean="0">
                <a:solidFill>
                  <a:srgbClr val="FF0000"/>
                </a:solidFill>
              </a:rPr>
              <a:t>处错，“</a:t>
            </a:r>
            <a:r>
              <a:rPr lang="en-US" altLang="zh-CN" sz="1000" kern="0" dirty="0" smtClean="0">
                <a:solidFill>
                  <a:srgbClr val="FF0000"/>
                </a:solidFill>
              </a:rPr>
              <a:t>Circle</a:t>
            </a:r>
            <a:r>
              <a:rPr lang="zh-CN" altLang="zh-CN" sz="1000" kern="0" dirty="0" smtClean="0">
                <a:solidFill>
                  <a:srgbClr val="FF0000"/>
                </a:solidFill>
              </a:rPr>
              <a:t>”</a:t>
            </a:r>
            <a:r>
              <a:rPr lang="en-US" altLang="zh-CN" sz="1000" kern="0" dirty="0" smtClean="0">
                <a:solidFill>
                  <a:srgbClr val="FF0000"/>
                </a:solidFill>
              </a:rPr>
              <a:t>: </a:t>
            </a:r>
            <a:r>
              <a:rPr lang="zh-CN" altLang="zh-CN" sz="1000" kern="0" dirty="0" smtClean="0">
                <a:solidFill>
                  <a:srgbClr val="FF0000"/>
                </a:solidFill>
              </a:rPr>
              <a:t>不能实例化抽象类。改：在</a:t>
            </a:r>
            <a:r>
              <a:rPr lang="en-US" altLang="zh-CN" sz="1000" kern="0" dirty="0" smtClean="0">
                <a:solidFill>
                  <a:srgbClr val="FF0000"/>
                </a:solidFill>
              </a:rPr>
              <a:t>Circle</a:t>
            </a:r>
            <a:r>
              <a:rPr lang="zh-CN" altLang="zh-CN" sz="1000" kern="0" dirty="0" smtClean="0">
                <a:solidFill>
                  <a:srgbClr val="FF0000"/>
                </a:solidFill>
              </a:rPr>
              <a:t>重定义基类的</a:t>
            </a:r>
            <a:r>
              <a:rPr lang="en-US" altLang="zh-CN" sz="1000" kern="0" dirty="0" smtClean="0">
                <a:solidFill>
                  <a:srgbClr val="FF0000"/>
                </a:solidFill>
              </a:rPr>
              <a:t>3</a:t>
            </a:r>
            <a:r>
              <a:rPr lang="zh-CN" altLang="zh-CN" sz="1000" kern="0" dirty="0" smtClean="0">
                <a:solidFill>
                  <a:srgbClr val="FF0000"/>
                </a:solidFill>
              </a:rPr>
              <a:t>个纯虚函数</a:t>
            </a:r>
          </a:p>
          <a:p>
            <a:pPr algn="l"/>
            <a:r>
              <a:rPr lang="en-US" altLang="zh-CN" sz="1000" kern="0" dirty="0" smtClean="0"/>
              <a:t>  Circle </a:t>
            </a:r>
            <a:r>
              <a:rPr lang="en-US" altLang="zh-CN" sz="1000" kern="0" dirty="0" err="1" smtClean="0"/>
              <a:t>cir</a:t>
            </a:r>
            <a:r>
              <a:rPr lang="en-US" altLang="zh-CN" sz="1000" kern="0" dirty="0" smtClean="0"/>
              <a:t>, *</a:t>
            </a:r>
            <a:r>
              <a:rPr lang="en-US" altLang="zh-CN" sz="1000" kern="0" dirty="0" err="1" smtClean="0"/>
              <a:t>pcir</a:t>
            </a:r>
            <a:r>
              <a:rPr lang="en-US" altLang="zh-CN" sz="1000" kern="0" dirty="0" smtClean="0"/>
              <a:t>; </a:t>
            </a:r>
            <a:endParaRPr lang="zh-CN" altLang="zh-CN" sz="1000" kern="0" dirty="0" smtClean="0"/>
          </a:p>
          <a:p>
            <a:pPr algn="l"/>
            <a:r>
              <a:rPr lang="en-US" altLang="zh-CN" sz="1000" kern="0" dirty="0" smtClean="0"/>
              <a:t>    </a:t>
            </a:r>
            <a:r>
              <a:rPr lang="en-US" altLang="zh-CN" sz="1000" kern="0" dirty="0" err="1" smtClean="0"/>
              <a:t>ptr</a:t>
            </a:r>
            <a:r>
              <a:rPr lang="en-US" altLang="zh-CN" sz="1000" kern="0" dirty="0" smtClean="0"/>
              <a:t> = &amp;</a:t>
            </a:r>
            <a:r>
              <a:rPr lang="en-US" altLang="zh-CN" sz="1000" kern="0" dirty="0" err="1" smtClean="0"/>
              <a:t>cir</a:t>
            </a:r>
            <a:r>
              <a:rPr lang="en-US" altLang="zh-CN" sz="1000" kern="0" dirty="0" smtClean="0"/>
              <a:t>;        </a:t>
            </a:r>
            <a:endParaRPr lang="zh-CN" altLang="zh-CN" sz="1000" kern="0" dirty="0" smtClean="0"/>
          </a:p>
          <a:p>
            <a:pPr algn="l"/>
            <a:r>
              <a:rPr lang="en-US" altLang="zh-CN" sz="1000" strike="sngStrike" kern="0" dirty="0" err="1" smtClean="0">
                <a:solidFill>
                  <a:srgbClr val="FF0000"/>
                </a:solidFill>
              </a:rPr>
              <a:t>pcir</a:t>
            </a:r>
            <a:r>
              <a:rPr lang="en-US" altLang="zh-CN" sz="1000" strike="sngStrike" kern="0" dirty="0" smtClean="0">
                <a:solidFill>
                  <a:srgbClr val="FF0000"/>
                </a:solidFill>
              </a:rPr>
              <a:t> = &amp;s1;  </a:t>
            </a:r>
            <a:r>
              <a:rPr lang="en-US" altLang="zh-CN" sz="1000" kern="0" dirty="0" smtClean="0">
                <a:solidFill>
                  <a:srgbClr val="FF0000"/>
                </a:solidFill>
              </a:rPr>
              <a:t>      //8</a:t>
            </a:r>
            <a:r>
              <a:rPr lang="zh-CN" altLang="zh-CN" sz="1000" kern="0" dirty="0" smtClean="0">
                <a:solidFill>
                  <a:srgbClr val="FF0000"/>
                </a:solidFill>
              </a:rPr>
              <a:t>处错，重复定义，改：删除</a:t>
            </a:r>
          </a:p>
          <a:p>
            <a:pPr algn="l"/>
            <a:r>
              <a:rPr lang="en-US" altLang="zh-CN" sz="1000" kern="0" dirty="0" smtClean="0">
                <a:solidFill>
                  <a:srgbClr val="FF0000"/>
                </a:solidFill>
              </a:rPr>
              <a:t>//9</a:t>
            </a:r>
            <a:r>
              <a:rPr lang="zh-CN" altLang="zh-CN" sz="1000" kern="0" dirty="0" smtClean="0">
                <a:solidFill>
                  <a:srgbClr val="FF0000"/>
                </a:solidFill>
              </a:rPr>
              <a:t>处错，派生类指针不能指向基类对象</a:t>
            </a:r>
          </a:p>
          <a:p>
            <a:pPr algn="l"/>
            <a:r>
              <a:rPr lang="en-US" altLang="zh-CN" sz="1000" kern="0" dirty="0" smtClean="0">
                <a:solidFill>
                  <a:srgbClr val="FF0000"/>
                </a:solidFill>
              </a:rPr>
              <a:t>//10</a:t>
            </a:r>
            <a:r>
              <a:rPr lang="zh-CN" altLang="zh-CN" sz="1000" kern="0" dirty="0" smtClean="0">
                <a:solidFill>
                  <a:srgbClr val="FF0000"/>
                </a:solidFill>
              </a:rPr>
              <a:t>处错：“</a:t>
            </a:r>
            <a:r>
              <a:rPr lang="en-US" altLang="zh-CN" sz="1000" kern="0" dirty="0" smtClean="0">
                <a:solidFill>
                  <a:srgbClr val="FF0000"/>
                </a:solidFill>
              </a:rPr>
              <a:t>display</a:t>
            </a:r>
            <a:r>
              <a:rPr lang="zh-CN" altLang="zh-CN" sz="1000" kern="0" dirty="0" smtClean="0">
                <a:solidFill>
                  <a:srgbClr val="FF0000"/>
                </a:solidFill>
              </a:rPr>
              <a:t>”</a:t>
            </a:r>
            <a:r>
              <a:rPr lang="en-US" altLang="zh-CN" sz="1000" kern="0" dirty="0" smtClean="0">
                <a:solidFill>
                  <a:srgbClr val="FF0000"/>
                </a:solidFill>
              </a:rPr>
              <a:t>: </a:t>
            </a:r>
            <a:r>
              <a:rPr lang="zh-CN" altLang="zh-CN" sz="1000" kern="0" dirty="0" smtClean="0">
                <a:solidFill>
                  <a:srgbClr val="FF0000"/>
                </a:solidFill>
              </a:rPr>
              <a:t>不是“</a:t>
            </a:r>
            <a:r>
              <a:rPr lang="en-US" altLang="zh-CN" sz="1000" kern="0" dirty="0" smtClean="0">
                <a:solidFill>
                  <a:srgbClr val="FF0000"/>
                </a:solidFill>
              </a:rPr>
              <a:t>Shape</a:t>
            </a:r>
            <a:r>
              <a:rPr lang="zh-CN" altLang="zh-CN" sz="1000" kern="0" dirty="0" smtClean="0">
                <a:solidFill>
                  <a:srgbClr val="FF0000"/>
                </a:solidFill>
              </a:rPr>
              <a:t>”的成员。改：在基类</a:t>
            </a:r>
            <a:r>
              <a:rPr lang="en-US" altLang="zh-CN" sz="1000" kern="0" dirty="0" smtClean="0">
                <a:solidFill>
                  <a:srgbClr val="FF0000"/>
                </a:solidFill>
              </a:rPr>
              <a:t>Shape</a:t>
            </a:r>
            <a:r>
              <a:rPr lang="zh-CN" altLang="zh-CN" sz="1000" kern="0" dirty="0" smtClean="0">
                <a:solidFill>
                  <a:srgbClr val="FF0000"/>
                </a:solidFill>
              </a:rPr>
              <a:t>中增加虚函数</a:t>
            </a:r>
            <a:r>
              <a:rPr lang="en-US" altLang="zh-CN" sz="1000" kern="0" dirty="0" smtClean="0">
                <a:solidFill>
                  <a:srgbClr val="FF0000"/>
                </a:solidFill>
              </a:rPr>
              <a:t>display()</a:t>
            </a:r>
            <a:r>
              <a:rPr lang="zh-CN" altLang="zh-CN" sz="1000" kern="0" dirty="0" smtClean="0">
                <a:solidFill>
                  <a:srgbClr val="FF0000"/>
                </a:solidFill>
              </a:rPr>
              <a:t>声明，无需实现</a:t>
            </a:r>
          </a:p>
          <a:p>
            <a:pPr algn="l"/>
            <a:r>
              <a:rPr lang="en-US" altLang="zh-CN" sz="1000" kern="0" dirty="0" smtClean="0"/>
              <a:t>    </a:t>
            </a:r>
            <a:r>
              <a:rPr lang="en-US" altLang="zh-CN" sz="1000" kern="0" dirty="0" err="1" smtClean="0"/>
              <a:t>ptr</a:t>
            </a:r>
            <a:r>
              <a:rPr lang="en-US" altLang="zh-CN" sz="1000" kern="0" dirty="0" smtClean="0"/>
              <a:t>-&gt;display();    </a:t>
            </a:r>
            <a:endParaRPr lang="zh-CN" altLang="zh-CN" sz="1000" kern="0" dirty="0" smtClean="0"/>
          </a:p>
          <a:p>
            <a:pPr algn="l"/>
            <a:r>
              <a:rPr lang="en-US" altLang="zh-CN" sz="1000" kern="0" dirty="0" smtClean="0"/>
              <a:t>}</a:t>
            </a:r>
            <a:endParaRPr lang="zh-CN" altLang="en-US" sz="1000" kern="0" dirty="0" smtClean="0"/>
          </a:p>
        </p:txBody>
      </p:sp>
    </p:spTree>
    <p:extLst>
      <p:ext uri="{BB962C8B-B14F-4D97-AF65-F5344CB8AC3E}">
        <p14:creationId xmlns:p14="http://schemas.microsoft.com/office/powerpoint/2010/main" val="151687107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pic>
        <p:nvPicPr>
          <p:cNvPr id="960612" name="Picture 100" descr="未标题-8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838200"/>
            <a:ext cx="4103688" cy="3533775"/>
          </a:xfrm>
          <a:prstGeom prst="rect">
            <a:avLst/>
          </a:prstGeom>
          <a:noFill/>
          <a:extLst>
            <a:ext uri="{909E8E84-426E-40DD-AFC4-6F175D3DCCD1}">
              <a14:hiddenFill xmlns:a14="http://schemas.microsoft.com/office/drawing/2010/main">
                <a:solidFill>
                  <a:srgbClr val="FFFFFF"/>
                </a:solidFill>
              </a14:hiddenFill>
            </a:ext>
          </a:extLst>
        </p:spPr>
      </p:pic>
      <p:sp>
        <p:nvSpPr>
          <p:cNvPr id="960613" name="矩形 134"/>
          <p:cNvSpPr>
            <a:spLocks noChangeArrowheads="1"/>
          </p:cNvSpPr>
          <p:nvPr/>
        </p:nvSpPr>
        <p:spPr bwMode="auto">
          <a:xfrm>
            <a:off x="4895850" y="1306513"/>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1</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0620"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0623"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24" name="Text Box 1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0629"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0632"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33" name="Text Box 121"/>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0638"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0641"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42" name="Text Box 130"/>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0647"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0650"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51" name="Text Box 139"/>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0656"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0659"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60" name="Text Box 148"/>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0671"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0674"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75" name="Text Box 163"/>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0679"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第一部分</a:t>
            </a:r>
          </a:p>
        </p:txBody>
      </p:sp>
      <p:grpSp>
        <p:nvGrpSpPr>
          <p:cNvPr id="960680" name="Group 168"/>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0683"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dirty="0"/>
              <a:t>Write the output of the code</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0612"/>
                                        </p:tgtEl>
                                        <p:attrNameLst>
                                          <p:attrName>style.visibility</p:attrName>
                                        </p:attrNameLst>
                                      </p:cBhvr>
                                      <p:to>
                                        <p:strVal val="visible"/>
                                      </p:to>
                                    </p:set>
                                    <p:anim calcmode="lin" valueType="num">
                                      <p:cBhvr>
                                        <p:cTn id="7" dur="1000" fill="hold"/>
                                        <p:tgtEl>
                                          <p:spTgt spid="960612"/>
                                        </p:tgtEl>
                                        <p:attrNameLst>
                                          <p:attrName>ppt_w</p:attrName>
                                        </p:attrNameLst>
                                      </p:cBhvr>
                                      <p:tavLst>
                                        <p:tav tm="0">
                                          <p:val>
                                            <p:fltVal val="0"/>
                                          </p:val>
                                        </p:tav>
                                        <p:tav tm="100000">
                                          <p:val>
                                            <p:strVal val="#ppt_w"/>
                                          </p:val>
                                        </p:tav>
                                      </p:tavLst>
                                    </p:anim>
                                    <p:anim calcmode="lin" valueType="num">
                                      <p:cBhvr>
                                        <p:cTn id="8" dur="1000" fill="hold"/>
                                        <p:tgtEl>
                                          <p:spTgt spid="960612"/>
                                        </p:tgtEl>
                                        <p:attrNameLst>
                                          <p:attrName>ppt_h</p:attrName>
                                        </p:attrNameLst>
                                      </p:cBhvr>
                                      <p:tavLst>
                                        <p:tav tm="0">
                                          <p:val>
                                            <p:fltVal val="0"/>
                                          </p:val>
                                        </p:tav>
                                        <p:tav tm="100000">
                                          <p:val>
                                            <p:strVal val="#ppt_h"/>
                                          </p:val>
                                        </p:tav>
                                      </p:tavLst>
                                    </p:anim>
                                    <p:anim calcmode="lin" valueType="num">
                                      <p:cBhvr>
                                        <p:cTn id="9" dur="1000" fill="hold"/>
                                        <p:tgtEl>
                                          <p:spTgt spid="9606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061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0613"/>
                                        </p:tgtEl>
                                        <p:attrNameLst>
                                          <p:attrName>style.visibility</p:attrName>
                                        </p:attrNameLst>
                                      </p:cBhvr>
                                      <p:to>
                                        <p:strVal val="visible"/>
                                      </p:to>
                                    </p:set>
                                    <p:animEffect transition="in" filter="fade">
                                      <p:cBhvr>
                                        <p:cTn id="14" dur="1000"/>
                                        <p:tgtEl>
                                          <p:spTgt spid="960613"/>
                                        </p:tgtEl>
                                      </p:cBhvr>
                                    </p:animEffect>
                                    <p:anim calcmode="lin" valueType="num">
                                      <p:cBhvr>
                                        <p:cTn id="15" dur="1000" fill="hold"/>
                                        <p:tgtEl>
                                          <p:spTgt spid="960613"/>
                                        </p:tgtEl>
                                        <p:attrNameLst>
                                          <p:attrName>ppt_x</p:attrName>
                                        </p:attrNameLst>
                                      </p:cBhvr>
                                      <p:tavLst>
                                        <p:tav tm="0">
                                          <p:val>
                                            <p:strVal val="#ppt_x"/>
                                          </p:val>
                                        </p:tav>
                                        <p:tav tm="100000">
                                          <p:val>
                                            <p:strVal val="#ppt_x"/>
                                          </p:val>
                                        </p:tav>
                                      </p:tavLst>
                                    </p:anim>
                                    <p:anim calcmode="lin" valueType="num">
                                      <p:cBhvr>
                                        <p:cTn id="16" dur="1000" fill="hold"/>
                                        <p:tgtEl>
                                          <p:spTgt spid="960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0679"/>
                                        </p:tgtEl>
                                        <p:attrNameLst>
                                          <p:attrName>style.visibility</p:attrName>
                                        </p:attrNameLst>
                                      </p:cBhvr>
                                      <p:to>
                                        <p:strVal val="visible"/>
                                      </p:to>
                                    </p:set>
                                    <p:animEffect transition="in" filter="fade">
                                      <p:cBhvr>
                                        <p:cTn id="93" dur="750"/>
                                        <p:tgtEl>
                                          <p:spTgt spid="960679"/>
                                        </p:tgtEl>
                                      </p:cBhvr>
                                    </p:animEffect>
                                    <p:anim calcmode="lin" valueType="num">
                                      <p:cBhvr>
                                        <p:cTn id="94" dur="750" fill="hold"/>
                                        <p:tgtEl>
                                          <p:spTgt spid="960679"/>
                                        </p:tgtEl>
                                        <p:attrNameLst>
                                          <p:attrName>ppt_w</p:attrName>
                                        </p:attrNameLst>
                                      </p:cBhvr>
                                      <p:tavLst>
                                        <p:tav tm="0" fmla="#ppt_w*sin(2.5*pi*$)">
                                          <p:val>
                                            <p:fltVal val="0"/>
                                          </p:val>
                                        </p:tav>
                                        <p:tav tm="100000">
                                          <p:val>
                                            <p:fltVal val="1"/>
                                          </p:val>
                                        </p:tav>
                                      </p:tavLst>
                                    </p:anim>
                                    <p:anim calcmode="lin" valueType="num">
                                      <p:cBhvr>
                                        <p:cTn id="95" dur="750" fill="hold"/>
                                        <p:tgtEl>
                                          <p:spTgt spid="960679"/>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0680"/>
                                        </p:tgtEl>
                                        <p:attrNameLst>
                                          <p:attrName>style.visibility</p:attrName>
                                        </p:attrNameLst>
                                      </p:cBhvr>
                                      <p:to>
                                        <p:strVal val="visible"/>
                                      </p:to>
                                    </p:set>
                                    <p:anim calcmode="lin" valueType="num">
                                      <p:cBhvr>
                                        <p:cTn id="99" dur="2000" fill="hold"/>
                                        <p:tgtEl>
                                          <p:spTgt spid="960680"/>
                                        </p:tgtEl>
                                        <p:attrNameLst>
                                          <p:attrName>ppt_w</p:attrName>
                                        </p:attrNameLst>
                                      </p:cBhvr>
                                      <p:tavLst>
                                        <p:tav tm="0">
                                          <p:val>
                                            <p:fltVal val="0"/>
                                          </p:val>
                                        </p:tav>
                                        <p:tav tm="100000">
                                          <p:val>
                                            <p:strVal val="#ppt_w"/>
                                          </p:val>
                                        </p:tav>
                                      </p:tavLst>
                                    </p:anim>
                                    <p:anim calcmode="lin" valueType="num">
                                      <p:cBhvr>
                                        <p:cTn id="100" dur="2000" fill="hold"/>
                                        <p:tgtEl>
                                          <p:spTgt spid="960680"/>
                                        </p:tgtEl>
                                        <p:attrNameLst>
                                          <p:attrName>ppt_h</p:attrName>
                                        </p:attrNameLst>
                                      </p:cBhvr>
                                      <p:tavLst>
                                        <p:tav tm="0">
                                          <p:val>
                                            <p:fltVal val="0"/>
                                          </p:val>
                                        </p:tav>
                                        <p:tav tm="100000">
                                          <p:val>
                                            <p:strVal val="#ppt_h"/>
                                          </p:val>
                                        </p:tav>
                                      </p:tavLst>
                                    </p:anim>
                                    <p:anim calcmode="lin" valueType="num">
                                      <p:cBhvr>
                                        <p:cTn id="101" dur="2000" fill="hold"/>
                                        <p:tgtEl>
                                          <p:spTgt spid="960680"/>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0680"/>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0683"/>
                                        </p:tgtEl>
                                        <p:attrNameLst>
                                          <p:attrName>style.visibility</p:attrName>
                                        </p:attrNameLst>
                                      </p:cBhvr>
                                      <p:to>
                                        <p:strVal val="visible"/>
                                      </p:to>
                                    </p:set>
                                    <p:animEffect transition="in" filter="wipe(left)">
                                      <p:cBhvr>
                                        <p:cTn id="106" dur="3000"/>
                                        <p:tgtEl>
                                          <p:spTgt spid="960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613" grpId="0"/>
      <p:bldP spid="960679" grpId="0"/>
      <p:bldP spid="9606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719583"/>
            <a:ext cx="5404191" cy="4654428"/>
          </a:xfrm>
        </p:spPr>
        <p:txBody>
          <a:bodyPr/>
          <a:lstStyle/>
          <a:p>
            <a:pPr algn="l"/>
            <a:r>
              <a:rPr lang="en-US" altLang="zh-CN" sz="1200" b="1" dirty="0"/>
              <a:t>1) (There are 3 mistakes</a:t>
            </a:r>
            <a:r>
              <a:rPr lang="en-US" altLang="zh-CN" sz="1200" dirty="0"/>
              <a:t>)</a:t>
            </a:r>
            <a:endParaRPr lang="zh-CN" altLang="zh-CN" sz="1200" dirty="0"/>
          </a:p>
          <a:p>
            <a:pPr algn="l"/>
            <a:r>
              <a:rPr lang="en-US" altLang="zh-CN" sz="1200" dirty="0"/>
              <a:t>1. template &lt;</a:t>
            </a:r>
            <a:r>
              <a:rPr lang="en-US" altLang="zh-CN" sz="1200" dirty="0" err="1"/>
              <a:t>typename</a:t>
            </a:r>
            <a:r>
              <a:rPr lang="en-US" altLang="zh-CN" sz="1200" dirty="0"/>
              <a:t> T&gt; inline T Max(T x, T y);</a:t>
            </a:r>
            <a:endParaRPr lang="zh-CN" altLang="zh-CN" sz="1200" dirty="0"/>
          </a:p>
          <a:p>
            <a:pPr algn="l"/>
            <a:r>
              <a:rPr lang="en-US" altLang="zh-CN" sz="1200" dirty="0"/>
              <a:t>2. void main()</a:t>
            </a:r>
            <a:endParaRPr lang="zh-CN" altLang="zh-CN" sz="1200" dirty="0"/>
          </a:p>
          <a:p>
            <a:pPr algn="l"/>
            <a:r>
              <a:rPr lang="en-US" altLang="zh-CN" sz="1200" dirty="0"/>
              <a:t>3. {</a:t>
            </a:r>
            <a:endParaRPr lang="zh-CN" altLang="zh-CN" sz="1200" dirty="0"/>
          </a:p>
          <a:p>
            <a:pPr algn="l"/>
            <a:r>
              <a:rPr lang="en-US" altLang="zh-CN" sz="1200" dirty="0"/>
              <a:t>4. </a:t>
            </a:r>
            <a:r>
              <a:rPr lang="en-US" altLang="zh-CN" sz="1200" dirty="0" smtClean="0"/>
              <a:t>       </a:t>
            </a:r>
            <a:r>
              <a:rPr lang="en-US" altLang="zh-CN" sz="1200" dirty="0" err="1" smtClean="0"/>
              <a:t>cout</a:t>
            </a:r>
            <a:r>
              <a:rPr lang="en-US" altLang="zh-CN" sz="1200" dirty="0" smtClean="0"/>
              <a:t> </a:t>
            </a:r>
            <a:r>
              <a:rPr lang="en-US" altLang="zh-CN" sz="1200" dirty="0"/>
              <a:t>&lt;&lt; Max&lt;</a:t>
            </a:r>
            <a:r>
              <a:rPr lang="en-US" altLang="zh-CN" sz="1200" dirty="0" err="1"/>
              <a:t>int</a:t>
            </a:r>
            <a:r>
              <a:rPr lang="en-US" altLang="zh-CN" sz="1200" dirty="0"/>
              <a:t>&gt;(3, 4);   //Make sure the Max function is inline</a:t>
            </a:r>
            <a:endParaRPr lang="zh-CN" altLang="zh-CN" sz="1200" dirty="0"/>
          </a:p>
          <a:p>
            <a:pPr algn="l"/>
            <a:r>
              <a:rPr lang="en-US" altLang="zh-CN" sz="1200" dirty="0"/>
              <a:t>5. }</a:t>
            </a:r>
            <a:endParaRPr lang="zh-CN" altLang="zh-CN" sz="1200" dirty="0"/>
          </a:p>
          <a:p>
            <a:pPr algn="l"/>
            <a:r>
              <a:rPr lang="en-US" altLang="zh-CN" sz="1200" dirty="0"/>
              <a:t>6.</a:t>
            </a:r>
            <a:endParaRPr lang="zh-CN" altLang="zh-CN" sz="1200" dirty="0"/>
          </a:p>
          <a:p>
            <a:pPr algn="l"/>
            <a:r>
              <a:rPr lang="en-US" altLang="zh-CN" sz="1200" dirty="0"/>
              <a:t>7. template &lt;</a:t>
            </a:r>
            <a:r>
              <a:rPr lang="en-US" altLang="zh-CN" sz="1200" dirty="0" err="1"/>
              <a:t>typename</a:t>
            </a:r>
            <a:r>
              <a:rPr lang="en-US" altLang="zh-CN" sz="1200" dirty="0"/>
              <a:t> T&gt;</a:t>
            </a:r>
            <a:endParaRPr lang="zh-CN" altLang="zh-CN" sz="1200" dirty="0"/>
          </a:p>
          <a:p>
            <a:pPr algn="l"/>
            <a:r>
              <a:rPr lang="en-US" altLang="zh-CN" sz="1200" dirty="0"/>
              <a:t>8. T Max(T x, T y)</a:t>
            </a:r>
            <a:endParaRPr lang="zh-CN" altLang="zh-CN" sz="1200" dirty="0"/>
          </a:p>
          <a:p>
            <a:pPr algn="l"/>
            <a:r>
              <a:rPr lang="en-US" altLang="zh-CN" sz="1200" dirty="0"/>
              <a:t>9 .{</a:t>
            </a:r>
            <a:endParaRPr lang="zh-CN" altLang="zh-CN" sz="1200" dirty="0"/>
          </a:p>
          <a:p>
            <a:pPr algn="l"/>
            <a:r>
              <a:rPr lang="en-US" altLang="zh-CN" sz="1200" dirty="0" smtClean="0"/>
              <a:t>10.     return </a:t>
            </a:r>
            <a:r>
              <a:rPr lang="en-US" altLang="zh-CN" sz="1200" dirty="0"/>
              <a:t>(x&gt;y) ? x : y;</a:t>
            </a:r>
            <a:endParaRPr lang="zh-CN" altLang="zh-CN" sz="1200" dirty="0"/>
          </a:p>
          <a:p>
            <a:pPr algn="l"/>
            <a:r>
              <a:rPr lang="en-US" altLang="zh-CN" sz="1200" dirty="0"/>
              <a:t>11.}</a:t>
            </a:r>
            <a:endParaRPr lang="zh-CN" altLang="zh-CN" sz="12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3. </a:t>
            </a:r>
            <a:r>
              <a:rPr lang="zh-CN" altLang="en-US" sz="3200" kern="0" dirty="0" smtClean="0">
                <a:solidFill>
                  <a:schemeClr val="bg1"/>
                </a:solidFill>
              </a:rPr>
              <a:t> </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7" name="Rectangle 2"/>
          <p:cNvSpPr txBox="1">
            <a:spLocks noChangeArrowheads="1"/>
          </p:cNvSpPr>
          <p:nvPr/>
        </p:nvSpPr>
        <p:spPr>
          <a:xfrm>
            <a:off x="6023576" y="871983"/>
            <a:ext cx="5404191" cy="4654428"/>
          </a:xfrm>
          <a:prstGeom prst="rect">
            <a:avLst/>
          </a:prstGeom>
        </p:spPr>
        <p:txBody>
          <a:bodyPr/>
          <a:lstStyle>
            <a:lvl1pPr marL="0" indent="0" algn="ctr" defTabSz="1217613" rtl="0" eaLnBrk="1" fontAlgn="base" hangingPunct="1">
              <a:spcBef>
                <a:spcPct val="20000"/>
              </a:spcBef>
              <a:spcAft>
                <a:spcPct val="0"/>
              </a:spcAft>
              <a:buFont typeface="Arial" pitchFamily="34" charset="0"/>
              <a:buNone/>
              <a:defRPr sz="4300">
                <a:solidFill>
                  <a:schemeClr val="tx1"/>
                </a:solidFill>
                <a:latin typeface="+mn-lt"/>
                <a:ea typeface="+mn-ea"/>
                <a:cs typeface="+mn-cs"/>
              </a:defRPr>
            </a:lvl1pPr>
            <a:lvl2pPr marL="457200" indent="0" algn="ctr" defTabSz="1217613" rtl="0" eaLnBrk="1" fontAlgn="base" hangingPunct="1">
              <a:spcBef>
                <a:spcPct val="20000"/>
              </a:spcBef>
              <a:spcAft>
                <a:spcPct val="0"/>
              </a:spcAft>
              <a:buFont typeface="Arial" pitchFamily="34" charset="0"/>
              <a:buNone/>
              <a:defRPr sz="3800">
                <a:solidFill>
                  <a:schemeClr val="tx1"/>
                </a:solidFill>
                <a:latin typeface="+mn-lt"/>
                <a:ea typeface="+mn-ea"/>
              </a:defRPr>
            </a:lvl2pPr>
            <a:lvl3pPr marL="914400" indent="0" algn="ctr" defTabSz="1217613" rtl="0" eaLnBrk="1" fontAlgn="base" hangingPunct="1">
              <a:spcBef>
                <a:spcPct val="20000"/>
              </a:spcBef>
              <a:spcAft>
                <a:spcPct val="0"/>
              </a:spcAft>
              <a:buFont typeface="Arial" pitchFamily="34" charset="0"/>
              <a:buNone/>
              <a:defRPr sz="3100">
                <a:solidFill>
                  <a:schemeClr val="tx1"/>
                </a:solidFill>
                <a:latin typeface="+mn-lt"/>
                <a:ea typeface="+mn-ea"/>
              </a:defRPr>
            </a:lvl3pPr>
            <a:lvl4pPr marL="1371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4pPr>
            <a:lvl5pPr marL="18288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5pPr>
            <a:lvl6pPr marL="22860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6pPr>
            <a:lvl7pPr marL="27432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7pPr>
            <a:lvl8pPr marL="32004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8pPr>
            <a:lvl9pPr marL="3657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9pPr>
          </a:lstStyle>
          <a:p>
            <a:pPr algn="l"/>
            <a:r>
              <a:rPr lang="en-US" altLang="zh-CN" sz="1200" b="1" dirty="0"/>
              <a:t>Answer:</a:t>
            </a:r>
            <a:endParaRPr lang="zh-CN" altLang="zh-CN" sz="1200" dirty="0"/>
          </a:p>
          <a:p>
            <a:pPr algn="l"/>
            <a:r>
              <a:rPr lang="en-US" altLang="zh-CN" sz="1200" dirty="0"/>
              <a:t>#include &lt;</a:t>
            </a:r>
            <a:r>
              <a:rPr lang="en-US" altLang="zh-CN" sz="1200" dirty="0" err="1"/>
              <a:t>iostream</a:t>
            </a:r>
            <a:r>
              <a:rPr lang="en-US" altLang="zh-CN" sz="1200" dirty="0"/>
              <a:t>&gt;</a:t>
            </a:r>
            <a:endParaRPr lang="zh-CN" altLang="zh-CN" sz="1200" dirty="0"/>
          </a:p>
          <a:p>
            <a:pPr algn="l"/>
            <a:r>
              <a:rPr lang="en-US" altLang="zh-CN" sz="1200" dirty="0"/>
              <a:t>using namespace </a:t>
            </a:r>
            <a:r>
              <a:rPr lang="en-US" altLang="zh-CN" sz="1200" dirty="0" err="1"/>
              <a:t>std</a:t>
            </a:r>
            <a:r>
              <a:rPr lang="en-US" altLang="zh-CN" sz="1200" dirty="0"/>
              <a:t>;</a:t>
            </a:r>
            <a:endParaRPr lang="zh-CN" altLang="zh-CN" sz="1200" dirty="0"/>
          </a:p>
          <a:p>
            <a:pPr algn="l"/>
            <a:r>
              <a:rPr lang="en-US" altLang="zh-CN" sz="1200" dirty="0"/>
              <a:t> </a:t>
            </a:r>
            <a:endParaRPr lang="zh-CN" altLang="zh-CN" sz="1200" dirty="0"/>
          </a:p>
          <a:p>
            <a:pPr algn="l"/>
            <a:r>
              <a:rPr lang="en-US" altLang="zh-CN" sz="1200" dirty="0"/>
              <a:t>template &lt;</a:t>
            </a:r>
            <a:r>
              <a:rPr lang="en-US" altLang="zh-CN" sz="1200" dirty="0" err="1"/>
              <a:t>typename</a:t>
            </a:r>
            <a:r>
              <a:rPr lang="en-US" altLang="zh-CN" sz="1200" dirty="0"/>
              <a:t> T&gt;</a:t>
            </a:r>
            <a:endParaRPr lang="zh-CN" altLang="zh-CN" sz="1200" dirty="0"/>
          </a:p>
          <a:p>
            <a:pPr algn="l"/>
            <a:r>
              <a:rPr lang="en-US" altLang="zh-CN" sz="1200" dirty="0"/>
              <a:t>inline T Max(T x, T y)</a:t>
            </a:r>
            <a:endParaRPr lang="zh-CN" altLang="zh-CN" sz="1200" dirty="0"/>
          </a:p>
          <a:p>
            <a:pPr algn="l"/>
            <a:r>
              <a:rPr lang="en-US" altLang="zh-CN" sz="1200" dirty="0"/>
              <a:t>{</a:t>
            </a:r>
            <a:endParaRPr lang="zh-CN" altLang="zh-CN" sz="1200" dirty="0"/>
          </a:p>
          <a:p>
            <a:pPr algn="l"/>
            <a:r>
              <a:rPr lang="en-US" altLang="zh-CN" sz="1200" dirty="0" smtClean="0"/>
              <a:t>     return </a:t>
            </a:r>
            <a:r>
              <a:rPr lang="en-US" altLang="zh-CN" sz="1200" dirty="0"/>
              <a:t>(x&gt;y) ? x : y;</a:t>
            </a:r>
            <a:endParaRPr lang="zh-CN" altLang="zh-CN" sz="1200" dirty="0"/>
          </a:p>
          <a:p>
            <a:pPr algn="l"/>
            <a:r>
              <a:rPr lang="en-US" altLang="zh-CN" sz="1200" dirty="0"/>
              <a:t>}</a:t>
            </a:r>
            <a:endParaRPr lang="zh-CN" altLang="zh-CN" sz="1200" dirty="0"/>
          </a:p>
          <a:p>
            <a:pPr algn="l"/>
            <a:r>
              <a:rPr lang="en-US" altLang="zh-CN" sz="1200" dirty="0"/>
              <a:t> </a:t>
            </a:r>
            <a:endParaRPr lang="zh-CN" altLang="zh-CN" sz="1200" dirty="0"/>
          </a:p>
          <a:p>
            <a:pPr algn="l"/>
            <a:r>
              <a:rPr lang="en-US" altLang="zh-CN" sz="1200" dirty="0"/>
              <a:t>void main()</a:t>
            </a:r>
            <a:endParaRPr lang="zh-CN" altLang="zh-CN" sz="1200" dirty="0"/>
          </a:p>
          <a:p>
            <a:pPr algn="l"/>
            <a:r>
              <a:rPr lang="en-US" altLang="zh-CN" sz="1200" dirty="0"/>
              <a:t>{</a:t>
            </a:r>
            <a:endParaRPr lang="zh-CN" altLang="zh-CN" sz="1200" dirty="0"/>
          </a:p>
          <a:p>
            <a:pPr algn="l"/>
            <a:r>
              <a:rPr lang="en-US" altLang="zh-CN" sz="1200" dirty="0" smtClean="0"/>
              <a:t>      </a:t>
            </a:r>
            <a:r>
              <a:rPr lang="en-US" altLang="zh-CN" sz="1200" dirty="0" err="1" smtClean="0"/>
              <a:t>cout</a:t>
            </a:r>
            <a:r>
              <a:rPr lang="en-US" altLang="zh-CN" sz="1200" dirty="0" smtClean="0"/>
              <a:t> </a:t>
            </a:r>
            <a:r>
              <a:rPr lang="en-US" altLang="zh-CN" sz="1200" dirty="0"/>
              <a:t>&lt;&lt; Max</a:t>
            </a:r>
            <a:r>
              <a:rPr lang="en-US" altLang="zh-CN" sz="1200" strike="sngStrike" dirty="0"/>
              <a:t>&lt;</a:t>
            </a:r>
            <a:r>
              <a:rPr lang="en-US" altLang="zh-CN" sz="1200" strike="sngStrike" dirty="0" err="1"/>
              <a:t>int</a:t>
            </a:r>
            <a:r>
              <a:rPr lang="en-US" altLang="zh-CN" sz="1200" strike="sngStrike" dirty="0"/>
              <a:t>&gt;</a:t>
            </a:r>
            <a:r>
              <a:rPr lang="en-US" altLang="zh-CN" sz="1200" dirty="0"/>
              <a:t>(3, 4);   //Make sure the Max function is inline</a:t>
            </a:r>
            <a:endParaRPr lang="zh-CN" altLang="zh-CN" sz="1200" dirty="0"/>
          </a:p>
          <a:p>
            <a:pPr algn="l"/>
            <a:r>
              <a:rPr lang="en-US" altLang="zh-CN" sz="1200" dirty="0"/>
              <a:t>(1)</a:t>
            </a:r>
            <a:r>
              <a:rPr lang="zh-CN" altLang="zh-CN" sz="1200" dirty="0"/>
              <a:t>删除</a:t>
            </a:r>
            <a:r>
              <a:rPr lang="en-US" altLang="zh-CN" sz="1200" dirty="0"/>
              <a:t>&lt;</a:t>
            </a:r>
            <a:r>
              <a:rPr lang="en-US" altLang="zh-CN" sz="1200" dirty="0" err="1"/>
              <a:t>int</a:t>
            </a:r>
            <a:r>
              <a:rPr lang="en-US" altLang="zh-CN" sz="1200" dirty="0"/>
              <a:t>&gt; 1</a:t>
            </a:r>
            <a:r>
              <a:rPr lang="zh-CN" altLang="zh-CN" sz="1200" dirty="0"/>
              <a:t>分</a:t>
            </a:r>
          </a:p>
          <a:p>
            <a:pPr algn="l"/>
            <a:r>
              <a:rPr lang="en-US" altLang="zh-CN" sz="1200" dirty="0"/>
              <a:t>}</a:t>
            </a:r>
            <a:endParaRPr lang="zh-CN" altLang="zh-CN" sz="1200" dirty="0"/>
          </a:p>
          <a:p>
            <a:pPr algn="l"/>
            <a:r>
              <a:rPr lang="en-US" altLang="zh-CN" sz="1200" dirty="0"/>
              <a:t> </a:t>
            </a:r>
            <a:endParaRPr lang="zh-CN" altLang="zh-CN" sz="1200" dirty="0"/>
          </a:p>
          <a:p>
            <a:pPr algn="l"/>
            <a:r>
              <a:rPr lang="en-US" altLang="zh-CN" sz="1200" strike="sngStrike" dirty="0"/>
              <a:t>template &lt;</a:t>
            </a:r>
            <a:r>
              <a:rPr lang="en-US" altLang="zh-CN" sz="1200" strike="sngStrike" dirty="0" err="1"/>
              <a:t>typename</a:t>
            </a:r>
            <a:r>
              <a:rPr lang="en-US" altLang="zh-CN" sz="1200" strike="sngStrike" dirty="0"/>
              <a:t> T&gt;</a:t>
            </a:r>
            <a:endParaRPr lang="zh-CN" altLang="zh-CN" sz="1200" dirty="0"/>
          </a:p>
          <a:p>
            <a:pPr algn="l"/>
            <a:r>
              <a:rPr lang="en-US" altLang="zh-CN" sz="1200" strike="sngStrike" dirty="0"/>
              <a:t>inline T Max(T x, T y)  </a:t>
            </a:r>
            <a:r>
              <a:rPr lang="en-US" altLang="zh-CN" sz="1200" dirty="0"/>
              <a:t> (2)</a:t>
            </a:r>
            <a:r>
              <a:rPr lang="zh-CN" altLang="zh-CN" sz="1200" dirty="0"/>
              <a:t>增加</a:t>
            </a:r>
            <a:r>
              <a:rPr lang="en-US" altLang="zh-CN" sz="1200" dirty="0"/>
              <a:t>inline  1</a:t>
            </a:r>
            <a:r>
              <a:rPr lang="zh-CN" altLang="zh-CN" sz="1200" dirty="0"/>
              <a:t>分</a:t>
            </a:r>
          </a:p>
          <a:p>
            <a:pPr algn="l"/>
            <a:r>
              <a:rPr lang="en-US" altLang="zh-CN" sz="1200" strike="sngStrike" dirty="0"/>
              <a:t>{</a:t>
            </a:r>
            <a:endParaRPr lang="zh-CN" altLang="zh-CN" sz="1200" dirty="0"/>
          </a:p>
          <a:p>
            <a:pPr algn="l"/>
            <a:r>
              <a:rPr lang="en-US" altLang="zh-CN" sz="1200" strike="sngStrike" dirty="0" smtClean="0"/>
              <a:t>        return </a:t>
            </a:r>
            <a:r>
              <a:rPr lang="en-US" altLang="zh-CN" sz="1200" strike="sngStrike" dirty="0"/>
              <a:t>(x&gt;y) ? x : y;</a:t>
            </a:r>
            <a:endParaRPr lang="zh-CN" altLang="zh-CN" sz="1200" dirty="0"/>
          </a:p>
          <a:p>
            <a:pPr algn="l"/>
            <a:r>
              <a:rPr lang="en-US" altLang="zh-CN" sz="1200" strike="sngStrike" dirty="0"/>
              <a:t>} </a:t>
            </a:r>
            <a:r>
              <a:rPr lang="en-US" altLang="zh-CN" sz="1200" dirty="0"/>
              <a:t>  (3)</a:t>
            </a:r>
            <a:r>
              <a:rPr lang="zh-CN" altLang="zh-CN" sz="1200" dirty="0"/>
              <a:t>把模板函数</a:t>
            </a:r>
            <a:r>
              <a:rPr lang="en-US" altLang="zh-CN" sz="1200" dirty="0"/>
              <a:t>Max</a:t>
            </a:r>
            <a:r>
              <a:rPr lang="zh-CN" altLang="zh-CN" sz="1200" dirty="0"/>
              <a:t>的定义放到</a:t>
            </a:r>
            <a:r>
              <a:rPr lang="en-US" altLang="zh-CN" sz="1200" dirty="0"/>
              <a:t>main</a:t>
            </a:r>
            <a:r>
              <a:rPr lang="zh-CN" altLang="zh-CN" sz="1200" dirty="0"/>
              <a:t>函数前面</a:t>
            </a:r>
            <a:r>
              <a:rPr lang="en-US" altLang="zh-CN" sz="1200" dirty="0"/>
              <a:t>  1</a:t>
            </a:r>
            <a:r>
              <a:rPr lang="zh-CN" altLang="zh-CN" sz="1200" dirty="0"/>
              <a:t>分</a:t>
            </a:r>
            <a:endParaRPr lang="zh-CN" altLang="zh-CN" sz="1200" kern="0" dirty="0"/>
          </a:p>
        </p:txBody>
      </p:sp>
    </p:spTree>
    <p:extLst>
      <p:ext uri="{BB962C8B-B14F-4D97-AF65-F5344CB8AC3E}">
        <p14:creationId xmlns:p14="http://schemas.microsoft.com/office/powerpoint/2010/main" val="68027392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719582"/>
            <a:ext cx="5548207" cy="5950571"/>
          </a:xfrm>
        </p:spPr>
        <p:txBody>
          <a:bodyPr/>
          <a:lstStyle/>
          <a:p>
            <a:pPr algn="l"/>
            <a:r>
              <a:rPr lang="en-US" altLang="zh-CN" sz="1000" b="1" dirty="0"/>
              <a:t> (There are 3 mistakes)</a:t>
            </a:r>
            <a:endParaRPr lang="zh-CN" altLang="zh-CN" sz="1000" dirty="0"/>
          </a:p>
          <a:p>
            <a:pPr algn="l"/>
            <a:r>
              <a:rPr lang="en-US" altLang="zh-CN" sz="1000" dirty="0"/>
              <a:t>1. class A {</a:t>
            </a:r>
            <a:endParaRPr lang="zh-CN" altLang="zh-CN" sz="1000" dirty="0"/>
          </a:p>
          <a:p>
            <a:pPr algn="l"/>
            <a:r>
              <a:rPr lang="en-US" altLang="zh-CN" sz="1000" dirty="0"/>
              <a:t>2. public:</a:t>
            </a:r>
            <a:endParaRPr lang="zh-CN" altLang="zh-CN" sz="1000" dirty="0"/>
          </a:p>
          <a:p>
            <a:pPr algn="l"/>
            <a:r>
              <a:rPr lang="en-US" altLang="zh-CN" sz="1000" dirty="0"/>
              <a:t>3. </a:t>
            </a:r>
            <a:r>
              <a:rPr lang="en-US" altLang="zh-CN" sz="1000" dirty="0" smtClean="0"/>
              <a:t>      virtual </a:t>
            </a:r>
            <a:r>
              <a:rPr lang="en-US" altLang="zh-CN" sz="1000" dirty="0"/>
              <a:t>void f() = 0;</a:t>
            </a:r>
            <a:endParaRPr lang="zh-CN" altLang="zh-CN" sz="1000" dirty="0"/>
          </a:p>
          <a:p>
            <a:pPr algn="l"/>
            <a:r>
              <a:rPr lang="en-US" altLang="zh-CN" sz="1000" dirty="0"/>
              <a:t>4. </a:t>
            </a:r>
            <a:r>
              <a:rPr lang="en-US" altLang="zh-CN" sz="1000" dirty="0" smtClean="0"/>
              <a:t>      virtual </a:t>
            </a:r>
            <a:r>
              <a:rPr lang="en-US" altLang="zh-CN" sz="1000" dirty="0"/>
              <a:t>void g() = 0;</a:t>
            </a:r>
            <a:endParaRPr lang="zh-CN" altLang="zh-CN" sz="1000" dirty="0"/>
          </a:p>
          <a:p>
            <a:pPr algn="l"/>
            <a:r>
              <a:rPr lang="en-US" altLang="zh-CN" sz="1000" dirty="0"/>
              <a:t>5. </a:t>
            </a:r>
            <a:r>
              <a:rPr lang="en-US" altLang="zh-CN" sz="1000" dirty="0" smtClean="0"/>
              <a:t>      void </a:t>
            </a:r>
            <a:r>
              <a:rPr lang="en-US" altLang="zh-CN" sz="1000" dirty="0"/>
              <a:t>h() {}</a:t>
            </a:r>
            <a:endParaRPr lang="zh-CN" altLang="zh-CN" sz="1000" dirty="0"/>
          </a:p>
          <a:p>
            <a:pPr algn="l"/>
            <a:r>
              <a:rPr lang="en-US" altLang="zh-CN" sz="1000" dirty="0"/>
              <a:t>6. };</a:t>
            </a:r>
            <a:endParaRPr lang="zh-CN" altLang="zh-CN" sz="1000" dirty="0"/>
          </a:p>
          <a:p>
            <a:pPr algn="l"/>
            <a:r>
              <a:rPr lang="en-US" altLang="zh-CN" sz="1000" dirty="0"/>
              <a:t>7. class B : public A {</a:t>
            </a:r>
            <a:endParaRPr lang="zh-CN" altLang="zh-CN" sz="1000" dirty="0"/>
          </a:p>
          <a:p>
            <a:pPr algn="l"/>
            <a:r>
              <a:rPr lang="en-US" altLang="zh-CN" sz="1000" dirty="0"/>
              <a:t>8. public:</a:t>
            </a:r>
            <a:endParaRPr lang="zh-CN" altLang="zh-CN" sz="1000" dirty="0"/>
          </a:p>
          <a:p>
            <a:pPr algn="l"/>
            <a:r>
              <a:rPr lang="en-US" altLang="zh-CN" sz="1000" dirty="0"/>
              <a:t>9. </a:t>
            </a:r>
            <a:r>
              <a:rPr lang="en-US" altLang="zh-CN" sz="1000" dirty="0" smtClean="0"/>
              <a:t>      void </a:t>
            </a:r>
            <a:r>
              <a:rPr lang="en-US" altLang="zh-CN" sz="1000" dirty="0"/>
              <a:t>f() {}</a:t>
            </a:r>
            <a:endParaRPr lang="zh-CN" altLang="zh-CN" sz="1000" dirty="0"/>
          </a:p>
          <a:p>
            <a:pPr algn="l"/>
            <a:r>
              <a:rPr lang="en-US" altLang="zh-CN" sz="1000" dirty="0" smtClean="0"/>
              <a:t>10.     virtual </a:t>
            </a:r>
            <a:r>
              <a:rPr lang="en-US" altLang="zh-CN" sz="1000" dirty="0"/>
              <a:t>void h() {}</a:t>
            </a:r>
            <a:endParaRPr lang="zh-CN" altLang="zh-CN" sz="1000" dirty="0"/>
          </a:p>
          <a:p>
            <a:pPr algn="l"/>
            <a:r>
              <a:rPr lang="en-US" altLang="zh-CN" sz="1000" dirty="0" smtClean="0"/>
              <a:t>11.     void </a:t>
            </a:r>
            <a:r>
              <a:rPr lang="en-US" altLang="zh-CN" sz="1000" dirty="0"/>
              <a:t>g(){}  </a:t>
            </a:r>
            <a:endParaRPr lang="zh-CN" altLang="zh-CN" sz="1000" dirty="0"/>
          </a:p>
          <a:p>
            <a:pPr algn="l"/>
            <a:r>
              <a:rPr lang="en-US" altLang="zh-CN" sz="1000" dirty="0"/>
              <a:t>12.};</a:t>
            </a:r>
            <a:endParaRPr lang="zh-CN" altLang="zh-CN" sz="1000" dirty="0"/>
          </a:p>
          <a:p>
            <a:pPr algn="l"/>
            <a:r>
              <a:rPr lang="en-US" altLang="zh-CN" sz="1000" dirty="0"/>
              <a:t>13. class C : public B {</a:t>
            </a:r>
            <a:endParaRPr lang="zh-CN" altLang="zh-CN" sz="1000" dirty="0"/>
          </a:p>
          <a:p>
            <a:pPr algn="l"/>
            <a:r>
              <a:rPr lang="en-US" altLang="zh-CN" sz="1000" dirty="0"/>
              <a:t>14. public:</a:t>
            </a:r>
            <a:endParaRPr lang="zh-CN" altLang="zh-CN" sz="1000" dirty="0"/>
          </a:p>
          <a:p>
            <a:pPr algn="l"/>
            <a:r>
              <a:rPr lang="en-US" altLang="zh-CN" sz="1000" dirty="0"/>
              <a:t>15. };</a:t>
            </a:r>
            <a:endParaRPr lang="zh-CN" altLang="zh-CN" sz="1000" dirty="0"/>
          </a:p>
          <a:p>
            <a:pPr algn="l"/>
            <a:r>
              <a:rPr lang="en-US" altLang="zh-CN" sz="1000" dirty="0"/>
              <a:t>16.void f(B b)  </a:t>
            </a:r>
            <a:endParaRPr lang="zh-CN" altLang="zh-CN" sz="1000" dirty="0"/>
          </a:p>
          <a:p>
            <a:pPr algn="l"/>
            <a:r>
              <a:rPr lang="en-US" altLang="zh-CN" sz="1000" dirty="0"/>
              <a:t>17.{</a:t>
            </a:r>
            <a:endParaRPr lang="zh-CN" altLang="zh-CN" sz="1000" dirty="0"/>
          </a:p>
          <a:p>
            <a:pPr algn="l"/>
            <a:r>
              <a:rPr lang="en-US" altLang="zh-CN" sz="1000" dirty="0" smtClean="0"/>
              <a:t>18.       </a:t>
            </a:r>
            <a:r>
              <a:rPr lang="en-US" altLang="zh-CN" sz="1000" dirty="0" err="1" smtClean="0"/>
              <a:t>b.f</a:t>
            </a:r>
            <a:r>
              <a:rPr lang="en-US" altLang="zh-CN" sz="1000" dirty="0"/>
              <a:t>();</a:t>
            </a:r>
            <a:endParaRPr lang="zh-CN" altLang="zh-CN" sz="1000" dirty="0"/>
          </a:p>
          <a:p>
            <a:pPr algn="l"/>
            <a:r>
              <a:rPr lang="en-US" altLang="zh-CN" sz="1000" dirty="0"/>
              <a:t>19.}</a:t>
            </a:r>
            <a:endParaRPr lang="zh-CN" altLang="zh-CN" sz="1000" dirty="0"/>
          </a:p>
          <a:p>
            <a:pPr algn="l"/>
            <a:r>
              <a:rPr lang="en-US" altLang="zh-CN" sz="1000" dirty="0"/>
              <a:t>20.void g(C&amp; c)</a:t>
            </a:r>
            <a:endParaRPr lang="zh-CN" altLang="zh-CN" sz="1000" dirty="0"/>
          </a:p>
          <a:p>
            <a:pPr algn="l"/>
            <a:r>
              <a:rPr lang="en-US" altLang="zh-CN" sz="1000" dirty="0"/>
              <a:t>21.{</a:t>
            </a:r>
            <a:endParaRPr lang="zh-CN" altLang="zh-CN" sz="1000" dirty="0"/>
          </a:p>
          <a:p>
            <a:pPr algn="l"/>
            <a:r>
              <a:rPr lang="en-US" altLang="zh-CN" sz="1000" dirty="0" smtClean="0"/>
              <a:t>22.       c-</a:t>
            </a:r>
            <a:r>
              <a:rPr lang="en-US" altLang="zh-CN" sz="1000" dirty="0"/>
              <a:t>&gt;h();  </a:t>
            </a:r>
            <a:endParaRPr lang="zh-CN" altLang="zh-CN" sz="1000" dirty="0"/>
          </a:p>
          <a:p>
            <a:pPr algn="l"/>
            <a:r>
              <a:rPr lang="en-US" altLang="zh-CN" sz="1000" dirty="0"/>
              <a:t>23.}</a:t>
            </a:r>
            <a:endParaRPr lang="zh-CN" altLang="zh-CN" sz="1000" dirty="0"/>
          </a:p>
          <a:p>
            <a:pPr algn="l"/>
            <a:r>
              <a:rPr lang="en-US" altLang="zh-CN" sz="1000" dirty="0"/>
              <a:t>24.int main()</a:t>
            </a:r>
            <a:endParaRPr lang="zh-CN" altLang="zh-CN" sz="1000" dirty="0"/>
          </a:p>
          <a:p>
            <a:pPr algn="l"/>
            <a:r>
              <a:rPr lang="en-US" altLang="zh-CN" sz="1000" dirty="0"/>
              <a:t>25.{</a:t>
            </a:r>
            <a:endParaRPr lang="zh-CN" altLang="zh-CN" sz="1000" dirty="0"/>
          </a:p>
          <a:p>
            <a:pPr algn="l"/>
            <a:r>
              <a:rPr lang="en-US" altLang="zh-CN" sz="1000" dirty="0"/>
              <a:t>26. </a:t>
            </a:r>
            <a:r>
              <a:rPr lang="en-US" altLang="zh-CN" sz="1000" dirty="0" smtClean="0"/>
              <a:t>       A</a:t>
            </a:r>
            <a:r>
              <a:rPr lang="en-US" altLang="zh-CN" sz="1000" dirty="0"/>
              <a:t>* p = new B();</a:t>
            </a:r>
            <a:endParaRPr lang="zh-CN" altLang="zh-CN" sz="1000" dirty="0"/>
          </a:p>
          <a:p>
            <a:pPr algn="l"/>
            <a:r>
              <a:rPr lang="en-US" altLang="zh-CN" sz="1000" dirty="0"/>
              <a:t>27. </a:t>
            </a:r>
            <a:r>
              <a:rPr lang="en-US" altLang="zh-CN" sz="1000" dirty="0" smtClean="0"/>
              <a:t>       B </a:t>
            </a:r>
            <a:r>
              <a:rPr lang="en-US" altLang="zh-CN" sz="1000" dirty="0"/>
              <a:t>*q = </a:t>
            </a:r>
            <a:r>
              <a:rPr lang="en-US" altLang="zh-CN" sz="1000" dirty="0" err="1"/>
              <a:t>dynamic_cast</a:t>
            </a:r>
            <a:r>
              <a:rPr lang="en-US" altLang="zh-CN" sz="1000" dirty="0"/>
              <a:t>&lt;B*&gt;(p);</a:t>
            </a:r>
            <a:endParaRPr lang="zh-CN" altLang="zh-CN" sz="1000" dirty="0"/>
          </a:p>
          <a:p>
            <a:pPr algn="l"/>
            <a:r>
              <a:rPr lang="en-US" altLang="zh-CN" sz="1000" dirty="0"/>
              <a:t>28. </a:t>
            </a:r>
            <a:r>
              <a:rPr lang="en-US" altLang="zh-CN" sz="1000" dirty="0" smtClean="0"/>
              <a:t>      if(q</a:t>
            </a:r>
            <a:r>
              <a:rPr lang="en-US" altLang="zh-CN" sz="1000" dirty="0"/>
              <a:t>) </a:t>
            </a:r>
            <a:endParaRPr lang="zh-CN" altLang="zh-CN" sz="1000" dirty="0"/>
          </a:p>
          <a:p>
            <a:pPr algn="l"/>
            <a:r>
              <a:rPr lang="en-US" altLang="zh-CN" sz="1000" dirty="0"/>
              <a:t>29. </a:t>
            </a:r>
            <a:r>
              <a:rPr lang="en-US" altLang="zh-CN" sz="1000" dirty="0" smtClean="0"/>
              <a:t>           </a:t>
            </a:r>
            <a:r>
              <a:rPr lang="en-US" altLang="zh-CN" sz="1000" dirty="0"/>
              <a:t>fun(*q);</a:t>
            </a:r>
            <a:endParaRPr lang="zh-CN" altLang="zh-CN" sz="1000" dirty="0"/>
          </a:p>
          <a:p>
            <a:pPr algn="l"/>
            <a:r>
              <a:rPr lang="en-US" altLang="zh-CN" sz="1000" dirty="0"/>
              <a:t>30. </a:t>
            </a:r>
            <a:r>
              <a:rPr lang="en-US" altLang="zh-CN" sz="1000" dirty="0" smtClean="0"/>
              <a:t>     return </a:t>
            </a:r>
            <a:r>
              <a:rPr lang="en-US" altLang="zh-CN" sz="1000" dirty="0"/>
              <a:t>0;</a:t>
            </a:r>
            <a:endParaRPr lang="zh-CN" altLang="zh-CN" sz="1000" dirty="0"/>
          </a:p>
          <a:p>
            <a:pPr algn="l"/>
            <a:r>
              <a:rPr lang="en-US" altLang="zh-CN" sz="1000" dirty="0"/>
              <a:t>31. }</a:t>
            </a:r>
            <a:endParaRPr lang="zh-CN" altLang="zh-CN" sz="10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4. </a:t>
            </a:r>
            <a:r>
              <a:rPr lang="zh-CN" altLang="en-US" sz="3200" kern="0" dirty="0" smtClean="0">
                <a:solidFill>
                  <a:schemeClr val="bg1"/>
                </a:solidFill>
              </a:rPr>
              <a:t> </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6" name="Rectangle 2"/>
          <p:cNvSpPr txBox="1">
            <a:spLocks noChangeArrowheads="1"/>
          </p:cNvSpPr>
          <p:nvPr/>
        </p:nvSpPr>
        <p:spPr>
          <a:xfrm>
            <a:off x="6527632" y="871982"/>
            <a:ext cx="5548207" cy="5950571"/>
          </a:xfrm>
          <a:prstGeom prst="rect">
            <a:avLst/>
          </a:prstGeom>
        </p:spPr>
        <p:txBody>
          <a:bodyPr/>
          <a:lstStyle>
            <a:lvl1pPr marL="0" indent="0" algn="ctr" defTabSz="1217613" rtl="0" eaLnBrk="1" fontAlgn="base" hangingPunct="1">
              <a:spcBef>
                <a:spcPct val="20000"/>
              </a:spcBef>
              <a:spcAft>
                <a:spcPct val="0"/>
              </a:spcAft>
              <a:buFont typeface="Arial" pitchFamily="34" charset="0"/>
              <a:buNone/>
              <a:defRPr sz="4300">
                <a:solidFill>
                  <a:schemeClr val="tx1"/>
                </a:solidFill>
                <a:latin typeface="+mn-lt"/>
                <a:ea typeface="+mn-ea"/>
                <a:cs typeface="+mn-cs"/>
              </a:defRPr>
            </a:lvl1pPr>
            <a:lvl2pPr marL="457200" indent="0" algn="ctr" defTabSz="1217613" rtl="0" eaLnBrk="1" fontAlgn="base" hangingPunct="1">
              <a:spcBef>
                <a:spcPct val="20000"/>
              </a:spcBef>
              <a:spcAft>
                <a:spcPct val="0"/>
              </a:spcAft>
              <a:buFont typeface="Arial" pitchFamily="34" charset="0"/>
              <a:buNone/>
              <a:defRPr sz="3800">
                <a:solidFill>
                  <a:schemeClr val="tx1"/>
                </a:solidFill>
                <a:latin typeface="+mn-lt"/>
                <a:ea typeface="+mn-ea"/>
              </a:defRPr>
            </a:lvl2pPr>
            <a:lvl3pPr marL="914400" indent="0" algn="ctr" defTabSz="1217613" rtl="0" eaLnBrk="1" fontAlgn="base" hangingPunct="1">
              <a:spcBef>
                <a:spcPct val="20000"/>
              </a:spcBef>
              <a:spcAft>
                <a:spcPct val="0"/>
              </a:spcAft>
              <a:buFont typeface="Arial" pitchFamily="34" charset="0"/>
              <a:buNone/>
              <a:defRPr sz="3100">
                <a:solidFill>
                  <a:schemeClr val="tx1"/>
                </a:solidFill>
                <a:latin typeface="+mn-lt"/>
                <a:ea typeface="+mn-ea"/>
              </a:defRPr>
            </a:lvl3pPr>
            <a:lvl4pPr marL="1371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4pPr>
            <a:lvl5pPr marL="18288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5pPr>
            <a:lvl6pPr marL="22860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6pPr>
            <a:lvl7pPr marL="27432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7pPr>
            <a:lvl8pPr marL="32004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8pPr>
            <a:lvl9pPr marL="3657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9pPr>
          </a:lstStyle>
          <a:p>
            <a:pPr algn="l"/>
            <a:r>
              <a:rPr lang="en-US" altLang="zh-CN" sz="1000" b="1" kern="0" dirty="0" smtClean="0"/>
              <a:t> </a:t>
            </a:r>
            <a:r>
              <a:rPr lang="en-US" altLang="zh-CN" sz="1000" b="1" dirty="0"/>
              <a:t>Answer:</a:t>
            </a:r>
            <a:endParaRPr lang="zh-CN" altLang="zh-CN" sz="1000" dirty="0"/>
          </a:p>
          <a:p>
            <a:pPr algn="l"/>
            <a:r>
              <a:rPr lang="en-US" altLang="zh-CN" sz="1000" dirty="0"/>
              <a:t>1. class A {</a:t>
            </a:r>
            <a:endParaRPr lang="zh-CN" altLang="zh-CN" sz="1000" dirty="0"/>
          </a:p>
          <a:p>
            <a:pPr algn="l"/>
            <a:r>
              <a:rPr lang="en-US" altLang="zh-CN" sz="1000" dirty="0"/>
              <a:t>2. public:</a:t>
            </a:r>
            <a:endParaRPr lang="zh-CN" altLang="zh-CN" sz="1000" dirty="0"/>
          </a:p>
          <a:p>
            <a:pPr algn="l"/>
            <a:r>
              <a:rPr lang="en-US" altLang="zh-CN" sz="1000" dirty="0"/>
              <a:t>3. </a:t>
            </a:r>
            <a:r>
              <a:rPr lang="en-US" altLang="zh-CN" sz="1000" dirty="0" smtClean="0"/>
              <a:t>      virtual </a:t>
            </a:r>
            <a:r>
              <a:rPr lang="en-US" altLang="zh-CN" sz="1000" dirty="0"/>
              <a:t>void f() = 0;</a:t>
            </a:r>
            <a:endParaRPr lang="zh-CN" altLang="zh-CN" sz="1000" dirty="0"/>
          </a:p>
          <a:p>
            <a:pPr algn="l"/>
            <a:r>
              <a:rPr lang="en-US" altLang="zh-CN" sz="1000" dirty="0"/>
              <a:t>4. </a:t>
            </a:r>
            <a:r>
              <a:rPr lang="en-US" altLang="zh-CN" sz="1000" dirty="0" smtClean="0"/>
              <a:t>      virtual </a:t>
            </a:r>
            <a:r>
              <a:rPr lang="en-US" altLang="zh-CN" sz="1000" dirty="0"/>
              <a:t>void g() = 0;</a:t>
            </a:r>
            <a:endParaRPr lang="zh-CN" altLang="zh-CN" sz="1000" dirty="0"/>
          </a:p>
          <a:p>
            <a:pPr algn="l"/>
            <a:r>
              <a:rPr lang="en-US" altLang="zh-CN" sz="1000" dirty="0"/>
              <a:t>5. </a:t>
            </a:r>
            <a:r>
              <a:rPr lang="en-US" altLang="zh-CN" sz="1000" dirty="0" smtClean="0"/>
              <a:t>       void </a:t>
            </a:r>
            <a:r>
              <a:rPr lang="en-US" altLang="zh-CN" sz="1000" dirty="0"/>
              <a:t>h() {} // </a:t>
            </a:r>
            <a:r>
              <a:rPr lang="zh-CN" altLang="zh-CN" sz="1000" dirty="0"/>
              <a:t>下面</a:t>
            </a:r>
            <a:r>
              <a:rPr lang="en-US" altLang="zh-CN" sz="1000" dirty="0"/>
              <a:t>h</a:t>
            </a:r>
            <a:r>
              <a:rPr lang="zh-CN" altLang="zh-CN" sz="1000" dirty="0"/>
              <a:t>是虚函数。所以，应该是：</a:t>
            </a:r>
            <a:r>
              <a:rPr lang="en-US" altLang="zh-CN" sz="1000" dirty="0"/>
              <a:t>virtual void h();  1</a:t>
            </a:r>
            <a:r>
              <a:rPr lang="zh-CN" altLang="zh-CN" sz="1000" dirty="0"/>
              <a:t>分</a:t>
            </a:r>
          </a:p>
          <a:p>
            <a:pPr algn="l"/>
            <a:r>
              <a:rPr lang="en-US" altLang="zh-CN" sz="1000" dirty="0"/>
              <a:t>6. };</a:t>
            </a:r>
            <a:endParaRPr lang="zh-CN" altLang="zh-CN" sz="1000" dirty="0"/>
          </a:p>
          <a:p>
            <a:pPr algn="l"/>
            <a:r>
              <a:rPr lang="en-US" altLang="zh-CN" sz="1000" dirty="0"/>
              <a:t>7. class B : public A {</a:t>
            </a:r>
            <a:endParaRPr lang="zh-CN" altLang="zh-CN" sz="1000" dirty="0"/>
          </a:p>
          <a:p>
            <a:pPr algn="l"/>
            <a:r>
              <a:rPr lang="en-US" altLang="zh-CN" sz="1000" dirty="0"/>
              <a:t>8. public:</a:t>
            </a:r>
            <a:endParaRPr lang="zh-CN" altLang="zh-CN" sz="1000" dirty="0"/>
          </a:p>
          <a:p>
            <a:pPr algn="l"/>
            <a:r>
              <a:rPr lang="en-US" altLang="zh-CN" sz="1000" dirty="0"/>
              <a:t>9. </a:t>
            </a:r>
            <a:r>
              <a:rPr lang="en-US" altLang="zh-CN" sz="1000" dirty="0" smtClean="0"/>
              <a:t>        void </a:t>
            </a:r>
            <a:r>
              <a:rPr lang="en-US" altLang="zh-CN" sz="1000" dirty="0"/>
              <a:t>f() {}</a:t>
            </a:r>
            <a:endParaRPr lang="zh-CN" altLang="zh-CN" sz="1000" dirty="0"/>
          </a:p>
          <a:p>
            <a:pPr algn="l"/>
            <a:r>
              <a:rPr lang="en-US" altLang="zh-CN" sz="1000" dirty="0" smtClean="0"/>
              <a:t>10.       virtual </a:t>
            </a:r>
            <a:r>
              <a:rPr lang="en-US" altLang="zh-CN" sz="1000" dirty="0"/>
              <a:t>void h() {}</a:t>
            </a:r>
            <a:endParaRPr lang="zh-CN" altLang="zh-CN" sz="1000" dirty="0"/>
          </a:p>
          <a:p>
            <a:pPr algn="l"/>
            <a:r>
              <a:rPr lang="en-US" altLang="zh-CN" sz="1000" dirty="0" smtClean="0"/>
              <a:t>11.       void </a:t>
            </a:r>
            <a:r>
              <a:rPr lang="en-US" altLang="zh-CN" sz="1000" dirty="0"/>
              <a:t>g(){}  </a:t>
            </a:r>
            <a:endParaRPr lang="zh-CN" altLang="zh-CN" sz="1000" dirty="0"/>
          </a:p>
          <a:p>
            <a:pPr algn="l"/>
            <a:r>
              <a:rPr lang="en-US" altLang="zh-CN" sz="1000" dirty="0"/>
              <a:t>12.};</a:t>
            </a:r>
            <a:endParaRPr lang="zh-CN" altLang="zh-CN" sz="1000" dirty="0"/>
          </a:p>
          <a:p>
            <a:pPr algn="l"/>
            <a:r>
              <a:rPr lang="en-US" altLang="zh-CN" sz="1000" dirty="0"/>
              <a:t>13. class C : public B {</a:t>
            </a:r>
            <a:endParaRPr lang="zh-CN" altLang="zh-CN" sz="1000" dirty="0"/>
          </a:p>
          <a:p>
            <a:pPr algn="l"/>
            <a:r>
              <a:rPr lang="en-US" altLang="zh-CN" sz="1000" dirty="0"/>
              <a:t>14. public: void h(){}</a:t>
            </a:r>
            <a:endParaRPr lang="zh-CN" altLang="zh-CN" sz="1000" dirty="0"/>
          </a:p>
          <a:p>
            <a:pPr algn="l"/>
            <a:r>
              <a:rPr lang="en-US" altLang="zh-CN" sz="1000" dirty="0"/>
              <a:t>15. };</a:t>
            </a:r>
            <a:endParaRPr lang="zh-CN" altLang="zh-CN" sz="1000" dirty="0"/>
          </a:p>
          <a:p>
            <a:pPr algn="l"/>
            <a:r>
              <a:rPr lang="en-US" altLang="zh-CN" sz="1000" dirty="0"/>
              <a:t>16.void f(B b) </a:t>
            </a:r>
            <a:endParaRPr lang="zh-CN" altLang="zh-CN" sz="1000" dirty="0"/>
          </a:p>
          <a:p>
            <a:pPr algn="l"/>
            <a:r>
              <a:rPr lang="en-US" altLang="zh-CN" sz="1000" dirty="0"/>
              <a:t>17.{</a:t>
            </a:r>
            <a:endParaRPr lang="zh-CN" altLang="zh-CN" sz="1000" dirty="0"/>
          </a:p>
          <a:p>
            <a:pPr algn="l"/>
            <a:r>
              <a:rPr lang="en-US" altLang="zh-CN" sz="1000" dirty="0"/>
              <a:t>18</a:t>
            </a:r>
            <a:r>
              <a:rPr lang="en-US" altLang="zh-CN" sz="1000" dirty="0" smtClean="0"/>
              <a:t>.        </a:t>
            </a:r>
            <a:r>
              <a:rPr lang="en-US" altLang="zh-CN" sz="1000" dirty="0" err="1" smtClean="0"/>
              <a:t>b.f</a:t>
            </a:r>
            <a:r>
              <a:rPr lang="en-US" altLang="zh-CN" sz="1000" dirty="0"/>
              <a:t>();</a:t>
            </a:r>
            <a:endParaRPr lang="zh-CN" altLang="zh-CN" sz="1000" dirty="0"/>
          </a:p>
          <a:p>
            <a:pPr algn="l"/>
            <a:r>
              <a:rPr lang="en-US" altLang="zh-CN" sz="1000" dirty="0"/>
              <a:t>19.}</a:t>
            </a:r>
            <a:endParaRPr lang="zh-CN" altLang="zh-CN" sz="1000" dirty="0"/>
          </a:p>
          <a:p>
            <a:pPr algn="l"/>
            <a:r>
              <a:rPr lang="en-US" altLang="zh-CN" sz="1000" dirty="0"/>
              <a:t>20.void g(C&amp; c)</a:t>
            </a:r>
            <a:endParaRPr lang="zh-CN" altLang="zh-CN" sz="1000" dirty="0"/>
          </a:p>
          <a:p>
            <a:pPr algn="l"/>
            <a:r>
              <a:rPr lang="en-US" altLang="zh-CN" sz="1000" dirty="0"/>
              <a:t>21.{</a:t>
            </a:r>
            <a:endParaRPr lang="zh-CN" altLang="zh-CN" sz="1000" dirty="0"/>
          </a:p>
          <a:p>
            <a:pPr algn="l"/>
            <a:r>
              <a:rPr lang="en-US" altLang="zh-CN" sz="1000" dirty="0" smtClean="0"/>
              <a:t>22.         c-</a:t>
            </a:r>
            <a:r>
              <a:rPr lang="en-US" altLang="zh-CN" sz="1000" dirty="0"/>
              <a:t>&gt;h();  //(2)</a:t>
            </a:r>
            <a:r>
              <a:rPr lang="zh-CN" altLang="zh-CN" sz="1000" dirty="0"/>
              <a:t>改成：</a:t>
            </a:r>
            <a:r>
              <a:rPr lang="en-US" altLang="zh-CN" sz="1000" dirty="0" err="1"/>
              <a:t>c.h</a:t>
            </a:r>
            <a:r>
              <a:rPr lang="en-US" altLang="zh-CN" sz="1000" dirty="0"/>
              <a:t>()  1</a:t>
            </a:r>
            <a:r>
              <a:rPr lang="zh-CN" altLang="zh-CN" sz="1000" dirty="0"/>
              <a:t>分</a:t>
            </a:r>
          </a:p>
          <a:p>
            <a:pPr algn="l"/>
            <a:r>
              <a:rPr lang="en-US" altLang="zh-CN" sz="1000" dirty="0"/>
              <a:t>23.}</a:t>
            </a:r>
            <a:endParaRPr lang="zh-CN" altLang="zh-CN" sz="1000" dirty="0"/>
          </a:p>
          <a:p>
            <a:pPr algn="l"/>
            <a:r>
              <a:rPr lang="en-US" altLang="zh-CN" sz="1000" dirty="0"/>
              <a:t>24.int main()</a:t>
            </a:r>
            <a:endParaRPr lang="zh-CN" altLang="zh-CN" sz="1000" dirty="0"/>
          </a:p>
          <a:p>
            <a:pPr algn="l"/>
            <a:r>
              <a:rPr lang="en-US" altLang="zh-CN" sz="1000" dirty="0"/>
              <a:t>25.{</a:t>
            </a:r>
            <a:endParaRPr lang="zh-CN" altLang="zh-CN" sz="1000" dirty="0"/>
          </a:p>
          <a:p>
            <a:pPr algn="l"/>
            <a:r>
              <a:rPr lang="en-US" altLang="zh-CN" sz="1000" dirty="0"/>
              <a:t>26. </a:t>
            </a:r>
            <a:r>
              <a:rPr lang="en-US" altLang="zh-CN" sz="1000" dirty="0" smtClean="0"/>
              <a:t>     A</a:t>
            </a:r>
            <a:r>
              <a:rPr lang="en-US" altLang="zh-CN" sz="1000" dirty="0"/>
              <a:t>* p = new B();</a:t>
            </a:r>
            <a:endParaRPr lang="zh-CN" altLang="zh-CN" sz="1000" dirty="0"/>
          </a:p>
          <a:p>
            <a:pPr algn="l"/>
            <a:r>
              <a:rPr lang="en-US" altLang="zh-CN" sz="1000" dirty="0"/>
              <a:t>27.      B *q = </a:t>
            </a:r>
            <a:r>
              <a:rPr lang="en-US" altLang="zh-CN" sz="1000" dirty="0" err="1"/>
              <a:t>dynamic_cast</a:t>
            </a:r>
            <a:r>
              <a:rPr lang="en-US" altLang="zh-CN" sz="1000" dirty="0"/>
              <a:t>&lt;B*&gt;(p);</a:t>
            </a:r>
            <a:endParaRPr lang="zh-CN" altLang="zh-CN" sz="1000" dirty="0"/>
          </a:p>
          <a:p>
            <a:pPr algn="l"/>
            <a:r>
              <a:rPr lang="en-US" altLang="zh-CN" sz="1000" dirty="0" smtClean="0"/>
              <a:t>            if(q</a:t>
            </a:r>
            <a:r>
              <a:rPr lang="en-US" altLang="zh-CN" sz="1000" dirty="0"/>
              <a:t>) </a:t>
            </a:r>
            <a:endParaRPr lang="zh-CN" altLang="zh-CN" sz="1000" dirty="0"/>
          </a:p>
          <a:p>
            <a:pPr algn="l"/>
            <a:r>
              <a:rPr lang="en-US" altLang="zh-CN" sz="1000" dirty="0" smtClean="0"/>
              <a:t>                   fun</a:t>
            </a:r>
            <a:r>
              <a:rPr lang="en-US" altLang="zh-CN" sz="1000" dirty="0"/>
              <a:t>(*q); // (3) fun</a:t>
            </a:r>
            <a:r>
              <a:rPr lang="zh-CN" altLang="zh-CN" sz="1000" dirty="0"/>
              <a:t>未定义，改为</a:t>
            </a:r>
            <a:r>
              <a:rPr lang="en-US" altLang="zh-CN" sz="1000" dirty="0"/>
              <a:t>f(*q)  1</a:t>
            </a:r>
            <a:r>
              <a:rPr lang="zh-CN" altLang="zh-CN" sz="1000" dirty="0"/>
              <a:t>分</a:t>
            </a:r>
          </a:p>
          <a:p>
            <a:pPr algn="l"/>
            <a:r>
              <a:rPr lang="en-US" altLang="zh-CN" sz="1000" dirty="0"/>
              <a:t>28. </a:t>
            </a:r>
            <a:r>
              <a:rPr lang="en-US" altLang="zh-CN" sz="1000" dirty="0" smtClean="0"/>
              <a:t>      return </a:t>
            </a:r>
            <a:r>
              <a:rPr lang="en-US" altLang="zh-CN" sz="1000" dirty="0"/>
              <a:t>0;</a:t>
            </a:r>
            <a:endParaRPr lang="zh-CN" altLang="zh-CN" sz="1000" dirty="0"/>
          </a:p>
          <a:p>
            <a:pPr algn="l"/>
            <a:r>
              <a:rPr lang="en-US" altLang="zh-CN" sz="1000" dirty="0"/>
              <a:t>29. }</a:t>
            </a:r>
            <a:endParaRPr lang="zh-CN" altLang="zh-CN" sz="1000" kern="0" dirty="0"/>
          </a:p>
        </p:txBody>
      </p:sp>
    </p:spTree>
    <p:extLst>
      <p:ext uri="{BB962C8B-B14F-4D97-AF65-F5344CB8AC3E}">
        <p14:creationId xmlns:p14="http://schemas.microsoft.com/office/powerpoint/2010/main" val="17493351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719582"/>
            <a:ext cx="5548207" cy="5950571"/>
          </a:xfrm>
        </p:spPr>
        <p:txBody>
          <a:bodyPr/>
          <a:lstStyle/>
          <a:p>
            <a:pPr algn="l"/>
            <a:r>
              <a:rPr lang="en-US" altLang="zh-CN" sz="1000" b="1" dirty="0"/>
              <a:t>(There are 7 mistakes</a:t>
            </a:r>
            <a:r>
              <a:rPr lang="en-US" altLang="zh-CN" sz="1000" dirty="0"/>
              <a:t>)</a:t>
            </a:r>
            <a:endParaRPr lang="zh-CN" altLang="zh-CN" sz="1000" dirty="0"/>
          </a:p>
          <a:p>
            <a:pPr algn="l"/>
            <a:r>
              <a:rPr lang="en-US" altLang="zh-CN" sz="1000" dirty="0"/>
              <a:t>1. #include &lt;</a:t>
            </a:r>
            <a:r>
              <a:rPr lang="en-US" altLang="zh-CN" sz="1000" dirty="0" err="1"/>
              <a:t>iostream</a:t>
            </a:r>
            <a:r>
              <a:rPr lang="en-US" altLang="zh-CN" sz="1000" dirty="0"/>
              <a:t>&gt;</a:t>
            </a:r>
            <a:endParaRPr lang="zh-CN" altLang="zh-CN" sz="1000" dirty="0"/>
          </a:p>
          <a:p>
            <a:pPr algn="l"/>
            <a:r>
              <a:rPr lang="en-US" altLang="zh-CN" sz="1000" dirty="0"/>
              <a:t>2. using namespace </a:t>
            </a:r>
            <a:r>
              <a:rPr lang="en-US" altLang="zh-CN" sz="1000" dirty="0" err="1"/>
              <a:t>std</a:t>
            </a:r>
            <a:r>
              <a:rPr lang="en-US" altLang="zh-CN" sz="1000" dirty="0"/>
              <a:t>;</a:t>
            </a:r>
            <a:endParaRPr lang="zh-CN" altLang="zh-CN" sz="1000" dirty="0"/>
          </a:p>
          <a:p>
            <a:pPr algn="l"/>
            <a:r>
              <a:rPr lang="en-US" altLang="zh-CN" sz="1000" dirty="0"/>
              <a:t>3. class Array {</a:t>
            </a:r>
            <a:endParaRPr lang="zh-CN" altLang="zh-CN" sz="1000" dirty="0"/>
          </a:p>
          <a:p>
            <a:pPr algn="l"/>
            <a:r>
              <a:rPr lang="en-US" altLang="zh-CN" sz="1000" dirty="0"/>
              <a:t>4. public:</a:t>
            </a:r>
            <a:endParaRPr lang="zh-CN" altLang="zh-CN" sz="1000" dirty="0"/>
          </a:p>
          <a:p>
            <a:pPr algn="l"/>
            <a:r>
              <a:rPr lang="en-US" altLang="zh-CN" sz="1000" dirty="0"/>
              <a:t>5. 	Array(</a:t>
            </a:r>
            <a:r>
              <a:rPr lang="en-US" altLang="zh-CN" sz="1000" dirty="0" err="1"/>
              <a:t>int</a:t>
            </a:r>
            <a:r>
              <a:rPr lang="en-US" altLang="zh-CN" sz="1000" dirty="0"/>
              <a:t> size = 10);</a:t>
            </a:r>
            <a:endParaRPr lang="zh-CN" altLang="zh-CN" sz="1000" dirty="0"/>
          </a:p>
          <a:p>
            <a:pPr algn="l"/>
            <a:r>
              <a:rPr lang="en-US" altLang="zh-CN" sz="1000" dirty="0"/>
              <a:t>6. 	void print();</a:t>
            </a:r>
            <a:endParaRPr lang="zh-CN" altLang="zh-CN" sz="1000" dirty="0"/>
          </a:p>
          <a:p>
            <a:pPr algn="l"/>
            <a:r>
              <a:rPr lang="en-US" altLang="zh-CN" sz="1000" dirty="0"/>
              <a:t>7. 	</a:t>
            </a:r>
            <a:r>
              <a:rPr lang="en-US" altLang="zh-CN" sz="1000" dirty="0" err="1"/>
              <a:t>int</a:t>
            </a:r>
            <a:r>
              <a:rPr lang="en-US" altLang="zh-CN" sz="1000" dirty="0"/>
              <a:t>&amp; operator[](</a:t>
            </a:r>
            <a:r>
              <a:rPr lang="en-US" altLang="zh-CN" sz="1000" dirty="0" err="1"/>
              <a:t>const</a:t>
            </a:r>
            <a:r>
              <a:rPr lang="en-US" altLang="zh-CN" sz="1000" dirty="0"/>
              <a:t> unsigned </a:t>
            </a:r>
            <a:r>
              <a:rPr lang="en-US" altLang="zh-CN" sz="1000" dirty="0" err="1"/>
              <a:t>i</a:t>
            </a:r>
            <a:r>
              <a:rPr lang="en-US" altLang="zh-CN" sz="1000" dirty="0"/>
              <a:t>);</a:t>
            </a:r>
            <a:endParaRPr lang="zh-CN" altLang="zh-CN" sz="1000" dirty="0"/>
          </a:p>
          <a:p>
            <a:pPr algn="l"/>
            <a:r>
              <a:rPr lang="en-US" altLang="zh-CN" sz="1000" dirty="0"/>
              <a:t>8. 	</a:t>
            </a:r>
            <a:r>
              <a:rPr lang="en-US" altLang="zh-CN" sz="1000" dirty="0" err="1"/>
              <a:t>int</a:t>
            </a:r>
            <a:r>
              <a:rPr lang="en-US" altLang="zh-CN" sz="1000" dirty="0"/>
              <a:t> operator[](</a:t>
            </a:r>
            <a:r>
              <a:rPr lang="en-US" altLang="zh-CN" sz="1000" dirty="0" err="1"/>
              <a:t>const</a:t>
            </a:r>
            <a:r>
              <a:rPr lang="en-US" altLang="zh-CN" sz="1000" dirty="0"/>
              <a:t> unsigned </a:t>
            </a:r>
            <a:r>
              <a:rPr lang="en-US" altLang="zh-CN" sz="1000" dirty="0" err="1"/>
              <a:t>i</a:t>
            </a:r>
            <a:r>
              <a:rPr lang="en-US" altLang="zh-CN" sz="1000" dirty="0"/>
              <a:t>) </a:t>
            </a:r>
            <a:r>
              <a:rPr lang="en-US" altLang="zh-CN" sz="1000" dirty="0" err="1"/>
              <a:t>const</a:t>
            </a:r>
            <a:r>
              <a:rPr lang="en-US" altLang="zh-CN" sz="1000" dirty="0"/>
              <a:t>;</a:t>
            </a:r>
            <a:endParaRPr lang="zh-CN" altLang="zh-CN" sz="1000" dirty="0"/>
          </a:p>
          <a:p>
            <a:pPr algn="l"/>
            <a:r>
              <a:rPr lang="en-US" altLang="zh-CN" sz="1000" dirty="0"/>
              <a:t>9. private:</a:t>
            </a:r>
            <a:endParaRPr lang="zh-CN" altLang="zh-CN" sz="1000" dirty="0"/>
          </a:p>
          <a:p>
            <a:pPr algn="l"/>
            <a:r>
              <a:rPr lang="en-US" altLang="zh-CN" sz="1000" dirty="0"/>
              <a:t>10.     </a:t>
            </a:r>
            <a:r>
              <a:rPr lang="en-US" altLang="zh-CN" sz="1000" dirty="0" err="1"/>
              <a:t>int</a:t>
            </a:r>
            <a:r>
              <a:rPr lang="en-US" altLang="zh-CN" sz="1000" dirty="0"/>
              <a:t>* </a:t>
            </a:r>
            <a:r>
              <a:rPr lang="en-US" altLang="zh-CN" sz="1000" dirty="0" err="1"/>
              <a:t>const</a:t>
            </a:r>
            <a:r>
              <a:rPr lang="en-US" altLang="zh-CN" sz="1000" dirty="0"/>
              <a:t> p;    </a:t>
            </a:r>
            <a:endParaRPr lang="zh-CN" altLang="zh-CN" sz="1000" dirty="0"/>
          </a:p>
          <a:p>
            <a:pPr algn="l"/>
            <a:r>
              <a:rPr lang="en-US" altLang="zh-CN" sz="1000" dirty="0"/>
              <a:t>11.     </a:t>
            </a:r>
            <a:r>
              <a:rPr lang="en-US" altLang="zh-CN" sz="1000" dirty="0" err="1"/>
              <a:t>const</a:t>
            </a:r>
            <a:r>
              <a:rPr lang="en-US" altLang="zh-CN" sz="1000" dirty="0"/>
              <a:t> </a:t>
            </a:r>
            <a:r>
              <a:rPr lang="en-US" altLang="zh-CN" sz="1000" dirty="0" err="1"/>
              <a:t>int</a:t>
            </a:r>
            <a:r>
              <a:rPr lang="en-US" altLang="zh-CN" sz="1000" dirty="0"/>
              <a:t> size;</a:t>
            </a:r>
            <a:endParaRPr lang="zh-CN" altLang="zh-CN" sz="1000" dirty="0"/>
          </a:p>
          <a:p>
            <a:pPr algn="l"/>
            <a:r>
              <a:rPr lang="en-US" altLang="zh-CN" sz="1000" dirty="0"/>
              <a:t>12.     Array&amp; operator=(</a:t>
            </a:r>
            <a:r>
              <a:rPr lang="en-US" altLang="zh-CN" sz="1000" dirty="0" err="1"/>
              <a:t>const</a:t>
            </a:r>
            <a:r>
              <a:rPr lang="en-US" altLang="zh-CN" sz="1000" dirty="0"/>
              <a:t> Array&amp; </a:t>
            </a:r>
            <a:r>
              <a:rPr lang="en-US" altLang="zh-CN" sz="1000" dirty="0" err="1"/>
              <a:t>rhs</a:t>
            </a:r>
            <a:r>
              <a:rPr lang="en-US" altLang="zh-CN" sz="1000" dirty="0"/>
              <a:t>);</a:t>
            </a:r>
            <a:endParaRPr lang="zh-CN" altLang="zh-CN" sz="1000" dirty="0"/>
          </a:p>
          <a:p>
            <a:pPr algn="l"/>
            <a:r>
              <a:rPr lang="en-US" altLang="zh-CN" sz="1000" dirty="0"/>
              <a:t>13. };</a:t>
            </a:r>
            <a:endParaRPr lang="zh-CN" altLang="zh-CN" sz="1000" dirty="0"/>
          </a:p>
          <a:p>
            <a:pPr algn="l"/>
            <a:r>
              <a:rPr lang="en-US" altLang="zh-CN" sz="1000" dirty="0"/>
              <a:t>14. Array::Array(</a:t>
            </a:r>
            <a:r>
              <a:rPr lang="en-US" altLang="zh-CN" sz="1000" dirty="0" err="1"/>
              <a:t>int</a:t>
            </a:r>
            <a:r>
              <a:rPr lang="en-US" altLang="zh-CN" sz="1000" dirty="0"/>
              <a:t> size)</a:t>
            </a:r>
            <a:endParaRPr lang="zh-CN" altLang="zh-CN" sz="1000" dirty="0"/>
          </a:p>
          <a:p>
            <a:pPr algn="l"/>
            <a:r>
              <a:rPr lang="en-US" altLang="zh-CN" sz="1000" dirty="0"/>
              <a:t>15. {</a:t>
            </a:r>
            <a:endParaRPr lang="zh-CN" altLang="zh-CN" sz="1000" dirty="0"/>
          </a:p>
          <a:p>
            <a:pPr algn="l"/>
            <a:r>
              <a:rPr lang="en-US" altLang="zh-CN" sz="1000" dirty="0"/>
              <a:t>16.     this-&gt;size = size;  </a:t>
            </a:r>
            <a:endParaRPr lang="zh-CN" altLang="zh-CN" sz="1000" dirty="0"/>
          </a:p>
          <a:p>
            <a:pPr algn="l"/>
            <a:r>
              <a:rPr lang="en-US" altLang="zh-CN" sz="1000" dirty="0"/>
              <a:t>17.     p = new </a:t>
            </a:r>
            <a:r>
              <a:rPr lang="en-US" altLang="zh-CN" sz="1000" dirty="0" err="1"/>
              <a:t>int</a:t>
            </a:r>
            <a:r>
              <a:rPr lang="en-US" altLang="zh-CN" sz="1000" dirty="0"/>
              <a:t>[size];  </a:t>
            </a:r>
            <a:endParaRPr lang="zh-CN" altLang="zh-CN" sz="1000" dirty="0"/>
          </a:p>
          <a:p>
            <a:pPr algn="l"/>
            <a:r>
              <a:rPr lang="en-US" altLang="zh-CN" sz="1000" dirty="0"/>
              <a:t>18.     </a:t>
            </a:r>
            <a:r>
              <a:rPr lang="en-US" altLang="zh-CN" sz="1000" dirty="0" err="1"/>
              <a:t>memset</a:t>
            </a:r>
            <a:r>
              <a:rPr lang="en-US" altLang="zh-CN" sz="1000" dirty="0"/>
              <a:t>(p, 0, size * </a:t>
            </a:r>
            <a:r>
              <a:rPr lang="en-US" altLang="zh-CN" sz="1000" dirty="0" err="1"/>
              <a:t>sizeof</a:t>
            </a:r>
            <a:r>
              <a:rPr lang="en-US" altLang="zh-CN" sz="1000" dirty="0"/>
              <a:t>(</a:t>
            </a:r>
            <a:r>
              <a:rPr lang="en-US" altLang="zh-CN" sz="1000" dirty="0" err="1"/>
              <a:t>int</a:t>
            </a:r>
            <a:r>
              <a:rPr lang="en-US" altLang="zh-CN" sz="1000" dirty="0"/>
              <a:t>));</a:t>
            </a:r>
            <a:endParaRPr lang="zh-CN" altLang="zh-CN" sz="1000" dirty="0"/>
          </a:p>
          <a:p>
            <a:pPr algn="l"/>
            <a:r>
              <a:rPr lang="en-US" altLang="zh-CN" sz="1000" dirty="0"/>
              <a:t>19. }</a:t>
            </a:r>
            <a:endParaRPr lang="zh-CN" altLang="zh-CN" sz="1000" dirty="0"/>
          </a:p>
          <a:p>
            <a:pPr algn="l"/>
            <a:r>
              <a:rPr lang="en-US" altLang="zh-CN" sz="1000" dirty="0"/>
              <a:t>20. void Array::print()</a:t>
            </a:r>
            <a:endParaRPr lang="zh-CN" altLang="zh-CN" sz="1000" dirty="0"/>
          </a:p>
          <a:p>
            <a:pPr algn="l"/>
            <a:r>
              <a:rPr lang="en-US" altLang="zh-CN" sz="1000" dirty="0"/>
              <a:t>21. {</a:t>
            </a:r>
            <a:endParaRPr lang="zh-CN" altLang="zh-CN" sz="1000" dirty="0"/>
          </a:p>
          <a:p>
            <a:pPr algn="l"/>
            <a:r>
              <a:rPr lang="en-US" altLang="zh-CN" sz="1000" dirty="0"/>
              <a:t>22. 	for (</a:t>
            </a:r>
            <a:r>
              <a:rPr lang="en-US" altLang="zh-CN" sz="1000" dirty="0" err="1"/>
              <a:t>int</a:t>
            </a:r>
            <a:r>
              <a:rPr lang="en-US" altLang="zh-CN" sz="1000" dirty="0"/>
              <a:t> </a:t>
            </a:r>
            <a:r>
              <a:rPr lang="en-US" altLang="zh-CN" sz="1000" dirty="0" err="1"/>
              <a:t>i</a:t>
            </a:r>
            <a:r>
              <a:rPr lang="en-US" altLang="zh-CN" sz="1000" dirty="0"/>
              <a:t> = 0; </a:t>
            </a:r>
            <a:r>
              <a:rPr lang="en-US" altLang="zh-CN" sz="1000" dirty="0" err="1"/>
              <a:t>i</a:t>
            </a:r>
            <a:r>
              <a:rPr lang="en-US" altLang="zh-CN" sz="1000" dirty="0"/>
              <a:t> &lt; size; </a:t>
            </a:r>
            <a:r>
              <a:rPr lang="en-US" altLang="zh-CN" sz="1000" dirty="0" err="1"/>
              <a:t>i</a:t>
            </a:r>
            <a:r>
              <a:rPr lang="en-US" altLang="zh-CN" sz="1000" dirty="0"/>
              <a:t>++)</a:t>
            </a:r>
            <a:endParaRPr lang="zh-CN" altLang="zh-CN" sz="1000" dirty="0"/>
          </a:p>
          <a:p>
            <a:pPr algn="l"/>
            <a:r>
              <a:rPr lang="en-US" altLang="zh-CN" sz="1000" dirty="0"/>
              <a:t>23. 		</a:t>
            </a:r>
            <a:r>
              <a:rPr lang="en-US" altLang="zh-CN" sz="1000" dirty="0" err="1"/>
              <a:t>cout</a:t>
            </a:r>
            <a:r>
              <a:rPr lang="en-US" altLang="zh-CN" sz="1000" dirty="0"/>
              <a:t> &lt;&lt; p[</a:t>
            </a:r>
            <a:r>
              <a:rPr lang="en-US" altLang="zh-CN" sz="1000" dirty="0" err="1"/>
              <a:t>i</a:t>
            </a:r>
            <a:r>
              <a:rPr lang="en-US" altLang="zh-CN" sz="1000" dirty="0"/>
              <a:t>] &lt;&lt; "\t";</a:t>
            </a:r>
            <a:endParaRPr lang="zh-CN" altLang="zh-CN" sz="1000" dirty="0"/>
          </a:p>
          <a:p>
            <a:pPr algn="l"/>
            <a:r>
              <a:rPr lang="en-US" altLang="zh-CN" sz="1000" dirty="0"/>
              <a:t>24. 	</a:t>
            </a:r>
            <a:r>
              <a:rPr lang="en-US" altLang="zh-CN" sz="1000" dirty="0" err="1"/>
              <a:t>cout</a:t>
            </a:r>
            <a:r>
              <a:rPr lang="en-US" altLang="zh-CN" sz="1000" dirty="0"/>
              <a:t> &lt;&lt; </a:t>
            </a:r>
            <a:r>
              <a:rPr lang="en-US" altLang="zh-CN" sz="1000" dirty="0" err="1"/>
              <a:t>endl</a:t>
            </a:r>
            <a:r>
              <a:rPr lang="en-US" altLang="zh-CN" sz="1000" dirty="0"/>
              <a:t>;</a:t>
            </a:r>
            <a:endParaRPr lang="zh-CN" altLang="zh-CN" sz="1000" dirty="0"/>
          </a:p>
          <a:p>
            <a:pPr algn="l"/>
            <a:r>
              <a:rPr lang="en-US" altLang="zh-CN" sz="1000" dirty="0"/>
              <a:t>25. }</a:t>
            </a:r>
            <a:endParaRPr lang="zh-CN" altLang="zh-CN" sz="1000" dirty="0"/>
          </a:p>
          <a:p>
            <a:pPr algn="l"/>
            <a:endParaRPr lang="zh-CN" altLang="zh-CN" sz="10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5. </a:t>
            </a:r>
            <a:r>
              <a:rPr lang="zh-CN" altLang="en-US" sz="3200" kern="0" dirty="0" smtClean="0">
                <a:solidFill>
                  <a:schemeClr val="bg1"/>
                </a:solidFill>
              </a:rPr>
              <a:t> </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6" name="Rectangle 2"/>
          <p:cNvSpPr txBox="1">
            <a:spLocks noChangeArrowheads="1"/>
          </p:cNvSpPr>
          <p:nvPr/>
        </p:nvSpPr>
        <p:spPr>
          <a:xfrm>
            <a:off x="6027167" y="871982"/>
            <a:ext cx="5548207" cy="5950571"/>
          </a:xfrm>
          <a:prstGeom prst="rect">
            <a:avLst/>
          </a:prstGeom>
        </p:spPr>
        <p:txBody>
          <a:bodyPr/>
          <a:lstStyle>
            <a:lvl1pPr marL="0" indent="0" algn="ctr" defTabSz="1217613" rtl="0" eaLnBrk="1" fontAlgn="base" hangingPunct="1">
              <a:spcBef>
                <a:spcPct val="20000"/>
              </a:spcBef>
              <a:spcAft>
                <a:spcPct val="0"/>
              </a:spcAft>
              <a:buFont typeface="Arial" pitchFamily="34" charset="0"/>
              <a:buNone/>
              <a:defRPr sz="4300">
                <a:solidFill>
                  <a:schemeClr val="tx1"/>
                </a:solidFill>
                <a:latin typeface="+mn-lt"/>
                <a:ea typeface="+mn-ea"/>
                <a:cs typeface="+mn-cs"/>
              </a:defRPr>
            </a:lvl1pPr>
            <a:lvl2pPr marL="457200" indent="0" algn="ctr" defTabSz="1217613" rtl="0" eaLnBrk="1" fontAlgn="base" hangingPunct="1">
              <a:spcBef>
                <a:spcPct val="20000"/>
              </a:spcBef>
              <a:spcAft>
                <a:spcPct val="0"/>
              </a:spcAft>
              <a:buFont typeface="Arial" pitchFamily="34" charset="0"/>
              <a:buNone/>
              <a:defRPr sz="3800">
                <a:solidFill>
                  <a:schemeClr val="tx1"/>
                </a:solidFill>
                <a:latin typeface="+mn-lt"/>
                <a:ea typeface="+mn-ea"/>
              </a:defRPr>
            </a:lvl2pPr>
            <a:lvl3pPr marL="914400" indent="0" algn="ctr" defTabSz="1217613" rtl="0" eaLnBrk="1" fontAlgn="base" hangingPunct="1">
              <a:spcBef>
                <a:spcPct val="20000"/>
              </a:spcBef>
              <a:spcAft>
                <a:spcPct val="0"/>
              </a:spcAft>
              <a:buFont typeface="Arial" pitchFamily="34" charset="0"/>
              <a:buNone/>
              <a:defRPr sz="3100">
                <a:solidFill>
                  <a:schemeClr val="tx1"/>
                </a:solidFill>
                <a:latin typeface="+mn-lt"/>
                <a:ea typeface="+mn-ea"/>
              </a:defRPr>
            </a:lvl3pPr>
            <a:lvl4pPr marL="1371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4pPr>
            <a:lvl5pPr marL="18288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5pPr>
            <a:lvl6pPr marL="22860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6pPr>
            <a:lvl7pPr marL="27432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7pPr>
            <a:lvl8pPr marL="32004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8pPr>
            <a:lvl9pPr marL="3657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9pPr>
          </a:lstStyle>
          <a:p>
            <a:pPr algn="l"/>
            <a:r>
              <a:rPr lang="en-US" altLang="zh-CN" sz="1000" kern="0" dirty="0" smtClean="0"/>
              <a:t>26. </a:t>
            </a:r>
            <a:r>
              <a:rPr lang="en-US" altLang="zh-CN" sz="1000" kern="0" dirty="0" err="1" smtClean="0"/>
              <a:t>int</a:t>
            </a:r>
            <a:r>
              <a:rPr lang="en-US" altLang="zh-CN" sz="1000" kern="0" dirty="0" smtClean="0"/>
              <a:t> Array::operator[](</a:t>
            </a:r>
            <a:r>
              <a:rPr lang="en-US" altLang="zh-CN" sz="1000" kern="0" dirty="0" err="1" smtClean="0"/>
              <a:t>const</a:t>
            </a:r>
            <a:r>
              <a:rPr lang="en-US" altLang="zh-CN" sz="1000" kern="0" dirty="0" smtClean="0"/>
              <a:t> unsigned </a:t>
            </a:r>
            <a:r>
              <a:rPr lang="en-US" altLang="zh-CN" sz="1000" kern="0" dirty="0" err="1" smtClean="0"/>
              <a:t>i</a:t>
            </a:r>
            <a:r>
              <a:rPr lang="en-US" altLang="zh-CN" sz="1000" kern="0" dirty="0" smtClean="0"/>
              <a:t>) </a:t>
            </a:r>
            <a:r>
              <a:rPr lang="en-US" altLang="zh-CN" sz="1000" kern="0" dirty="0" err="1" smtClean="0"/>
              <a:t>const</a:t>
            </a:r>
            <a:endParaRPr lang="zh-CN" altLang="zh-CN" sz="1000" kern="0" dirty="0" smtClean="0"/>
          </a:p>
          <a:p>
            <a:pPr algn="l"/>
            <a:r>
              <a:rPr lang="en-US" altLang="zh-CN" sz="1000" kern="0" dirty="0" smtClean="0"/>
              <a:t>27. {</a:t>
            </a:r>
            <a:endParaRPr lang="zh-CN" altLang="zh-CN" sz="1000" kern="0" dirty="0" smtClean="0"/>
          </a:p>
          <a:p>
            <a:pPr algn="l"/>
            <a:r>
              <a:rPr lang="en-US" altLang="zh-CN" sz="1000" kern="0" dirty="0" smtClean="0"/>
              <a:t>28. 	if (</a:t>
            </a:r>
            <a:r>
              <a:rPr lang="en-US" altLang="zh-CN" sz="1000" kern="0" dirty="0" err="1" smtClean="0"/>
              <a:t>i</a:t>
            </a:r>
            <a:r>
              <a:rPr lang="en-US" altLang="zh-CN" sz="1000" kern="0" dirty="0" smtClean="0"/>
              <a:t> &gt;= size || </a:t>
            </a:r>
            <a:r>
              <a:rPr lang="en-US" altLang="zh-CN" sz="1000" kern="0" dirty="0" err="1" smtClean="0"/>
              <a:t>i</a:t>
            </a:r>
            <a:r>
              <a:rPr lang="en-US" altLang="zh-CN" sz="1000" kern="0" dirty="0" smtClean="0"/>
              <a:t> &lt; 0)</a:t>
            </a:r>
            <a:endParaRPr lang="zh-CN" altLang="zh-CN" sz="1000" kern="0" dirty="0" smtClean="0"/>
          </a:p>
          <a:p>
            <a:pPr algn="l"/>
            <a:r>
              <a:rPr lang="en-US" altLang="zh-CN" sz="1000" kern="0" dirty="0" smtClean="0"/>
              <a:t>29. 	{</a:t>
            </a:r>
            <a:endParaRPr lang="zh-CN" altLang="zh-CN" sz="1000" kern="0" dirty="0" smtClean="0"/>
          </a:p>
          <a:p>
            <a:pPr algn="l"/>
            <a:r>
              <a:rPr lang="en-US" altLang="zh-CN" sz="1000" kern="0" dirty="0" smtClean="0"/>
              <a:t>30. 		</a:t>
            </a:r>
            <a:r>
              <a:rPr lang="en-US" altLang="zh-CN" sz="1000" kern="0" dirty="0" err="1" smtClean="0"/>
              <a:t>cout</a:t>
            </a:r>
            <a:r>
              <a:rPr lang="en-US" altLang="zh-CN" sz="1000" kern="0" dirty="0" smtClean="0"/>
              <a:t> &lt;&lt; "suffix is beyond the mark." &lt;&lt; </a:t>
            </a:r>
            <a:r>
              <a:rPr lang="en-US" altLang="zh-CN" sz="1000" kern="0" dirty="0" err="1" smtClean="0"/>
              <a:t>endl</a:t>
            </a:r>
            <a:r>
              <a:rPr lang="en-US" altLang="zh-CN" sz="1000" kern="0" dirty="0" smtClean="0"/>
              <a:t>;</a:t>
            </a:r>
            <a:endParaRPr lang="zh-CN" altLang="zh-CN" sz="1000" kern="0" dirty="0" smtClean="0"/>
          </a:p>
          <a:p>
            <a:pPr algn="l"/>
            <a:r>
              <a:rPr lang="en-US" altLang="zh-CN" sz="1000" kern="0" dirty="0" smtClean="0"/>
              <a:t>31. 		exit(0);</a:t>
            </a:r>
            <a:endParaRPr lang="zh-CN" altLang="zh-CN" sz="1000" kern="0" dirty="0" smtClean="0"/>
          </a:p>
          <a:p>
            <a:pPr algn="l"/>
            <a:r>
              <a:rPr lang="en-US" altLang="zh-CN" sz="1000" kern="0" dirty="0" smtClean="0"/>
              <a:t>32. 	}</a:t>
            </a:r>
            <a:endParaRPr lang="zh-CN" altLang="zh-CN" sz="1000" kern="0" dirty="0" smtClean="0"/>
          </a:p>
          <a:p>
            <a:pPr algn="l"/>
            <a:r>
              <a:rPr lang="en-US" altLang="zh-CN" sz="1000" kern="0" dirty="0" smtClean="0"/>
              <a:t>33. 	else</a:t>
            </a:r>
            <a:endParaRPr lang="zh-CN" altLang="zh-CN" sz="1000" kern="0" dirty="0" smtClean="0"/>
          </a:p>
          <a:p>
            <a:pPr algn="l"/>
            <a:r>
              <a:rPr lang="en-US" altLang="zh-CN" sz="1000" kern="0" dirty="0" smtClean="0"/>
              <a:t>34. 	{</a:t>
            </a:r>
            <a:endParaRPr lang="zh-CN" altLang="zh-CN" sz="1000" kern="0" dirty="0" smtClean="0"/>
          </a:p>
          <a:p>
            <a:pPr algn="l"/>
            <a:r>
              <a:rPr lang="en-US" altLang="zh-CN" sz="1000" kern="0" dirty="0" smtClean="0"/>
              <a:t>35. 		return p[</a:t>
            </a:r>
            <a:r>
              <a:rPr lang="en-US" altLang="zh-CN" sz="1000" kern="0" dirty="0" err="1" smtClean="0"/>
              <a:t>i</a:t>
            </a:r>
            <a:r>
              <a:rPr lang="en-US" altLang="zh-CN" sz="1000" kern="0" dirty="0" smtClean="0"/>
              <a:t>]; </a:t>
            </a:r>
            <a:endParaRPr lang="zh-CN" altLang="zh-CN" sz="1000" kern="0" dirty="0" smtClean="0"/>
          </a:p>
          <a:p>
            <a:pPr algn="l"/>
            <a:r>
              <a:rPr lang="en-US" altLang="zh-CN" sz="1000" kern="0" dirty="0" smtClean="0"/>
              <a:t>36. 	}</a:t>
            </a:r>
            <a:endParaRPr lang="zh-CN" altLang="zh-CN" sz="1000" kern="0" dirty="0" smtClean="0"/>
          </a:p>
          <a:p>
            <a:pPr algn="l"/>
            <a:r>
              <a:rPr lang="en-US" altLang="zh-CN" sz="1000" kern="0" dirty="0" smtClean="0"/>
              <a:t>37. }</a:t>
            </a:r>
            <a:endParaRPr lang="zh-CN" altLang="zh-CN" sz="1000" kern="0" dirty="0" smtClean="0"/>
          </a:p>
          <a:p>
            <a:pPr algn="l"/>
            <a:r>
              <a:rPr lang="en-US" altLang="zh-CN" sz="1000" kern="0" dirty="0" smtClean="0"/>
              <a:t>38. </a:t>
            </a:r>
            <a:r>
              <a:rPr lang="en-US" altLang="zh-CN" sz="1000" kern="0" dirty="0" err="1" smtClean="0"/>
              <a:t>int</a:t>
            </a:r>
            <a:r>
              <a:rPr lang="en-US" altLang="zh-CN" sz="1000" kern="0" dirty="0" smtClean="0"/>
              <a:t> main()</a:t>
            </a:r>
            <a:endParaRPr lang="zh-CN" altLang="zh-CN" sz="1000" kern="0" dirty="0" smtClean="0"/>
          </a:p>
          <a:p>
            <a:pPr algn="l"/>
            <a:r>
              <a:rPr lang="en-US" altLang="zh-CN" sz="1000" kern="0" dirty="0" smtClean="0"/>
              <a:t>39. {</a:t>
            </a:r>
            <a:endParaRPr lang="zh-CN" altLang="zh-CN" sz="1000" kern="0" dirty="0" smtClean="0"/>
          </a:p>
          <a:p>
            <a:pPr algn="l"/>
            <a:r>
              <a:rPr lang="en-US" altLang="zh-CN" sz="1000" kern="0" dirty="0" smtClean="0"/>
              <a:t>40. 	Array a(10), c;</a:t>
            </a:r>
            <a:endParaRPr lang="zh-CN" altLang="zh-CN" sz="1000" kern="0" dirty="0" smtClean="0"/>
          </a:p>
          <a:p>
            <a:pPr algn="l"/>
            <a:r>
              <a:rPr lang="en-US" altLang="zh-CN" sz="1000" kern="0" dirty="0" smtClean="0"/>
              <a:t>41. 	a[0] = 100; </a:t>
            </a:r>
            <a:endParaRPr lang="zh-CN" altLang="zh-CN" sz="1000" kern="0" dirty="0" smtClean="0"/>
          </a:p>
          <a:p>
            <a:pPr algn="l"/>
            <a:r>
              <a:rPr lang="en-US" altLang="zh-CN" sz="1000" kern="0" dirty="0" smtClean="0"/>
              <a:t>42. 	</a:t>
            </a:r>
            <a:r>
              <a:rPr lang="en-US" altLang="zh-CN" sz="1000" kern="0" dirty="0" err="1" smtClean="0"/>
              <a:t>a.print</a:t>
            </a:r>
            <a:r>
              <a:rPr lang="en-US" altLang="zh-CN" sz="1000" kern="0" dirty="0" smtClean="0"/>
              <a:t>();</a:t>
            </a:r>
            <a:endParaRPr lang="zh-CN" altLang="zh-CN" sz="1000" kern="0" dirty="0" smtClean="0"/>
          </a:p>
          <a:p>
            <a:pPr algn="l"/>
            <a:r>
              <a:rPr lang="en-US" altLang="zh-CN" sz="1000" kern="0" dirty="0" smtClean="0"/>
              <a:t>43. 	</a:t>
            </a:r>
            <a:r>
              <a:rPr lang="en-US" altLang="zh-CN" sz="1000" kern="0" dirty="0" err="1" smtClean="0"/>
              <a:t>const</a:t>
            </a:r>
            <a:r>
              <a:rPr lang="en-US" altLang="zh-CN" sz="1000" kern="0" dirty="0" smtClean="0"/>
              <a:t> Array b;</a:t>
            </a:r>
            <a:endParaRPr lang="zh-CN" altLang="zh-CN" sz="1000" kern="0" dirty="0" smtClean="0"/>
          </a:p>
          <a:p>
            <a:pPr algn="l"/>
            <a:r>
              <a:rPr lang="en-US" altLang="zh-CN" sz="1000" kern="0" dirty="0" smtClean="0"/>
              <a:t>44.   	</a:t>
            </a:r>
            <a:r>
              <a:rPr lang="en-US" altLang="zh-CN" sz="1000" kern="0" dirty="0" err="1" smtClean="0"/>
              <a:t>b.print</a:t>
            </a:r>
            <a:r>
              <a:rPr lang="en-US" altLang="zh-CN" sz="1000" kern="0" dirty="0" smtClean="0"/>
              <a:t>();  </a:t>
            </a:r>
            <a:endParaRPr lang="zh-CN" altLang="zh-CN" sz="1000" kern="0" dirty="0" smtClean="0"/>
          </a:p>
          <a:p>
            <a:pPr algn="l"/>
            <a:r>
              <a:rPr lang="en-US" altLang="zh-CN" sz="1000" kern="0" dirty="0" smtClean="0"/>
              <a:t>45. 	c = a;   </a:t>
            </a:r>
            <a:endParaRPr lang="zh-CN" altLang="zh-CN" sz="1000" kern="0" dirty="0" smtClean="0"/>
          </a:p>
          <a:p>
            <a:pPr algn="l"/>
            <a:r>
              <a:rPr lang="en-US" altLang="zh-CN" sz="1000" kern="0" dirty="0" smtClean="0"/>
              <a:t>46.     Array d = a;</a:t>
            </a:r>
            <a:endParaRPr lang="zh-CN" altLang="zh-CN" sz="1000" kern="0" dirty="0" smtClean="0"/>
          </a:p>
          <a:p>
            <a:pPr algn="l"/>
            <a:r>
              <a:rPr lang="en-US" altLang="zh-CN" sz="1000" kern="0" dirty="0" smtClean="0"/>
              <a:t>47.     </a:t>
            </a:r>
            <a:r>
              <a:rPr lang="en-US" altLang="zh-CN" sz="1000" kern="0" dirty="0" err="1" smtClean="0"/>
              <a:t>d.print</a:t>
            </a:r>
            <a:r>
              <a:rPr lang="en-US" altLang="zh-CN" sz="1000" kern="0" dirty="0" smtClean="0"/>
              <a:t>();</a:t>
            </a:r>
            <a:endParaRPr lang="zh-CN" altLang="zh-CN" sz="1000" kern="0" dirty="0" smtClean="0"/>
          </a:p>
          <a:p>
            <a:pPr algn="l"/>
            <a:r>
              <a:rPr lang="en-US" altLang="zh-CN" sz="1000" kern="0" dirty="0" smtClean="0"/>
              <a:t>48. 	return 0;</a:t>
            </a:r>
            <a:endParaRPr lang="zh-CN" altLang="zh-CN" sz="1000" kern="0" dirty="0" smtClean="0"/>
          </a:p>
          <a:p>
            <a:pPr algn="l"/>
            <a:r>
              <a:rPr lang="en-US" altLang="zh-CN" sz="1000" kern="0" dirty="0" smtClean="0"/>
              <a:t>49. }</a:t>
            </a:r>
            <a:endParaRPr lang="zh-CN" altLang="zh-CN" sz="1000" kern="0" dirty="0"/>
          </a:p>
        </p:txBody>
      </p:sp>
    </p:spTree>
    <p:extLst>
      <p:ext uri="{BB962C8B-B14F-4D97-AF65-F5344CB8AC3E}">
        <p14:creationId xmlns:p14="http://schemas.microsoft.com/office/powerpoint/2010/main" val="41733839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719582"/>
            <a:ext cx="5548207" cy="5950571"/>
          </a:xfrm>
        </p:spPr>
        <p:txBody>
          <a:bodyPr/>
          <a:lstStyle/>
          <a:p>
            <a:pPr algn="l"/>
            <a:r>
              <a:rPr lang="en-US" altLang="zh-CN" sz="800" b="1" dirty="0"/>
              <a:t>Answer:</a:t>
            </a:r>
            <a:endParaRPr lang="zh-CN" altLang="zh-CN" sz="800" dirty="0"/>
          </a:p>
          <a:p>
            <a:pPr algn="l"/>
            <a:r>
              <a:rPr lang="en-US" altLang="zh-CN" sz="800" dirty="0"/>
              <a:t>1. #include &lt;</a:t>
            </a:r>
            <a:r>
              <a:rPr lang="en-US" altLang="zh-CN" sz="800" dirty="0" err="1"/>
              <a:t>iostream</a:t>
            </a:r>
            <a:r>
              <a:rPr lang="en-US" altLang="zh-CN" sz="800" dirty="0"/>
              <a:t>&gt;</a:t>
            </a:r>
            <a:endParaRPr lang="zh-CN" altLang="zh-CN" sz="800" dirty="0"/>
          </a:p>
          <a:p>
            <a:pPr algn="l"/>
            <a:r>
              <a:rPr lang="en-US" altLang="zh-CN" sz="800" dirty="0"/>
              <a:t>2. using namespace </a:t>
            </a:r>
            <a:r>
              <a:rPr lang="en-US" altLang="zh-CN" sz="800" dirty="0" err="1"/>
              <a:t>std</a:t>
            </a:r>
            <a:r>
              <a:rPr lang="en-US" altLang="zh-CN" sz="800" dirty="0"/>
              <a:t>;</a:t>
            </a:r>
            <a:endParaRPr lang="zh-CN" altLang="zh-CN" sz="800" dirty="0"/>
          </a:p>
          <a:p>
            <a:pPr algn="l"/>
            <a:r>
              <a:rPr lang="en-US" altLang="zh-CN" sz="800" dirty="0"/>
              <a:t>3. class Array {</a:t>
            </a:r>
            <a:endParaRPr lang="zh-CN" altLang="zh-CN" sz="800" dirty="0"/>
          </a:p>
          <a:p>
            <a:pPr algn="l"/>
            <a:r>
              <a:rPr lang="en-US" altLang="zh-CN" sz="800" dirty="0"/>
              <a:t>4. public:</a:t>
            </a:r>
            <a:endParaRPr lang="zh-CN" altLang="zh-CN" sz="800" dirty="0"/>
          </a:p>
          <a:p>
            <a:pPr algn="l"/>
            <a:r>
              <a:rPr lang="en-US" altLang="zh-CN" sz="800" dirty="0"/>
              <a:t>5. </a:t>
            </a:r>
            <a:r>
              <a:rPr lang="en-US" altLang="zh-CN" sz="800" dirty="0" smtClean="0"/>
              <a:t>     Array(</a:t>
            </a:r>
            <a:r>
              <a:rPr lang="en-US" altLang="zh-CN" sz="800" dirty="0" err="1" smtClean="0"/>
              <a:t>int</a:t>
            </a:r>
            <a:r>
              <a:rPr lang="en-US" altLang="zh-CN" sz="800" dirty="0" smtClean="0"/>
              <a:t> </a:t>
            </a:r>
            <a:r>
              <a:rPr lang="en-US" altLang="zh-CN" sz="800" dirty="0"/>
              <a:t>size = 10);</a:t>
            </a:r>
            <a:endParaRPr lang="zh-CN" altLang="zh-CN" sz="800" dirty="0"/>
          </a:p>
          <a:p>
            <a:pPr algn="l"/>
            <a:r>
              <a:rPr lang="en-US" altLang="zh-CN" sz="800" dirty="0"/>
              <a:t>6. </a:t>
            </a:r>
            <a:r>
              <a:rPr lang="en-US" altLang="zh-CN" sz="800" dirty="0" smtClean="0"/>
              <a:t>     void </a:t>
            </a:r>
            <a:r>
              <a:rPr lang="en-US" altLang="zh-CN" sz="800" dirty="0"/>
              <a:t>print() </a:t>
            </a:r>
            <a:r>
              <a:rPr lang="en-US" altLang="zh-CN" sz="800" dirty="0" err="1"/>
              <a:t>const</a:t>
            </a:r>
            <a:r>
              <a:rPr lang="en-US" altLang="zh-CN" sz="800" dirty="0"/>
              <a:t>;  //(5)</a:t>
            </a:r>
            <a:r>
              <a:rPr lang="zh-CN" altLang="zh-CN" sz="800" dirty="0"/>
              <a:t>修改</a:t>
            </a:r>
            <a:r>
              <a:rPr lang="en-US" altLang="zh-CN" sz="800" dirty="0"/>
              <a:t>  1</a:t>
            </a:r>
            <a:r>
              <a:rPr lang="zh-CN" altLang="zh-CN" sz="800" dirty="0"/>
              <a:t>分</a:t>
            </a:r>
          </a:p>
          <a:p>
            <a:pPr algn="l"/>
            <a:r>
              <a:rPr lang="en-US" altLang="zh-CN" sz="800" dirty="0"/>
              <a:t>7. </a:t>
            </a:r>
            <a:r>
              <a:rPr lang="en-US" altLang="zh-CN" sz="800" dirty="0" smtClean="0"/>
              <a:t>     </a:t>
            </a:r>
            <a:r>
              <a:rPr lang="en-US" altLang="zh-CN" sz="800" dirty="0" err="1" smtClean="0"/>
              <a:t>int</a:t>
            </a:r>
            <a:r>
              <a:rPr lang="en-US" altLang="zh-CN" sz="800" dirty="0"/>
              <a:t>&amp; operator[](</a:t>
            </a:r>
            <a:r>
              <a:rPr lang="en-US" altLang="zh-CN" sz="800" dirty="0" err="1"/>
              <a:t>const</a:t>
            </a:r>
            <a:r>
              <a:rPr lang="en-US" altLang="zh-CN" sz="800" dirty="0"/>
              <a:t> unsigned </a:t>
            </a:r>
            <a:r>
              <a:rPr lang="en-US" altLang="zh-CN" sz="800" dirty="0" err="1"/>
              <a:t>i</a:t>
            </a:r>
            <a:r>
              <a:rPr lang="en-US" altLang="zh-CN" sz="800" dirty="0"/>
              <a:t>);</a:t>
            </a:r>
            <a:endParaRPr lang="zh-CN" altLang="zh-CN" sz="800" dirty="0"/>
          </a:p>
          <a:p>
            <a:pPr algn="l"/>
            <a:r>
              <a:rPr lang="en-US" altLang="zh-CN" sz="800" dirty="0"/>
              <a:t>8. </a:t>
            </a:r>
            <a:r>
              <a:rPr lang="en-US" altLang="zh-CN" sz="800" dirty="0" smtClean="0"/>
              <a:t>     </a:t>
            </a:r>
            <a:r>
              <a:rPr lang="en-US" altLang="zh-CN" sz="800" dirty="0" err="1" smtClean="0"/>
              <a:t>int</a:t>
            </a:r>
            <a:r>
              <a:rPr lang="en-US" altLang="zh-CN" sz="800" dirty="0" smtClean="0"/>
              <a:t> </a:t>
            </a:r>
            <a:r>
              <a:rPr lang="en-US" altLang="zh-CN" sz="800" dirty="0"/>
              <a:t>operator[](</a:t>
            </a:r>
            <a:r>
              <a:rPr lang="en-US" altLang="zh-CN" sz="800" dirty="0" err="1"/>
              <a:t>const</a:t>
            </a:r>
            <a:r>
              <a:rPr lang="en-US" altLang="zh-CN" sz="800" dirty="0"/>
              <a:t> unsigned </a:t>
            </a:r>
            <a:r>
              <a:rPr lang="en-US" altLang="zh-CN" sz="800" dirty="0" err="1"/>
              <a:t>i</a:t>
            </a:r>
            <a:r>
              <a:rPr lang="en-US" altLang="zh-CN" sz="800" dirty="0"/>
              <a:t>) </a:t>
            </a:r>
            <a:r>
              <a:rPr lang="en-US" altLang="zh-CN" sz="800" dirty="0" err="1"/>
              <a:t>const</a:t>
            </a:r>
            <a:r>
              <a:rPr lang="en-US" altLang="zh-CN" sz="800" dirty="0"/>
              <a:t>;</a:t>
            </a:r>
            <a:endParaRPr lang="zh-CN" altLang="zh-CN" sz="800" dirty="0"/>
          </a:p>
          <a:p>
            <a:pPr algn="l"/>
            <a:r>
              <a:rPr lang="en-US" altLang="zh-CN" sz="800" dirty="0"/>
              <a:t>    //(1)</a:t>
            </a:r>
            <a:r>
              <a:rPr lang="zh-CN" altLang="zh-CN" sz="800" dirty="0"/>
              <a:t>少析构函数</a:t>
            </a:r>
            <a:r>
              <a:rPr lang="en-US" altLang="zh-CN" sz="800" dirty="0"/>
              <a:t>  1</a:t>
            </a:r>
            <a:r>
              <a:rPr lang="zh-CN" altLang="zh-CN" sz="800" dirty="0"/>
              <a:t>分</a:t>
            </a:r>
          </a:p>
          <a:p>
            <a:pPr algn="l"/>
            <a:r>
              <a:rPr lang="en-US" altLang="zh-CN" sz="800" dirty="0" smtClean="0"/>
              <a:t>         ~</a:t>
            </a:r>
            <a:r>
              <a:rPr lang="en-US" altLang="zh-CN" sz="800" dirty="0"/>
              <a:t>Array()</a:t>
            </a:r>
            <a:endParaRPr lang="zh-CN" altLang="zh-CN" sz="800" dirty="0"/>
          </a:p>
          <a:p>
            <a:pPr algn="l"/>
            <a:r>
              <a:rPr lang="en-US" altLang="zh-CN" sz="800" dirty="0" smtClean="0"/>
              <a:t>       {</a:t>
            </a:r>
            <a:endParaRPr lang="zh-CN" altLang="zh-CN" sz="800" dirty="0"/>
          </a:p>
          <a:p>
            <a:pPr algn="l"/>
            <a:r>
              <a:rPr lang="en-US" altLang="zh-CN" sz="800" dirty="0" smtClean="0"/>
              <a:t>              if </a:t>
            </a:r>
            <a:r>
              <a:rPr lang="en-US" altLang="zh-CN" sz="800" dirty="0"/>
              <a:t>(p) delete[] p;</a:t>
            </a:r>
            <a:endParaRPr lang="zh-CN" altLang="zh-CN" sz="800" dirty="0"/>
          </a:p>
          <a:p>
            <a:pPr algn="l"/>
            <a:r>
              <a:rPr lang="en-US" altLang="zh-CN" sz="800" dirty="0" smtClean="0"/>
              <a:t>       }</a:t>
            </a:r>
            <a:endParaRPr lang="zh-CN" altLang="zh-CN" sz="800" dirty="0"/>
          </a:p>
          <a:p>
            <a:pPr algn="l"/>
            <a:r>
              <a:rPr lang="en-US" altLang="zh-CN" sz="800" dirty="0"/>
              <a:t> </a:t>
            </a:r>
            <a:endParaRPr lang="zh-CN" altLang="zh-CN" sz="800" dirty="0"/>
          </a:p>
          <a:p>
            <a:pPr algn="l"/>
            <a:r>
              <a:rPr lang="en-US" altLang="zh-CN" sz="800" dirty="0"/>
              <a:t>   //(4)</a:t>
            </a:r>
            <a:r>
              <a:rPr lang="zh-CN" altLang="zh-CN" sz="800" dirty="0"/>
              <a:t>修改</a:t>
            </a:r>
          </a:p>
          <a:p>
            <a:pPr algn="l"/>
            <a:r>
              <a:rPr lang="en-US" altLang="zh-CN" sz="800" dirty="0"/>
              <a:t>   </a:t>
            </a:r>
            <a:r>
              <a:rPr lang="en-US" altLang="zh-CN" sz="800" dirty="0" err="1"/>
              <a:t>int</a:t>
            </a:r>
            <a:r>
              <a:rPr lang="en-US" altLang="zh-CN" sz="800" dirty="0"/>
              <a:t> operator[](</a:t>
            </a:r>
            <a:r>
              <a:rPr lang="en-US" altLang="zh-CN" sz="800" dirty="0" err="1"/>
              <a:t>const</a:t>
            </a:r>
            <a:r>
              <a:rPr lang="en-US" altLang="zh-CN" sz="800" dirty="0"/>
              <a:t> unsigned </a:t>
            </a:r>
            <a:r>
              <a:rPr lang="en-US" altLang="zh-CN" sz="800" dirty="0" err="1"/>
              <a:t>i</a:t>
            </a:r>
            <a:r>
              <a:rPr lang="en-US" altLang="zh-CN" sz="800" dirty="0"/>
              <a:t>) </a:t>
            </a:r>
            <a:r>
              <a:rPr lang="en-US" altLang="zh-CN" sz="800" dirty="0" err="1"/>
              <a:t>const</a:t>
            </a:r>
            <a:r>
              <a:rPr lang="en-US" altLang="zh-CN" sz="800" dirty="0"/>
              <a:t>;</a:t>
            </a:r>
            <a:endParaRPr lang="zh-CN" altLang="zh-CN" sz="800" dirty="0"/>
          </a:p>
          <a:p>
            <a:pPr algn="l"/>
            <a:r>
              <a:rPr lang="en-US" altLang="zh-CN" sz="800" dirty="0"/>
              <a:t>9. private:</a:t>
            </a:r>
            <a:endParaRPr lang="zh-CN" altLang="zh-CN" sz="800" dirty="0"/>
          </a:p>
          <a:p>
            <a:pPr algn="l"/>
            <a:r>
              <a:rPr lang="en-US" altLang="zh-CN" sz="800" dirty="0"/>
              <a:t>10.  </a:t>
            </a:r>
            <a:r>
              <a:rPr lang="en-US" altLang="zh-CN" sz="800" dirty="0" err="1"/>
              <a:t>int</a:t>
            </a:r>
            <a:r>
              <a:rPr lang="en-US" altLang="zh-CN" sz="800" dirty="0"/>
              <a:t>* </a:t>
            </a:r>
            <a:r>
              <a:rPr lang="en-US" altLang="zh-CN" sz="800" dirty="0" err="1"/>
              <a:t>const</a:t>
            </a:r>
            <a:r>
              <a:rPr lang="en-US" altLang="zh-CN" sz="800" dirty="0"/>
              <a:t> p;    </a:t>
            </a:r>
            <a:endParaRPr lang="zh-CN" altLang="zh-CN" sz="800" dirty="0"/>
          </a:p>
          <a:p>
            <a:pPr algn="l"/>
            <a:r>
              <a:rPr lang="en-US" altLang="zh-CN" sz="800" dirty="0"/>
              <a:t>11.  </a:t>
            </a:r>
            <a:r>
              <a:rPr lang="en-US" altLang="zh-CN" sz="800" dirty="0" err="1"/>
              <a:t>const</a:t>
            </a:r>
            <a:r>
              <a:rPr lang="en-US" altLang="zh-CN" sz="800" dirty="0"/>
              <a:t> </a:t>
            </a:r>
            <a:r>
              <a:rPr lang="en-US" altLang="zh-CN" sz="800" dirty="0" err="1"/>
              <a:t>int</a:t>
            </a:r>
            <a:r>
              <a:rPr lang="en-US" altLang="zh-CN" sz="800" dirty="0"/>
              <a:t> size;</a:t>
            </a:r>
            <a:endParaRPr lang="zh-CN" altLang="zh-CN" sz="800" dirty="0"/>
          </a:p>
          <a:p>
            <a:pPr algn="l"/>
            <a:r>
              <a:rPr lang="en-US" altLang="zh-CN" sz="800" dirty="0"/>
              <a:t>12.  Array&amp; operator=(</a:t>
            </a:r>
            <a:r>
              <a:rPr lang="en-US" altLang="zh-CN" sz="800" dirty="0" err="1"/>
              <a:t>const</a:t>
            </a:r>
            <a:r>
              <a:rPr lang="en-US" altLang="zh-CN" sz="800" dirty="0"/>
              <a:t> Array&amp; </a:t>
            </a:r>
            <a:r>
              <a:rPr lang="en-US" altLang="zh-CN" sz="800" dirty="0" err="1"/>
              <a:t>rhs</a:t>
            </a:r>
            <a:r>
              <a:rPr lang="en-US" altLang="zh-CN" sz="800" dirty="0"/>
              <a:t>);</a:t>
            </a:r>
            <a:endParaRPr lang="zh-CN" altLang="zh-CN" sz="800" dirty="0"/>
          </a:p>
          <a:p>
            <a:pPr algn="l"/>
            <a:r>
              <a:rPr lang="en-US" altLang="zh-CN" sz="800" dirty="0"/>
              <a:t>13. };</a:t>
            </a:r>
            <a:endParaRPr lang="zh-CN" altLang="zh-CN" sz="800" dirty="0"/>
          </a:p>
          <a:p>
            <a:pPr algn="l"/>
            <a:r>
              <a:rPr lang="en-US" altLang="zh-CN" sz="800" dirty="0"/>
              <a:t>14. Array::Array(</a:t>
            </a:r>
            <a:r>
              <a:rPr lang="en-US" altLang="zh-CN" sz="800" dirty="0" err="1"/>
              <a:t>int</a:t>
            </a:r>
            <a:r>
              <a:rPr lang="en-US" altLang="zh-CN" sz="800" dirty="0"/>
              <a:t> size) :size(size), p(new </a:t>
            </a:r>
            <a:r>
              <a:rPr lang="en-US" altLang="zh-CN" sz="800" dirty="0" err="1"/>
              <a:t>int</a:t>
            </a:r>
            <a:r>
              <a:rPr lang="en-US" altLang="zh-CN" sz="800" dirty="0"/>
              <a:t>[size])   </a:t>
            </a:r>
            <a:endParaRPr lang="zh-CN" altLang="zh-CN" sz="800" dirty="0"/>
          </a:p>
          <a:p>
            <a:pPr algn="l"/>
            <a:r>
              <a:rPr lang="en-US" altLang="zh-CN" sz="800" dirty="0"/>
              <a:t>15. {</a:t>
            </a:r>
            <a:endParaRPr lang="zh-CN" altLang="zh-CN" sz="800" dirty="0"/>
          </a:p>
          <a:p>
            <a:pPr algn="l"/>
            <a:r>
              <a:rPr lang="en-US" altLang="zh-CN" sz="800" dirty="0"/>
              <a:t>16.  </a:t>
            </a:r>
            <a:r>
              <a:rPr lang="en-US" altLang="zh-CN" sz="800" strike="sngStrike" dirty="0"/>
              <a:t>this-&gt;size = size;</a:t>
            </a:r>
            <a:r>
              <a:rPr lang="en-US" altLang="zh-CN" sz="800" dirty="0"/>
              <a:t>  //(2)</a:t>
            </a:r>
            <a:r>
              <a:rPr lang="zh-CN" altLang="zh-CN" sz="800" dirty="0"/>
              <a:t>左值指定</a:t>
            </a:r>
            <a:r>
              <a:rPr lang="en-US" altLang="zh-CN" sz="800" dirty="0"/>
              <a:t> </a:t>
            </a:r>
            <a:r>
              <a:rPr lang="en-US" altLang="zh-CN" sz="800" dirty="0" err="1"/>
              <a:t>const</a:t>
            </a:r>
            <a:r>
              <a:rPr lang="en-US" altLang="zh-CN" sz="800" dirty="0"/>
              <a:t> </a:t>
            </a:r>
            <a:r>
              <a:rPr lang="zh-CN" altLang="zh-CN" sz="800" dirty="0"/>
              <a:t>对象 删除此行，见</a:t>
            </a:r>
            <a:r>
              <a:rPr lang="en-US" altLang="zh-CN" sz="800" dirty="0"/>
              <a:t>14</a:t>
            </a:r>
            <a:r>
              <a:rPr lang="zh-CN" altLang="zh-CN" sz="800" dirty="0"/>
              <a:t>行</a:t>
            </a:r>
            <a:r>
              <a:rPr lang="en-US" altLang="zh-CN" sz="800" dirty="0"/>
              <a:t> 1</a:t>
            </a:r>
            <a:r>
              <a:rPr lang="zh-CN" altLang="zh-CN" sz="800" dirty="0"/>
              <a:t>分</a:t>
            </a:r>
          </a:p>
          <a:p>
            <a:pPr algn="l"/>
            <a:r>
              <a:rPr lang="en-US" altLang="zh-CN" sz="800" dirty="0"/>
              <a:t>17.  </a:t>
            </a:r>
            <a:r>
              <a:rPr lang="en-US" altLang="zh-CN" sz="800" strike="sngStrike" dirty="0"/>
              <a:t>p = new </a:t>
            </a:r>
            <a:r>
              <a:rPr lang="en-US" altLang="zh-CN" sz="800" strike="sngStrike" dirty="0" err="1"/>
              <a:t>int</a:t>
            </a:r>
            <a:r>
              <a:rPr lang="en-US" altLang="zh-CN" sz="800" strike="sngStrike" dirty="0"/>
              <a:t>[size];</a:t>
            </a:r>
            <a:r>
              <a:rPr lang="en-US" altLang="zh-CN" sz="800" dirty="0"/>
              <a:t>  //(3)</a:t>
            </a:r>
            <a:r>
              <a:rPr lang="zh-CN" altLang="zh-CN" sz="800" dirty="0"/>
              <a:t>左值指定</a:t>
            </a:r>
            <a:r>
              <a:rPr lang="en-US" altLang="zh-CN" sz="800" dirty="0"/>
              <a:t> </a:t>
            </a:r>
            <a:r>
              <a:rPr lang="en-US" altLang="zh-CN" sz="800" dirty="0" err="1"/>
              <a:t>const</a:t>
            </a:r>
            <a:r>
              <a:rPr lang="en-US" altLang="zh-CN" sz="800" dirty="0"/>
              <a:t> </a:t>
            </a:r>
            <a:r>
              <a:rPr lang="zh-CN" altLang="zh-CN" sz="800" dirty="0"/>
              <a:t>对象 删除此行，见</a:t>
            </a:r>
            <a:r>
              <a:rPr lang="en-US" altLang="zh-CN" sz="800" dirty="0"/>
              <a:t>14</a:t>
            </a:r>
            <a:r>
              <a:rPr lang="zh-CN" altLang="zh-CN" sz="800" dirty="0"/>
              <a:t>行</a:t>
            </a:r>
            <a:r>
              <a:rPr lang="en-US" altLang="zh-CN" sz="800" dirty="0"/>
              <a:t> 1</a:t>
            </a:r>
            <a:r>
              <a:rPr lang="zh-CN" altLang="zh-CN" sz="800" dirty="0"/>
              <a:t>分</a:t>
            </a:r>
          </a:p>
          <a:p>
            <a:pPr algn="l"/>
            <a:r>
              <a:rPr lang="en-US" altLang="zh-CN" sz="800" dirty="0"/>
              <a:t>18.  </a:t>
            </a:r>
            <a:r>
              <a:rPr lang="en-US" altLang="zh-CN" sz="800" dirty="0" err="1"/>
              <a:t>memset</a:t>
            </a:r>
            <a:r>
              <a:rPr lang="en-US" altLang="zh-CN" sz="800" dirty="0"/>
              <a:t>(p, 0, size * </a:t>
            </a:r>
            <a:r>
              <a:rPr lang="en-US" altLang="zh-CN" sz="800" dirty="0" err="1"/>
              <a:t>sizeof</a:t>
            </a:r>
            <a:r>
              <a:rPr lang="en-US" altLang="zh-CN" sz="800" dirty="0"/>
              <a:t>(</a:t>
            </a:r>
            <a:r>
              <a:rPr lang="en-US" altLang="zh-CN" sz="800" dirty="0" err="1"/>
              <a:t>int</a:t>
            </a:r>
            <a:r>
              <a:rPr lang="en-US" altLang="zh-CN" sz="800" dirty="0"/>
              <a:t>));</a:t>
            </a:r>
            <a:endParaRPr lang="zh-CN" altLang="zh-CN" sz="800" dirty="0"/>
          </a:p>
          <a:p>
            <a:pPr algn="l"/>
            <a:r>
              <a:rPr lang="en-US" altLang="zh-CN" sz="800" dirty="0"/>
              <a:t>19. }</a:t>
            </a:r>
            <a:endParaRPr lang="zh-CN" altLang="zh-CN" sz="800" dirty="0"/>
          </a:p>
          <a:p>
            <a:pPr algn="l"/>
            <a:r>
              <a:rPr lang="en-US" altLang="zh-CN" sz="800" dirty="0"/>
              <a:t>//(4)</a:t>
            </a:r>
            <a:r>
              <a:rPr lang="zh-CN" altLang="zh-CN" sz="800" dirty="0"/>
              <a:t>修改</a:t>
            </a:r>
            <a:r>
              <a:rPr lang="en-US" altLang="zh-CN" sz="800" dirty="0"/>
              <a:t>  </a:t>
            </a:r>
            <a:r>
              <a:rPr lang="zh-CN" altLang="zh-CN" sz="800" dirty="0"/>
              <a:t>正确声明</a:t>
            </a:r>
            <a:r>
              <a:rPr lang="en-US" altLang="zh-CN" sz="800" dirty="0"/>
              <a:t>1</a:t>
            </a:r>
            <a:r>
              <a:rPr lang="zh-CN" altLang="zh-CN" sz="800" dirty="0"/>
              <a:t>分，正确定义</a:t>
            </a:r>
            <a:r>
              <a:rPr lang="en-US" altLang="zh-CN" sz="800" dirty="0"/>
              <a:t>1</a:t>
            </a:r>
            <a:r>
              <a:rPr lang="zh-CN" altLang="zh-CN" sz="800" dirty="0"/>
              <a:t>分</a:t>
            </a:r>
          </a:p>
          <a:p>
            <a:pPr algn="l"/>
            <a:r>
              <a:rPr lang="en-US" altLang="zh-CN" sz="800" dirty="0" err="1"/>
              <a:t>int</a:t>
            </a:r>
            <a:r>
              <a:rPr lang="en-US" altLang="zh-CN" sz="800" dirty="0"/>
              <a:t>&amp; Array::operator[](</a:t>
            </a:r>
            <a:r>
              <a:rPr lang="en-US" altLang="zh-CN" sz="800" dirty="0" err="1"/>
              <a:t>const</a:t>
            </a:r>
            <a:r>
              <a:rPr lang="en-US" altLang="zh-CN" sz="800" dirty="0"/>
              <a:t> unsigned </a:t>
            </a:r>
            <a:r>
              <a:rPr lang="en-US" altLang="zh-CN" sz="800" dirty="0" err="1"/>
              <a:t>i</a:t>
            </a:r>
            <a:r>
              <a:rPr lang="en-US" altLang="zh-CN" sz="800" dirty="0"/>
              <a:t>)</a:t>
            </a:r>
            <a:endParaRPr lang="zh-CN" altLang="zh-CN" sz="800" dirty="0"/>
          </a:p>
          <a:p>
            <a:pPr algn="l"/>
            <a:r>
              <a:rPr lang="en-US" altLang="zh-CN" sz="800" dirty="0"/>
              <a:t>{</a:t>
            </a:r>
            <a:endParaRPr lang="zh-CN" altLang="zh-CN" sz="800" dirty="0"/>
          </a:p>
          <a:p>
            <a:pPr algn="l"/>
            <a:r>
              <a:rPr lang="en-US" altLang="zh-CN" sz="800" dirty="0" smtClean="0"/>
              <a:t>       if </a:t>
            </a:r>
            <a:r>
              <a:rPr lang="en-US" altLang="zh-CN" sz="800" dirty="0"/>
              <a:t>(</a:t>
            </a:r>
            <a:r>
              <a:rPr lang="en-US" altLang="zh-CN" sz="800" dirty="0" err="1"/>
              <a:t>i</a:t>
            </a:r>
            <a:r>
              <a:rPr lang="en-US" altLang="zh-CN" sz="800" dirty="0"/>
              <a:t> &gt;= size || </a:t>
            </a:r>
            <a:r>
              <a:rPr lang="en-US" altLang="zh-CN" sz="800" dirty="0" err="1"/>
              <a:t>i</a:t>
            </a:r>
            <a:r>
              <a:rPr lang="en-US" altLang="zh-CN" sz="800" dirty="0"/>
              <a:t> &lt; 0)</a:t>
            </a:r>
            <a:endParaRPr lang="zh-CN" altLang="zh-CN" sz="800" dirty="0"/>
          </a:p>
          <a:p>
            <a:pPr algn="l"/>
            <a:r>
              <a:rPr lang="en-US" altLang="zh-CN" sz="800" dirty="0" smtClean="0"/>
              <a:t>        {</a:t>
            </a:r>
            <a:endParaRPr lang="zh-CN" altLang="zh-CN" sz="800" dirty="0"/>
          </a:p>
          <a:p>
            <a:pPr algn="l"/>
            <a:r>
              <a:rPr lang="en-US" altLang="zh-CN" sz="800" dirty="0" smtClean="0"/>
              <a:t>                 </a:t>
            </a:r>
            <a:r>
              <a:rPr lang="en-US" altLang="zh-CN" sz="800" dirty="0" err="1" smtClean="0"/>
              <a:t>cout</a:t>
            </a:r>
            <a:r>
              <a:rPr lang="en-US" altLang="zh-CN" sz="800" dirty="0" smtClean="0"/>
              <a:t> </a:t>
            </a:r>
            <a:r>
              <a:rPr lang="en-US" altLang="zh-CN" sz="800" dirty="0"/>
              <a:t>&lt;&lt; "suffix is beyond the mark." &lt;&lt; </a:t>
            </a:r>
            <a:r>
              <a:rPr lang="en-US" altLang="zh-CN" sz="800" dirty="0" err="1"/>
              <a:t>endl</a:t>
            </a:r>
            <a:r>
              <a:rPr lang="en-US" altLang="zh-CN" sz="800" dirty="0"/>
              <a:t>;</a:t>
            </a:r>
            <a:endParaRPr lang="zh-CN" altLang="zh-CN" sz="800" dirty="0"/>
          </a:p>
          <a:p>
            <a:pPr algn="l"/>
            <a:r>
              <a:rPr lang="en-US" altLang="zh-CN" sz="800" dirty="0" smtClean="0"/>
              <a:t>                 exit(0</a:t>
            </a:r>
            <a:r>
              <a:rPr lang="en-US" altLang="zh-CN" sz="800" dirty="0"/>
              <a:t>);</a:t>
            </a:r>
            <a:endParaRPr lang="zh-CN" altLang="zh-CN" sz="800" dirty="0"/>
          </a:p>
          <a:p>
            <a:pPr algn="l"/>
            <a:r>
              <a:rPr lang="en-US" altLang="zh-CN" sz="800" dirty="0" smtClean="0"/>
              <a:t>         }</a:t>
            </a:r>
            <a:endParaRPr lang="zh-CN" altLang="zh-CN" sz="800" dirty="0"/>
          </a:p>
          <a:p>
            <a:pPr algn="l"/>
            <a:r>
              <a:rPr lang="en-US" altLang="zh-CN" sz="800" dirty="0" smtClean="0"/>
              <a:t>        else</a:t>
            </a:r>
            <a:endParaRPr lang="zh-CN" altLang="zh-CN" sz="800" dirty="0"/>
          </a:p>
          <a:p>
            <a:pPr algn="l"/>
            <a:r>
              <a:rPr lang="en-US" altLang="zh-CN" sz="800" dirty="0" smtClean="0"/>
              <a:t>              return </a:t>
            </a:r>
            <a:r>
              <a:rPr lang="en-US" altLang="zh-CN" sz="800" dirty="0"/>
              <a:t>p[</a:t>
            </a:r>
            <a:r>
              <a:rPr lang="en-US" altLang="zh-CN" sz="800" dirty="0" err="1"/>
              <a:t>i</a:t>
            </a:r>
            <a:r>
              <a:rPr lang="en-US" altLang="zh-CN" sz="800" dirty="0"/>
              <a:t>];  				</a:t>
            </a:r>
            <a:r>
              <a:rPr lang="en-US" altLang="zh-CN" sz="800" dirty="0" smtClean="0"/>
              <a:t>   </a:t>
            </a:r>
            <a:endParaRPr lang="zh-CN" altLang="zh-CN" sz="800" dirty="0"/>
          </a:p>
          <a:p>
            <a:pPr algn="l"/>
            <a:r>
              <a:rPr lang="en-US" altLang="zh-CN" sz="800" dirty="0"/>
              <a:t>}</a:t>
            </a:r>
            <a:endParaRPr lang="zh-CN" altLang="zh-CN" sz="800" dirty="0"/>
          </a:p>
          <a:p>
            <a:pPr algn="l"/>
            <a:endParaRPr lang="zh-CN" altLang="zh-CN" sz="10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6. </a:t>
            </a:r>
            <a:r>
              <a:rPr lang="zh-CN" altLang="en-US" sz="3200" kern="0" dirty="0" smtClean="0">
                <a:solidFill>
                  <a:schemeClr val="bg1"/>
                </a:solidFill>
              </a:rPr>
              <a:t> </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6" name="Rectangle 2"/>
          <p:cNvSpPr txBox="1">
            <a:spLocks noChangeArrowheads="1"/>
          </p:cNvSpPr>
          <p:nvPr/>
        </p:nvSpPr>
        <p:spPr>
          <a:xfrm>
            <a:off x="4803031" y="871982"/>
            <a:ext cx="7272808" cy="5950571"/>
          </a:xfrm>
          <a:prstGeom prst="rect">
            <a:avLst/>
          </a:prstGeom>
        </p:spPr>
        <p:txBody>
          <a:bodyPr/>
          <a:lstStyle>
            <a:lvl1pPr marL="0" indent="0" algn="ctr" defTabSz="1217613" rtl="0" eaLnBrk="1" fontAlgn="base" hangingPunct="1">
              <a:spcBef>
                <a:spcPct val="20000"/>
              </a:spcBef>
              <a:spcAft>
                <a:spcPct val="0"/>
              </a:spcAft>
              <a:buFont typeface="Arial" pitchFamily="34" charset="0"/>
              <a:buNone/>
              <a:defRPr sz="4300">
                <a:solidFill>
                  <a:schemeClr val="tx1"/>
                </a:solidFill>
                <a:latin typeface="+mn-lt"/>
                <a:ea typeface="+mn-ea"/>
                <a:cs typeface="+mn-cs"/>
              </a:defRPr>
            </a:lvl1pPr>
            <a:lvl2pPr marL="457200" indent="0" algn="ctr" defTabSz="1217613" rtl="0" eaLnBrk="1" fontAlgn="base" hangingPunct="1">
              <a:spcBef>
                <a:spcPct val="20000"/>
              </a:spcBef>
              <a:spcAft>
                <a:spcPct val="0"/>
              </a:spcAft>
              <a:buFont typeface="Arial" pitchFamily="34" charset="0"/>
              <a:buNone/>
              <a:defRPr sz="3800">
                <a:solidFill>
                  <a:schemeClr val="tx1"/>
                </a:solidFill>
                <a:latin typeface="+mn-lt"/>
                <a:ea typeface="+mn-ea"/>
              </a:defRPr>
            </a:lvl2pPr>
            <a:lvl3pPr marL="914400" indent="0" algn="ctr" defTabSz="1217613" rtl="0" eaLnBrk="1" fontAlgn="base" hangingPunct="1">
              <a:spcBef>
                <a:spcPct val="20000"/>
              </a:spcBef>
              <a:spcAft>
                <a:spcPct val="0"/>
              </a:spcAft>
              <a:buFont typeface="Arial" pitchFamily="34" charset="0"/>
              <a:buNone/>
              <a:defRPr sz="3100">
                <a:solidFill>
                  <a:schemeClr val="tx1"/>
                </a:solidFill>
                <a:latin typeface="+mn-lt"/>
                <a:ea typeface="+mn-ea"/>
              </a:defRPr>
            </a:lvl3pPr>
            <a:lvl4pPr marL="1371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4pPr>
            <a:lvl5pPr marL="18288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5pPr>
            <a:lvl6pPr marL="22860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6pPr>
            <a:lvl7pPr marL="27432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7pPr>
            <a:lvl8pPr marL="32004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8pPr>
            <a:lvl9pPr marL="3657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9pPr>
          </a:lstStyle>
          <a:p>
            <a:pPr algn="l"/>
            <a:r>
              <a:rPr lang="en-US" altLang="zh-CN" sz="900" dirty="0"/>
              <a:t>20. void Array::print() </a:t>
            </a:r>
            <a:r>
              <a:rPr lang="en-US" altLang="zh-CN" sz="900" dirty="0" err="1"/>
              <a:t>const</a:t>
            </a:r>
            <a:r>
              <a:rPr lang="en-US" altLang="zh-CN" sz="900" dirty="0"/>
              <a:t>  //(5)</a:t>
            </a:r>
            <a:r>
              <a:rPr lang="zh-CN" altLang="zh-CN" sz="900" dirty="0"/>
              <a:t>修改</a:t>
            </a:r>
            <a:r>
              <a:rPr lang="en-US" altLang="zh-CN" sz="900" dirty="0"/>
              <a:t> 1</a:t>
            </a:r>
            <a:r>
              <a:rPr lang="zh-CN" altLang="zh-CN" sz="900" dirty="0"/>
              <a:t>分</a:t>
            </a:r>
          </a:p>
          <a:p>
            <a:pPr algn="l"/>
            <a:r>
              <a:rPr lang="en-US" altLang="zh-CN" sz="900" dirty="0"/>
              <a:t>21. {</a:t>
            </a:r>
            <a:endParaRPr lang="zh-CN" altLang="zh-CN" sz="900" dirty="0"/>
          </a:p>
          <a:p>
            <a:pPr algn="l"/>
            <a:r>
              <a:rPr lang="en-US" altLang="zh-CN" sz="900" dirty="0"/>
              <a:t>22. </a:t>
            </a:r>
            <a:r>
              <a:rPr lang="en-US" altLang="zh-CN" sz="900" dirty="0" smtClean="0"/>
              <a:t>        for </a:t>
            </a:r>
            <a:r>
              <a:rPr lang="en-US" altLang="zh-CN" sz="900" dirty="0"/>
              <a:t>(</a:t>
            </a:r>
            <a:r>
              <a:rPr lang="en-US" altLang="zh-CN" sz="900" dirty="0" err="1"/>
              <a:t>int</a:t>
            </a:r>
            <a:r>
              <a:rPr lang="en-US" altLang="zh-CN" sz="900" dirty="0"/>
              <a:t> </a:t>
            </a:r>
            <a:r>
              <a:rPr lang="en-US" altLang="zh-CN" sz="900" dirty="0" err="1"/>
              <a:t>i</a:t>
            </a:r>
            <a:r>
              <a:rPr lang="en-US" altLang="zh-CN" sz="900" dirty="0"/>
              <a:t> = 0; </a:t>
            </a:r>
            <a:r>
              <a:rPr lang="en-US" altLang="zh-CN" sz="900" dirty="0" err="1"/>
              <a:t>i</a:t>
            </a:r>
            <a:r>
              <a:rPr lang="en-US" altLang="zh-CN" sz="900" dirty="0"/>
              <a:t> &lt; size; </a:t>
            </a:r>
            <a:r>
              <a:rPr lang="en-US" altLang="zh-CN" sz="900" dirty="0" err="1"/>
              <a:t>i</a:t>
            </a:r>
            <a:r>
              <a:rPr lang="en-US" altLang="zh-CN" sz="900" dirty="0"/>
              <a:t>++)</a:t>
            </a:r>
            <a:endParaRPr lang="zh-CN" altLang="zh-CN" sz="900" dirty="0"/>
          </a:p>
          <a:p>
            <a:pPr algn="l"/>
            <a:r>
              <a:rPr lang="en-US" altLang="zh-CN" sz="900" dirty="0"/>
              <a:t>23. </a:t>
            </a:r>
            <a:r>
              <a:rPr lang="en-US" altLang="zh-CN" sz="900" dirty="0" smtClean="0"/>
              <a:t>                    </a:t>
            </a:r>
            <a:r>
              <a:rPr lang="en-US" altLang="zh-CN" sz="900" dirty="0" err="1" smtClean="0"/>
              <a:t>cout</a:t>
            </a:r>
            <a:r>
              <a:rPr lang="en-US" altLang="zh-CN" sz="900" dirty="0" smtClean="0"/>
              <a:t> </a:t>
            </a:r>
            <a:r>
              <a:rPr lang="en-US" altLang="zh-CN" sz="900" dirty="0"/>
              <a:t>&lt;&lt; p[</a:t>
            </a:r>
            <a:r>
              <a:rPr lang="en-US" altLang="zh-CN" sz="900" dirty="0" err="1"/>
              <a:t>i</a:t>
            </a:r>
            <a:r>
              <a:rPr lang="en-US" altLang="zh-CN" sz="900" dirty="0"/>
              <a:t>] &lt;&lt; "\t";</a:t>
            </a:r>
            <a:endParaRPr lang="zh-CN" altLang="zh-CN" sz="900" dirty="0"/>
          </a:p>
          <a:p>
            <a:pPr algn="l"/>
            <a:r>
              <a:rPr lang="en-US" altLang="zh-CN" sz="900" dirty="0"/>
              <a:t>24. </a:t>
            </a:r>
            <a:r>
              <a:rPr lang="en-US" altLang="zh-CN" sz="900" dirty="0" smtClean="0"/>
              <a:t>        </a:t>
            </a:r>
            <a:r>
              <a:rPr lang="en-US" altLang="zh-CN" sz="900" dirty="0" err="1" smtClean="0"/>
              <a:t>cout</a:t>
            </a:r>
            <a:r>
              <a:rPr lang="en-US" altLang="zh-CN" sz="900" dirty="0" smtClean="0"/>
              <a:t> </a:t>
            </a:r>
            <a:r>
              <a:rPr lang="en-US" altLang="zh-CN" sz="900" dirty="0"/>
              <a:t>&lt;&lt; </a:t>
            </a:r>
            <a:r>
              <a:rPr lang="en-US" altLang="zh-CN" sz="900" dirty="0" err="1"/>
              <a:t>endl</a:t>
            </a:r>
            <a:r>
              <a:rPr lang="en-US" altLang="zh-CN" sz="900" dirty="0"/>
              <a:t>;</a:t>
            </a:r>
            <a:endParaRPr lang="zh-CN" altLang="zh-CN" sz="900" dirty="0"/>
          </a:p>
          <a:p>
            <a:pPr algn="l"/>
            <a:r>
              <a:rPr lang="en-US" altLang="zh-CN" sz="900" dirty="0"/>
              <a:t>25. }</a:t>
            </a:r>
            <a:endParaRPr lang="zh-CN" altLang="zh-CN" sz="900" dirty="0"/>
          </a:p>
          <a:p>
            <a:pPr algn="l"/>
            <a:r>
              <a:rPr lang="en-US" altLang="zh-CN" sz="900" dirty="0"/>
              <a:t>26. </a:t>
            </a:r>
            <a:r>
              <a:rPr lang="en-US" altLang="zh-CN" sz="900" dirty="0" err="1"/>
              <a:t>int</a:t>
            </a:r>
            <a:r>
              <a:rPr lang="en-US" altLang="zh-CN" sz="900" dirty="0"/>
              <a:t> Array::operator[](</a:t>
            </a:r>
            <a:r>
              <a:rPr lang="en-US" altLang="zh-CN" sz="900" dirty="0" err="1"/>
              <a:t>const</a:t>
            </a:r>
            <a:r>
              <a:rPr lang="en-US" altLang="zh-CN" sz="900" dirty="0"/>
              <a:t> unsigned </a:t>
            </a:r>
            <a:r>
              <a:rPr lang="en-US" altLang="zh-CN" sz="900" dirty="0" err="1"/>
              <a:t>i</a:t>
            </a:r>
            <a:r>
              <a:rPr lang="en-US" altLang="zh-CN" sz="900" dirty="0"/>
              <a:t>) </a:t>
            </a:r>
            <a:r>
              <a:rPr lang="en-US" altLang="zh-CN" sz="900" dirty="0" err="1"/>
              <a:t>const</a:t>
            </a:r>
            <a:endParaRPr lang="zh-CN" altLang="zh-CN" sz="900" dirty="0"/>
          </a:p>
          <a:p>
            <a:pPr algn="l"/>
            <a:r>
              <a:rPr lang="en-US" altLang="zh-CN" sz="900" dirty="0"/>
              <a:t>27. {</a:t>
            </a:r>
            <a:endParaRPr lang="zh-CN" altLang="zh-CN" sz="900" dirty="0"/>
          </a:p>
          <a:p>
            <a:pPr algn="l"/>
            <a:r>
              <a:rPr lang="en-US" altLang="zh-CN" sz="900" dirty="0"/>
              <a:t>28. </a:t>
            </a:r>
            <a:r>
              <a:rPr lang="en-US" altLang="zh-CN" sz="900" dirty="0" smtClean="0"/>
              <a:t>         if </a:t>
            </a:r>
            <a:r>
              <a:rPr lang="en-US" altLang="zh-CN" sz="900" dirty="0"/>
              <a:t>(</a:t>
            </a:r>
            <a:r>
              <a:rPr lang="en-US" altLang="zh-CN" sz="900" dirty="0" err="1"/>
              <a:t>i</a:t>
            </a:r>
            <a:r>
              <a:rPr lang="en-US" altLang="zh-CN" sz="900" dirty="0"/>
              <a:t> &gt;= size || </a:t>
            </a:r>
            <a:r>
              <a:rPr lang="en-US" altLang="zh-CN" sz="900" dirty="0" err="1"/>
              <a:t>i</a:t>
            </a:r>
            <a:r>
              <a:rPr lang="en-US" altLang="zh-CN" sz="900" dirty="0"/>
              <a:t> &lt; 0)</a:t>
            </a:r>
            <a:endParaRPr lang="zh-CN" altLang="zh-CN" sz="900" dirty="0"/>
          </a:p>
          <a:p>
            <a:pPr algn="l"/>
            <a:r>
              <a:rPr lang="en-US" altLang="zh-CN" sz="900" dirty="0"/>
              <a:t>29. </a:t>
            </a:r>
            <a:r>
              <a:rPr lang="en-US" altLang="zh-CN" sz="900" dirty="0" smtClean="0"/>
              <a:t>          {</a:t>
            </a:r>
            <a:endParaRPr lang="zh-CN" altLang="zh-CN" sz="900" dirty="0"/>
          </a:p>
          <a:p>
            <a:pPr algn="l"/>
            <a:r>
              <a:rPr lang="en-US" altLang="zh-CN" sz="900" dirty="0"/>
              <a:t>30. </a:t>
            </a:r>
            <a:r>
              <a:rPr lang="en-US" altLang="zh-CN" sz="900" dirty="0" smtClean="0"/>
              <a:t>                     </a:t>
            </a:r>
            <a:r>
              <a:rPr lang="en-US" altLang="zh-CN" sz="900" dirty="0" err="1" smtClean="0"/>
              <a:t>cout</a:t>
            </a:r>
            <a:r>
              <a:rPr lang="en-US" altLang="zh-CN" sz="900" dirty="0" smtClean="0"/>
              <a:t> </a:t>
            </a:r>
            <a:r>
              <a:rPr lang="en-US" altLang="zh-CN" sz="900" dirty="0"/>
              <a:t>&lt;&lt; "suffix is beyond the mark." &lt;&lt; </a:t>
            </a:r>
            <a:r>
              <a:rPr lang="en-US" altLang="zh-CN" sz="900" dirty="0" err="1"/>
              <a:t>endl</a:t>
            </a:r>
            <a:r>
              <a:rPr lang="en-US" altLang="zh-CN" sz="900" dirty="0"/>
              <a:t>;</a:t>
            </a:r>
            <a:endParaRPr lang="zh-CN" altLang="zh-CN" sz="900" dirty="0"/>
          </a:p>
          <a:p>
            <a:pPr algn="l"/>
            <a:r>
              <a:rPr lang="en-US" altLang="zh-CN" sz="900" dirty="0"/>
              <a:t>31. </a:t>
            </a:r>
            <a:r>
              <a:rPr lang="en-US" altLang="zh-CN" sz="900" dirty="0" smtClean="0"/>
              <a:t>                     exit(0</a:t>
            </a:r>
            <a:r>
              <a:rPr lang="en-US" altLang="zh-CN" sz="900" dirty="0"/>
              <a:t>);</a:t>
            </a:r>
            <a:endParaRPr lang="zh-CN" altLang="zh-CN" sz="900" dirty="0"/>
          </a:p>
          <a:p>
            <a:pPr algn="l"/>
            <a:r>
              <a:rPr lang="en-US" altLang="zh-CN" sz="900" dirty="0"/>
              <a:t>32. </a:t>
            </a:r>
            <a:r>
              <a:rPr lang="en-US" altLang="zh-CN" sz="900" dirty="0" smtClean="0"/>
              <a:t>           }</a:t>
            </a:r>
            <a:endParaRPr lang="zh-CN" altLang="zh-CN" sz="900" dirty="0"/>
          </a:p>
          <a:p>
            <a:pPr algn="l"/>
            <a:r>
              <a:rPr lang="en-US" altLang="zh-CN" sz="900" dirty="0"/>
              <a:t>33. </a:t>
            </a:r>
            <a:r>
              <a:rPr lang="en-US" altLang="zh-CN" sz="900" dirty="0" smtClean="0"/>
              <a:t>            else</a:t>
            </a:r>
            <a:endParaRPr lang="zh-CN" altLang="zh-CN" sz="900" dirty="0"/>
          </a:p>
          <a:p>
            <a:pPr algn="l"/>
            <a:r>
              <a:rPr lang="en-US" altLang="zh-CN" sz="900" dirty="0"/>
              <a:t>34. </a:t>
            </a:r>
            <a:r>
              <a:rPr lang="en-US" altLang="zh-CN" sz="900" dirty="0" smtClean="0"/>
              <a:t>           {</a:t>
            </a:r>
            <a:endParaRPr lang="zh-CN" altLang="zh-CN" sz="900" dirty="0"/>
          </a:p>
          <a:p>
            <a:pPr algn="l"/>
            <a:r>
              <a:rPr lang="en-US" altLang="zh-CN" sz="900" dirty="0"/>
              <a:t>35. 	return p[</a:t>
            </a:r>
            <a:r>
              <a:rPr lang="en-US" altLang="zh-CN" sz="900" dirty="0" err="1"/>
              <a:t>i</a:t>
            </a:r>
            <a:r>
              <a:rPr lang="en-US" altLang="zh-CN" sz="900" dirty="0"/>
              <a:t>]; // *(</a:t>
            </a:r>
            <a:r>
              <a:rPr lang="en-US" altLang="zh-CN" sz="900" dirty="0" err="1"/>
              <a:t>p+i</a:t>
            </a:r>
            <a:r>
              <a:rPr lang="en-US" altLang="zh-CN" sz="900" dirty="0"/>
              <a:t>);</a:t>
            </a:r>
            <a:endParaRPr lang="zh-CN" altLang="zh-CN" sz="900" dirty="0"/>
          </a:p>
          <a:p>
            <a:pPr algn="l"/>
            <a:r>
              <a:rPr lang="en-US" altLang="zh-CN" sz="900" dirty="0"/>
              <a:t>36. </a:t>
            </a:r>
            <a:r>
              <a:rPr lang="en-US" altLang="zh-CN" sz="900" dirty="0" smtClean="0"/>
              <a:t>          }</a:t>
            </a:r>
            <a:endParaRPr lang="zh-CN" altLang="zh-CN" sz="900" dirty="0"/>
          </a:p>
          <a:p>
            <a:pPr algn="l"/>
            <a:r>
              <a:rPr lang="en-US" altLang="zh-CN" sz="900" dirty="0"/>
              <a:t>37. }</a:t>
            </a:r>
            <a:endParaRPr lang="zh-CN" altLang="zh-CN" sz="900" dirty="0"/>
          </a:p>
          <a:p>
            <a:pPr algn="l"/>
            <a:r>
              <a:rPr lang="en-US" altLang="zh-CN" sz="900" dirty="0"/>
              <a:t> </a:t>
            </a:r>
            <a:r>
              <a:rPr lang="en-US" altLang="zh-CN" sz="900" dirty="0" smtClean="0"/>
              <a:t>38</a:t>
            </a:r>
            <a:r>
              <a:rPr lang="en-US" altLang="zh-CN" sz="900" dirty="0"/>
              <a:t>. </a:t>
            </a:r>
            <a:r>
              <a:rPr lang="en-US" altLang="zh-CN" sz="900" dirty="0" err="1"/>
              <a:t>int</a:t>
            </a:r>
            <a:r>
              <a:rPr lang="en-US" altLang="zh-CN" sz="900" dirty="0"/>
              <a:t> main()</a:t>
            </a:r>
            <a:endParaRPr lang="zh-CN" altLang="zh-CN" sz="900" dirty="0"/>
          </a:p>
          <a:p>
            <a:pPr algn="l"/>
            <a:r>
              <a:rPr lang="en-US" altLang="zh-CN" sz="900" dirty="0"/>
              <a:t>39. {</a:t>
            </a:r>
            <a:endParaRPr lang="zh-CN" altLang="zh-CN" sz="900" dirty="0"/>
          </a:p>
          <a:p>
            <a:pPr algn="l"/>
            <a:r>
              <a:rPr lang="en-US" altLang="zh-CN" sz="900" dirty="0"/>
              <a:t>40. </a:t>
            </a:r>
            <a:r>
              <a:rPr lang="en-US" altLang="zh-CN" sz="900" dirty="0" smtClean="0"/>
              <a:t>          Array </a:t>
            </a:r>
            <a:r>
              <a:rPr lang="en-US" altLang="zh-CN" sz="900" dirty="0"/>
              <a:t>a(10), c;</a:t>
            </a:r>
            <a:endParaRPr lang="zh-CN" altLang="zh-CN" sz="900" dirty="0"/>
          </a:p>
          <a:p>
            <a:pPr algn="l"/>
            <a:r>
              <a:rPr lang="en-US" altLang="zh-CN" sz="900" dirty="0"/>
              <a:t>41. </a:t>
            </a:r>
            <a:r>
              <a:rPr lang="en-US" altLang="zh-CN" sz="900" dirty="0" smtClean="0"/>
              <a:t>          a[0</a:t>
            </a:r>
            <a:r>
              <a:rPr lang="en-US" altLang="zh-CN" sz="900" dirty="0"/>
              <a:t>] = 100;  // (4)</a:t>
            </a:r>
            <a:r>
              <a:rPr lang="zh-CN" altLang="zh-CN" sz="900" dirty="0"/>
              <a:t>“</a:t>
            </a:r>
            <a:r>
              <a:rPr lang="en-US" altLang="zh-CN" sz="900" dirty="0"/>
              <a:t>=</a:t>
            </a:r>
            <a:r>
              <a:rPr lang="zh-CN" altLang="zh-CN" sz="900" dirty="0"/>
              <a:t>”</a:t>
            </a:r>
            <a:r>
              <a:rPr lang="en-US" altLang="zh-CN" sz="900" dirty="0"/>
              <a:t>: </a:t>
            </a:r>
            <a:r>
              <a:rPr lang="zh-CN" altLang="zh-CN" sz="900" dirty="0"/>
              <a:t>左操作数必须为左值，在</a:t>
            </a:r>
            <a:r>
              <a:rPr lang="en-US" altLang="zh-CN" sz="900" dirty="0"/>
              <a:t>Array</a:t>
            </a:r>
            <a:r>
              <a:rPr lang="zh-CN" altLang="zh-CN" sz="900" dirty="0"/>
              <a:t>定义中增加，见</a:t>
            </a:r>
            <a:r>
              <a:rPr lang="en-US" altLang="zh-CN" sz="900" dirty="0"/>
              <a:t>(4)</a:t>
            </a:r>
            <a:r>
              <a:rPr lang="zh-CN" altLang="zh-CN" sz="900" dirty="0"/>
              <a:t>修改</a:t>
            </a:r>
          </a:p>
          <a:p>
            <a:pPr algn="l"/>
            <a:r>
              <a:rPr lang="en-US" altLang="zh-CN" sz="900" dirty="0"/>
              <a:t>42. </a:t>
            </a:r>
            <a:r>
              <a:rPr lang="en-US" altLang="zh-CN" sz="900" dirty="0" smtClean="0"/>
              <a:t>          </a:t>
            </a:r>
            <a:r>
              <a:rPr lang="en-US" altLang="zh-CN" sz="900" dirty="0" err="1" smtClean="0"/>
              <a:t>a.print</a:t>
            </a:r>
            <a:r>
              <a:rPr lang="en-US" altLang="zh-CN" sz="900" dirty="0"/>
              <a:t>();</a:t>
            </a:r>
            <a:endParaRPr lang="zh-CN" altLang="zh-CN" sz="900" dirty="0"/>
          </a:p>
          <a:p>
            <a:pPr algn="l"/>
            <a:r>
              <a:rPr lang="en-US" altLang="zh-CN" sz="900" dirty="0"/>
              <a:t>43. </a:t>
            </a:r>
            <a:r>
              <a:rPr lang="en-US" altLang="zh-CN" sz="900" dirty="0" smtClean="0"/>
              <a:t>           </a:t>
            </a:r>
            <a:r>
              <a:rPr lang="en-US" altLang="zh-CN" sz="900" dirty="0" err="1" smtClean="0"/>
              <a:t>const</a:t>
            </a:r>
            <a:r>
              <a:rPr lang="en-US" altLang="zh-CN" sz="900" dirty="0" smtClean="0"/>
              <a:t> </a:t>
            </a:r>
            <a:r>
              <a:rPr lang="en-US" altLang="zh-CN" sz="900" dirty="0"/>
              <a:t>Array b;</a:t>
            </a:r>
            <a:endParaRPr lang="zh-CN" altLang="zh-CN" sz="900" dirty="0"/>
          </a:p>
          <a:p>
            <a:pPr algn="l"/>
            <a:r>
              <a:rPr lang="en-US" altLang="zh-CN" sz="900" dirty="0"/>
              <a:t>44.    </a:t>
            </a:r>
            <a:r>
              <a:rPr lang="en-US" altLang="zh-CN" sz="900" dirty="0" smtClean="0"/>
              <a:t>        </a:t>
            </a:r>
            <a:r>
              <a:rPr lang="en-US" altLang="zh-CN" sz="900" dirty="0" err="1" smtClean="0"/>
              <a:t>b.print</a:t>
            </a:r>
            <a:r>
              <a:rPr lang="en-US" altLang="zh-CN" sz="900" dirty="0"/>
              <a:t>();  //(5)</a:t>
            </a:r>
            <a:r>
              <a:rPr lang="zh-CN" altLang="zh-CN" sz="900" dirty="0"/>
              <a:t>“</a:t>
            </a:r>
            <a:r>
              <a:rPr lang="en-US" altLang="zh-CN" sz="900" dirty="0"/>
              <a:t>void Array::print(void)</a:t>
            </a:r>
            <a:r>
              <a:rPr lang="zh-CN" altLang="zh-CN" sz="900" dirty="0"/>
              <a:t>”</a:t>
            </a:r>
            <a:r>
              <a:rPr lang="en-US" altLang="zh-CN" sz="900" dirty="0"/>
              <a:t>: </a:t>
            </a:r>
            <a:r>
              <a:rPr lang="zh-CN" altLang="zh-CN" sz="900" dirty="0"/>
              <a:t>不能将“</a:t>
            </a:r>
            <a:r>
              <a:rPr lang="en-US" altLang="zh-CN" sz="900" dirty="0"/>
              <a:t>this</a:t>
            </a:r>
            <a:r>
              <a:rPr lang="zh-CN" altLang="zh-CN" sz="900" dirty="0"/>
              <a:t>”指针从“</a:t>
            </a:r>
            <a:r>
              <a:rPr lang="en-US" altLang="zh-CN" sz="900" dirty="0" err="1"/>
              <a:t>const</a:t>
            </a:r>
            <a:r>
              <a:rPr lang="en-US" altLang="zh-CN" sz="900" dirty="0"/>
              <a:t> Array</a:t>
            </a:r>
            <a:r>
              <a:rPr lang="zh-CN" altLang="zh-CN" sz="900" dirty="0"/>
              <a:t>”转换为“</a:t>
            </a:r>
            <a:r>
              <a:rPr lang="en-US" altLang="zh-CN" sz="900" dirty="0"/>
              <a:t>Array &amp;</a:t>
            </a:r>
            <a:r>
              <a:rPr lang="zh-CN" altLang="zh-CN" sz="900" dirty="0"/>
              <a:t>”见</a:t>
            </a:r>
            <a:r>
              <a:rPr lang="en-US" altLang="zh-CN" sz="900" dirty="0"/>
              <a:t>(5)</a:t>
            </a:r>
            <a:r>
              <a:rPr lang="zh-CN" altLang="zh-CN" sz="900" dirty="0"/>
              <a:t>修改</a:t>
            </a:r>
          </a:p>
          <a:p>
            <a:pPr algn="l"/>
            <a:r>
              <a:rPr lang="en-US" altLang="zh-CN" sz="900" dirty="0"/>
              <a:t>45. </a:t>
            </a:r>
            <a:r>
              <a:rPr lang="en-US" altLang="zh-CN" sz="900" dirty="0" smtClean="0"/>
              <a:t>           c </a:t>
            </a:r>
            <a:r>
              <a:rPr lang="en-US" altLang="zh-CN" sz="900" dirty="0"/>
              <a:t>= a;   //(6)</a:t>
            </a:r>
            <a:r>
              <a:rPr lang="zh-CN" altLang="zh-CN" sz="900" dirty="0"/>
              <a:t>“</a:t>
            </a:r>
            <a:r>
              <a:rPr lang="en-US" altLang="zh-CN" sz="900" dirty="0"/>
              <a:t>Array::operator =</a:t>
            </a:r>
            <a:r>
              <a:rPr lang="zh-CN" altLang="zh-CN" sz="900" dirty="0"/>
              <a:t>”</a:t>
            </a:r>
            <a:r>
              <a:rPr lang="en-US" altLang="zh-CN" sz="900" dirty="0"/>
              <a:t>: </a:t>
            </a:r>
            <a:r>
              <a:rPr lang="zh-CN" altLang="zh-CN" sz="900" dirty="0"/>
              <a:t>无法访问</a:t>
            </a:r>
            <a:r>
              <a:rPr lang="en-US" altLang="zh-CN" sz="900" dirty="0"/>
              <a:t> private </a:t>
            </a:r>
            <a:r>
              <a:rPr lang="zh-CN" altLang="zh-CN" sz="900" dirty="0"/>
              <a:t>成员</a:t>
            </a:r>
            <a:r>
              <a:rPr lang="en-US" altLang="zh-CN" sz="900" dirty="0"/>
              <a:t>(</a:t>
            </a:r>
            <a:r>
              <a:rPr lang="zh-CN" altLang="zh-CN" sz="900" dirty="0"/>
              <a:t>在“</a:t>
            </a:r>
            <a:r>
              <a:rPr lang="en-US" altLang="zh-CN" sz="900" dirty="0"/>
              <a:t>Array</a:t>
            </a:r>
            <a:r>
              <a:rPr lang="zh-CN" altLang="zh-CN" sz="900" dirty="0"/>
              <a:t>”类中声明</a:t>
            </a:r>
            <a:r>
              <a:rPr lang="en-US" altLang="zh-CN" sz="900" dirty="0"/>
              <a:t>)  </a:t>
            </a:r>
            <a:r>
              <a:rPr lang="zh-CN" altLang="zh-CN" sz="900" dirty="0"/>
              <a:t>删除此行</a:t>
            </a:r>
            <a:r>
              <a:rPr lang="en-US" altLang="zh-CN" sz="900" dirty="0"/>
              <a:t>  1</a:t>
            </a:r>
            <a:r>
              <a:rPr lang="zh-CN" altLang="zh-CN" sz="900" dirty="0"/>
              <a:t>分</a:t>
            </a:r>
          </a:p>
          <a:p>
            <a:pPr algn="l"/>
            <a:r>
              <a:rPr lang="en-US" altLang="zh-CN" sz="900" dirty="0"/>
              <a:t>46.    </a:t>
            </a:r>
            <a:r>
              <a:rPr lang="en-US" altLang="zh-CN" sz="900" dirty="0" smtClean="0"/>
              <a:t>        Array </a:t>
            </a:r>
            <a:r>
              <a:rPr lang="en-US" altLang="zh-CN" sz="900" dirty="0"/>
              <a:t>d = a; //(7) </a:t>
            </a:r>
            <a:r>
              <a:rPr lang="zh-CN" altLang="zh-CN" sz="900" dirty="0"/>
              <a:t>需重新定义</a:t>
            </a:r>
            <a:r>
              <a:rPr lang="en-US" altLang="zh-CN" sz="900" dirty="0"/>
              <a:t>Array(</a:t>
            </a:r>
            <a:r>
              <a:rPr lang="en-US" altLang="zh-CN" sz="900" dirty="0" err="1"/>
              <a:t>const</a:t>
            </a:r>
            <a:r>
              <a:rPr lang="en-US" altLang="zh-CN" sz="900" dirty="0"/>
              <a:t> Array&amp; )  </a:t>
            </a:r>
            <a:r>
              <a:rPr lang="en-US" altLang="zh-CN" sz="900" b="1" dirty="0"/>
              <a:t>1</a:t>
            </a:r>
            <a:r>
              <a:rPr lang="zh-CN" altLang="zh-CN" sz="900" b="1" dirty="0"/>
              <a:t>分</a:t>
            </a:r>
            <a:endParaRPr lang="zh-CN" altLang="zh-CN" sz="900" dirty="0"/>
          </a:p>
          <a:p>
            <a:pPr algn="l"/>
            <a:r>
              <a:rPr lang="en-US" altLang="zh-CN" sz="900" dirty="0"/>
              <a:t>47.    </a:t>
            </a:r>
            <a:r>
              <a:rPr lang="en-US" altLang="zh-CN" sz="900" dirty="0" smtClean="0"/>
              <a:t>        </a:t>
            </a:r>
            <a:r>
              <a:rPr lang="en-US" altLang="zh-CN" sz="900" dirty="0" err="1" smtClean="0"/>
              <a:t>d.print</a:t>
            </a:r>
            <a:r>
              <a:rPr lang="en-US" altLang="zh-CN" sz="900" dirty="0"/>
              <a:t>();</a:t>
            </a:r>
            <a:endParaRPr lang="zh-CN" altLang="zh-CN" sz="900" dirty="0"/>
          </a:p>
          <a:p>
            <a:pPr algn="l"/>
            <a:r>
              <a:rPr lang="en-US" altLang="zh-CN" sz="900" dirty="0"/>
              <a:t>48. </a:t>
            </a:r>
            <a:r>
              <a:rPr lang="en-US" altLang="zh-CN" sz="900" dirty="0" smtClean="0"/>
              <a:t>           return </a:t>
            </a:r>
            <a:r>
              <a:rPr lang="en-US" altLang="zh-CN" sz="900" dirty="0"/>
              <a:t>0;</a:t>
            </a:r>
            <a:endParaRPr lang="zh-CN" altLang="zh-CN" sz="900" dirty="0"/>
          </a:p>
          <a:p>
            <a:pPr algn="l"/>
            <a:r>
              <a:rPr lang="en-US" altLang="zh-CN" sz="900" dirty="0"/>
              <a:t>49. }</a:t>
            </a:r>
            <a:endParaRPr lang="zh-CN" altLang="zh-CN" sz="900" kern="0" dirty="0"/>
          </a:p>
        </p:txBody>
      </p:sp>
    </p:spTree>
    <p:extLst>
      <p:ext uri="{BB962C8B-B14F-4D97-AF65-F5344CB8AC3E}">
        <p14:creationId xmlns:p14="http://schemas.microsoft.com/office/powerpoint/2010/main" val="336144703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1534615" y="727025"/>
            <a:ext cx="7660904" cy="5950571"/>
          </a:xfrm>
        </p:spPr>
        <p:txBody>
          <a:bodyPr/>
          <a:lstStyle/>
          <a:p>
            <a:pPr algn="l"/>
            <a:r>
              <a:rPr lang="en-US" altLang="zh-CN" sz="1600" b="1" dirty="0"/>
              <a:t>point out the errors and just simple explain.</a:t>
            </a:r>
            <a:endParaRPr lang="zh-CN" altLang="zh-CN" sz="1600" b="1" dirty="0"/>
          </a:p>
          <a:p>
            <a:pPr algn="l"/>
            <a:r>
              <a:rPr lang="en-US" altLang="zh-CN" sz="1600" dirty="0"/>
              <a:t>class  Shape {</a:t>
            </a:r>
            <a:endParaRPr lang="zh-CN" altLang="zh-CN" sz="1600" b="1" dirty="0"/>
          </a:p>
          <a:p>
            <a:pPr algn="l"/>
            <a:r>
              <a:rPr lang="en-US" altLang="zh-CN" sz="1600" dirty="0"/>
              <a:t>public</a:t>
            </a:r>
            <a:r>
              <a:rPr lang="zh-CN" altLang="zh-CN" sz="1600" dirty="0"/>
              <a:t>：</a:t>
            </a:r>
            <a:endParaRPr lang="zh-CN" altLang="zh-CN" sz="1600" b="1" dirty="0"/>
          </a:p>
          <a:p>
            <a:pPr algn="l"/>
            <a:r>
              <a:rPr lang="en-US" altLang="zh-CN" sz="1600" dirty="0"/>
              <a:t>    virtual  void  </a:t>
            </a:r>
            <a:r>
              <a:rPr lang="en-US" altLang="zh-CN" sz="1600" dirty="0" err="1"/>
              <a:t>rotateshape</a:t>
            </a:r>
            <a:r>
              <a:rPr lang="en-US" altLang="zh-CN" sz="1600" dirty="0"/>
              <a:t>(</a:t>
            </a:r>
            <a:r>
              <a:rPr lang="en-US" altLang="zh-CN" sz="1600" dirty="0" err="1"/>
              <a:t>int</a:t>
            </a:r>
            <a:r>
              <a:rPr lang="en-US" altLang="zh-CN" sz="1600" dirty="0"/>
              <a:t>)=0;</a:t>
            </a:r>
            <a:endParaRPr lang="zh-CN" altLang="zh-CN" sz="1600" b="1" dirty="0"/>
          </a:p>
          <a:p>
            <a:pPr algn="l"/>
            <a:r>
              <a:rPr lang="en-US" altLang="zh-CN" sz="1600" dirty="0"/>
              <a:t>    virtual  void  </a:t>
            </a:r>
            <a:r>
              <a:rPr lang="en-US" altLang="zh-CN" sz="1600" dirty="0" err="1"/>
              <a:t>drawshape</a:t>
            </a:r>
            <a:r>
              <a:rPr lang="en-US" altLang="zh-CN" sz="1600" dirty="0"/>
              <a:t>()=0;</a:t>
            </a:r>
            <a:endParaRPr lang="zh-CN" altLang="zh-CN" sz="1600" b="1" dirty="0"/>
          </a:p>
          <a:p>
            <a:pPr algn="l"/>
            <a:r>
              <a:rPr lang="en-US" altLang="zh-CN" sz="1600" dirty="0"/>
              <a:t>    virtual  void  </a:t>
            </a:r>
            <a:r>
              <a:rPr lang="en-US" altLang="zh-CN" sz="1600" dirty="0" err="1"/>
              <a:t>hiliteshape</a:t>
            </a:r>
            <a:r>
              <a:rPr lang="en-US" altLang="zh-CN" sz="1600" dirty="0"/>
              <a:t>()=0;</a:t>
            </a:r>
            <a:endParaRPr lang="zh-CN" altLang="zh-CN" sz="1600" b="1" dirty="0"/>
          </a:p>
          <a:p>
            <a:pPr algn="l"/>
            <a:r>
              <a:rPr lang="en-US" altLang="zh-CN" sz="1600" dirty="0"/>
              <a:t>    //…</a:t>
            </a:r>
            <a:endParaRPr lang="zh-CN" altLang="zh-CN" sz="1600" b="1" dirty="0"/>
          </a:p>
          <a:p>
            <a:pPr algn="l"/>
            <a:r>
              <a:rPr lang="en-US" altLang="zh-CN" sz="1600" dirty="0"/>
              <a:t>};</a:t>
            </a:r>
            <a:endParaRPr lang="zh-CN" altLang="zh-CN" sz="1600" b="1" dirty="0"/>
          </a:p>
          <a:p>
            <a:pPr algn="l"/>
            <a:r>
              <a:rPr lang="en-US" altLang="zh-CN" sz="1600" dirty="0"/>
              <a:t>Shape s1;         		</a:t>
            </a:r>
            <a:r>
              <a:rPr lang="en-US" altLang="zh-CN" sz="1600" dirty="0">
                <a:solidFill>
                  <a:srgbClr val="FF0000"/>
                </a:solidFill>
              </a:rPr>
              <a:t>//</a:t>
            </a:r>
            <a:r>
              <a:rPr lang="zh-CN" altLang="zh-CN" sz="1600" dirty="0">
                <a:solidFill>
                  <a:srgbClr val="FF0000"/>
                </a:solidFill>
              </a:rPr>
              <a:t>错误</a:t>
            </a:r>
            <a:r>
              <a:rPr lang="en-US" altLang="zh-CN" sz="1600" dirty="0">
                <a:solidFill>
                  <a:srgbClr val="FF0000"/>
                </a:solidFill>
              </a:rPr>
              <a:t>,</a:t>
            </a:r>
            <a:r>
              <a:rPr lang="zh-CN" altLang="zh-CN" sz="1600" dirty="0">
                <a:solidFill>
                  <a:srgbClr val="FF0000"/>
                </a:solidFill>
              </a:rPr>
              <a:t>不能建立抽象类的对象</a:t>
            </a:r>
            <a:endParaRPr lang="zh-CN" altLang="zh-CN" sz="1600" b="1" dirty="0">
              <a:solidFill>
                <a:srgbClr val="FF0000"/>
              </a:solidFill>
            </a:endParaRPr>
          </a:p>
          <a:p>
            <a:pPr algn="l"/>
            <a:r>
              <a:rPr lang="en-US" altLang="zh-CN" sz="1600" dirty="0"/>
              <a:t>Shape* </a:t>
            </a:r>
            <a:r>
              <a:rPr lang="en-US" altLang="zh-CN" sz="1600" dirty="0" err="1"/>
              <a:t>ptr</a:t>
            </a:r>
            <a:r>
              <a:rPr lang="en-US" altLang="zh-CN" sz="1600" dirty="0"/>
              <a:t>;       		 </a:t>
            </a:r>
            <a:endParaRPr lang="zh-CN" altLang="zh-CN" sz="1600" b="1" dirty="0"/>
          </a:p>
          <a:p>
            <a:pPr algn="l"/>
            <a:r>
              <a:rPr lang="en-US" altLang="zh-CN" sz="1600" dirty="0"/>
              <a:t>Shape f();        		</a:t>
            </a:r>
            <a:r>
              <a:rPr lang="en-US" altLang="zh-CN" sz="1600" dirty="0">
                <a:solidFill>
                  <a:srgbClr val="FF0000"/>
                </a:solidFill>
              </a:rPr>
              <a:t>//</a:t>
            </a:r>
            <a:r>
              <a:rPr lang="zh-CN" altLang="zh-CN" sz="1600" dirty="0">
                <a:solidFill>
                  <a:srgbClr val="FF0000"/>
                </a:solidFill>
              </a:rPr>
              <a:t>错误</a:t>
            </a:r>
            <a:r>
              <a:rPr lang="en-US" altLang="zh-CN" sz="1600" dirty="0">
                <a:solidFill>
                  <a:srgbClr val="FF0000"/>
                </a:solidFill>
              </a:rPr>
              <a:t>,</a:t>
            </a:r>
            <a:r>
              <a:rPr lang="zh-CN" altLang="zh-CN" sz="1600" dirty="0">
                <a:solidFill>
                  <a:srgbClr val="FF0000"/>
                </a:solidFill>
              </a:rPr>
              <a:t>抽象类不能作为函数的返回类型</a:t>
            </a:r>
            <a:endParaRPr lang="zh-CN" altLang="zh-CN" sz="1600" b="1" dirty="0">
              <a:solidFill>
                <a:srgbClr val="FF0000"/>
              </a:solidFill>
            </a:endParaRPr>
          </a:p>
          <a:p>
            <a:pPr algn="l"/>
            <a:r>
              <a:rPr lang="en-US" altLang="zh-CN" sz="1600" dirty="0"/>
              <a:t>Shape g(shape s);		</a:t>
            </a:r>
            <a:r>
              <a:rPr lang="en-US" altLang="zh-CN" sz="1600" dirty="0">
                <a:solidFill>
                  <a:srgbClr val="FF0000"/>
                </a:solidFill>
              </a:rPr>
              <a:t>//</a:t>
            </a:r>
            <a:r>
              <a:rPr lang="zh-CN" altLang="zh-CN" sz="1600" dirty="0">
                <a:solidFill>
                  <a:srgbClr val="FF0000"/>
                </a:solidFill>
              </a:rPr>
              <a:t>错误</a:t>
            </a:r>
            <a:r>
              <a:rPr lang="en-US" altLang="zh-CN" sz="1600" dirty="0">
                <a:solidFill>
                  <a:srgbClr val="FF0000"/>
                </a:solidFill>
              </a:rPr>
              <a:t>,</a:t>
            </a:r>
            <a:r>
              <a:rPr lang="zh-CN" altLang="zh-CN" sz="1600" dirty="0">
                <a:solidFill>
                  <a:srgbClr val="FF0000"/>
                </a:solidFill>
              </a:rPr>
              <a:t>抽象类不能作为函数的参数类型</a:t>
            </a:r>
            <a:endParaRPr lang="zh-CN" altLang="zh-CN" sz="1600" b="1" dirty="0">
              <a:solidFill>
                <a:srgbClr val="FF0000"/>
              </a:solidFill>
            </a:endParaRPr>
          </a:p>
          <a:p>
            <a:pPr algn="l"/>
            <a:r>
              <a:rPr lang="en-US" altLang="zh-CN" sz="1600" dirty="0"/>
              <a:t>Shape&amp; h(shape&amp;); </a:t>
            </a:r>
            <a:endParaRPr lang="zh-CN" altLang="zh-CN" sz="16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7. </a:t>
            </a:r>
            <a:r>
              <a:rPr lang="zh-CN" altLang="en-US" sz="3200" kern="0" dirty="0" smtClean="0">
                <a:solidFill>
                  <a:schemeClr val="bg1"/>
                </a:solidFill>
              </a:rPr>
              <a:t> </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58305558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776" name="Picture 72"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688" y="620713"/>
            <a:ext cx="4176712" cy="3597275"/>
          </a:xfrm>
          <a:prstGeom prst="rect">
            <a:avLst/>
          </a:prstGeom>
          <a:noFill/>
          <a:extLst>
            <a:ext uri="{909E8E84-426E-40DD-AFC4-6F175D3DCCD1}">
              <a14:hiddenFill xmlns:a14="http://schemas.microsoft.com/office/drawing/2010/main">
                <a:solidFill>
                  <a:srgbClr val="FFFFFF"/>
                </a:solidFill>
              </a14:hiddenFill>
            </a:ext>
          </a:extLst>
        </p:spPr>
      </p:pic>
      <p:sp>
        <p:nvSpPr>
          <p:cNvPr id="968708" name="文本框 45"/>
          <p:cNvSpPr txBox="1">
            <a:spLocks noChangeArrowheads="1"/>
          </p:cNvSpPr>
          <p:nvPr/>
        </p:nvSpPr>
        <p:spPr bwMode="auto">
          <a:xfrm>
            <a:off x="3028950" y="542086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8709" name="矩形 134"/>
          <p:cNvSpPr>
            <a:spLocks noChangeArrowheads="1"/>
          </p:cNvSpPr>
          <p:nvPr/>
        </p:nvSpPr>
        <p:spPr bwMode="auto">
          <a:xfrm>
            <a:off x="5019675" y="1125538"/>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3</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8711"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8714"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15"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8720"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8723"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24"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8729"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8732"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33"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8738"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8741"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42"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8747"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8750"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51"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8762"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8765"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66"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8771" name="Group 67"/>
          <p:cNvGrpSpPr>
            <a:grpSpLocks/>
          </p:cNvGrpSpPr>
          <p:nvPr/>
        </p:nvGrpSpPr>
        <p:grpSpPr bwMode="auto">
          <a:xfrm>
            <a:off x="2210743" y="5155753"/>
            <a:ext cx="7704856"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8774" name="圆角矩形 606"/>
          <p:cNvSpPr>
            <a:spLocks noChangeArrowheads="1"/>
          </p:cNvSpPr>
          <p:nvPr/>
        </p:nvSpPr>
        <p:spPr bwMode="auto">
          <a:xfrm>
            <a:off x="2786807" y="5093841"/>
            <a:ext cx="6598617"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dirty="0"/>
              <a:t>Fill in the blanks</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8776"/>
                                        </p:tgtEl>
                                        <p:attrNameLst>
                                          <p:attrName>style.visibility</p:attrName>
                                        </p:attrNameLst>
                                      </p:cBhvr>
                                      <p:to>
                                        <p:strVal val="visible"/>
                                      </p:to>
                                    </p:set>
                                    <p:anim calcmode="lin" valueType="num">
                                      <p:cBhvr>
                                        <p:cTn id="7" dur="1000" fill="hold"/>
                                        <p:tgtEl>
                                          <p:spTgt spid="968776"/>
                                        </p:tgtEl>
                                        <p:attrNameLst>
                                          <p:attrName>ppt_w</p:attrName>
                                        </p:attrNameLst>
                                      </p:cBhvr>
                                      <p:tavLst>
                                        <p:tav tm="0">
                                          <p:val>
                                            <p:fltVal val="0"/>
                                          </p:val>
                                        </p:tav>
                                        <p:tav tm="100000">
                                          <p:val>
                                            <p:strVal val="#ppt_w"/>
                                          </p:val>
                                        </p:tav>
                                      </p:tavLst>
                                    </p:anim>
                                    <p:anim calcmode="lin" valueType="num">
                                      <p:cBhvr>
                                        <p:cTn id="8" dur="1000" fill="hold"/>
                                        <p:tgtEl>
                                          <p:spTgt spid="968776"/>
                                        </p:tgtEl>
                                        <p:attrNameLst>
                                          <p:attrName>ppt_h</p:attrName>
                                        </p:attrNameLst>
                                      </p:cBhvr>
                                      <p:tavLst>
                                        <p:tav tm="0">
                                          <p:val>
                                            <p:fltVal val="0"/>
                                          </p:val>
                                        </p:tav>
                                        <p:tav tm="100000">
                                          <p:val>
                                            <p:strVal val="#ppt_h"/>
                                          </p:val>
                                        </p:tav>
                                      </p:tavLst>
                                    </p:anim>
                                    <p:anim calcmode="lin" valueType="num">
                                      <p:cBhvr>
                                        <p:cTn id="9" dur="1000" fill="hold"/>
                                        <p:tgtEl>
                                          <p:spTgt spid="968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877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8709"/>
                                        </p:tgtEl>
                                        <p:attrNameLst>
                                          <p:attrName>style.visibility</p:attrName>
                                        </p:attrNameLst>
                                      </p:cBhvr>
                                      <p:to>
                                        <p:strVal val="visible"/>
                                      </p:to>
                                    </p:set>
                                    <p:animEffect transition="in" filter="fade">
                                      <p:cBhvr>
                                        <p:cTn id="14" dur="1000"/>
                                        <p:tgtEl>
                                          <p:spTgt spid="968709"/>
                                        </p:tgtEl>
                                      </p:cBhvr>
                                    </p:animEffect>
                                    <p:anim calcmode="lin" valueType="num">
                                      <p:cBhvr>
                                        <p:cTn id="15" dur="1000" fill="hold"/>
                                        <p:tgtEl>
                                          <p:spTgt spid="968709"/>
                                        </p:tgtEl>
                                        <p:attrNameLst>
                                          <p:attrName>ppt_x</p:attrName>
                                        </p:attrNameLst>
                                      </p:cBhvr>
                                      <p:tavLst>
                                        <p:tav tm="0">
                                          <p:val>
                                            <p:strVal val="#ppt_x"/>
                                          </p:val>
                                        </p:tav>
                                        <p:tav tm="100000">
                                          <p:val>
                                            <p:strVal val="#ppt_x"/>
                                          </p:val>
                                        </p:tav>
                                      </p:tavLst>
                                    </p:anim>
                                    <p:anim calcmode="lin" valueType="num">
                                      <p:cBhvr>
                                        <p:cTn id="16" dur="1000" fill="hold"/>
                                        <p:tgtEl>
                                          <p:spTgt spid="968709"/>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15" presetClass="entr" presetSubtype="0" fill="hold" nodeType="afterEffect">
                                  <p:stCondLst>
                                    <p:cond delay="0"/>
                                  </p:stCondLst>
                                  <p:childTnLst>
                                    <p:set>
                                      <p:cBhvr>
                                        <p:cTn id="92" dur="1" fill="hold">
                                          <p:stCondLst>
                                            <p:cond delay="0"/>
                                          </p:stCondLst>
                                        </p:cTn>
                                        <p:tgtEl>
                                          <p:spTgt spid="968771"/>
                                        </p:tgtEl>
                                        <p:attrNameLst>
                                          <p:attrName>style.visibility</p:attrName>
                                        </p:attrNameLst>
                                      </p:cBhvr>
                                      <p:to>
                                        <p:strVal val="visible"/>
                                      </p:to>
                                    </p:set>
                                    <p:anim calcmode="lin" valueType="num">
                                      <p:cBhvr>
                                        <p:cTn id="93" dur="2000" fill="hold"/>
                                        <p:tgtEl>
                                          <p:spTgt spid="968771"/>
                                        </p:tgtEl>
                                        <p:attrNameLst>
                                          <p:attrName>ppt_w</p:attrName>
                                        </p:attrNameLst>
                                      </p:cBhvr>
                                      <p:tavLst>
                                        <p:tav tm="0">
                                          <p:val>
                                            <p:fltVal val="0"/>
                                          </p:val>
                                        </p:tav>
                                        <p:tav tm="100000">
                                          <p:val>
                                            <p:strVal val="#ppt_w"/>
                                          </p:val>
                                        </p:tav>
                                      </p:tavLst>
                                    </p:anim>
                                    <p:anim calcmode="lin" valueType="num">
                                      <p:cBhvr>
                                        <p:cTn id="94" dur="2000" fill="hold"/>
                                        <p:tgtEl>
                                          <p:spTgt spid="968771"/>
                                        </p:tgtEl>
                                        <p:attrNameLst>
                                          <p:attrName>ppt_h</p:attrName>
                                        </p:attrNameLst>
                                      </p:cBhvr>
                                      <p:tavLst>
                                        <p:tav tm="0">
                                          <p:val>
                                            <p:fltVal val="0"/>
                                          </p:val>
                                        </p:tav>
                                        <p:tav tm="100000">
                                          <p:val>
                                            <p:strVal val="#ppt_h"/>
                                          </p:val>
                                        </p:tav>
                                      </p:tavLst>
                                    </p:anim>
                                    <p:anim calcmode="lin" valueType="num">
                                      <p:cBhvr>
                                        <p:cTn id="95" dur="2000" fill="hold"/>
                                        <p:tgtEl>
                                          <p:spTgt spid="968771"/>
                                        </p:tgtEl>
                                        <p:attrNameLst>
                                          <p:attrName>ppt_x</p:attrName>
                                        </p:attrNameLst>
                                      </p:cBhvr>
                                      <p:tavLst>
                                        <p:tav tm="0" fmla="#ppt_x+(cos(-2*pi*(1-$))*-#ppt_x-sin(-2*pi*(1-$))*(1-#ppt_y))*(1-$)">
                                          <p:val>
                                            <p:fltVal val="0"/>
                                          </p:val>
                                        </p:tav>
                                        <p:tav tm="100000">
                                          <p:val>
                                            <p:fltVal val="1"/>
                                          </p:val>
                                        </p:tav>
                                      </p:tavLst>
                                    </p:anim>
                                    <p:anim calcmode="lin" valueType="num">
                                      <p:cBhvr>
                                        <p:cTn id="96" dur="2000" fill="hold"/>
                                        <p:tgtEl>
                                          <p:spTgt spid="968771"/>
                                        </p:tgtEl>
                                        <p:attrNameLst>
                                          <p:attrName>ppt_y</p:attrName>
                                        </p:attrNameLst>
                                      </p:cBhvr>
                                      <p:tavLst>
                                        <p:tav tm="0" fmla="#ppt_y+(sin(-2*pi*(1-$))*-#ppt_x+cos(-2*pi*(1-$))*(1-#ppt_y))*(1-$)">
                                          <p:val>
                                            <p:fltVal val="0"/>
                                          </p:val>
                                        </p:tav>
                                        <p:tav tm="100000">
                                          <p:val>
                                            <p:fltVal val="1"/>
                                          </p:val>
                                        </p:tav>
                                      </p:tavLst>
                                    </p:anim>
                                  </p:childTnLst>
                                </p:cTn>
                              </p:par>
                            </p:childTnLst>
                          </p:cTn>
                        </p:par>
                        <p:par>
                          <p:cTn id="97" fill="hold" nodeType="afterGroup">
                            <p:stCondLst>
                              <p:cond delay="6000"/>
                            </p:stCondLst>
                            <p:childTnLst>
                              <p:par>
                                <p:cTn id="98" presetID="22" presetClass="entr" presetSubtype="8" fill="hold" grpId="0" nodeType="afterEffect">
                                  <p:stCondLst>
                                    <p:cond delay="0"/>
                                  </p:stCondLst>
                                  <p:childTnLst>
                                    <p:set>
                                      <p:cBhvr>
                                        <p:cTn id="99" dur="1" fill="hold">
                                          <p:stCondLst>
                                            <p:cond delay="0"/>
                                          </p:stCondLst>
                                        </p:cTn>
                                        <p:tgtEl>
                                          <p:spTgt spid="968774"/>
                                        </p:tgtEl>
                                        <p:attrNameLst>
                                          <p:attrName>style.visibility</p:attrName>
                                        </p:attrNameLst>
                                      </p:cBhvr>
                                      <p:to>
                                        <p:strVal val="visible"/>
                                      </p:to>
                                    </p:set>
                                    <p:animEffect transition="in" filter="wipe(left)">
                                      <p:cBhvr>
                                        <p:cTn id="100" dur="3000"/>
                                        <p:tgtEl>
                                          <p:spTgt spid="96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p:bldP spid="96877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4588" y="189434"/>
            <a:ext cx="4796475" cy="626469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100" dirty="0" smtClean="0"/>
              <a:t>1. #include </a:t>
            </a:r>
            <a:r>
              <a:rPr lang="en-US" altLang="zh-CN" sz="1100" dirty="0"/>
              <a:t>&lt;</a:t>
            </a:r>
            <a:r>
              <a:rPr lang="en-US" altLang="zh-CN" sz="1100" dirty="0" err="1"/>
              <a:t>iostream</a:t>
            </a:r>
            <a:r>
              <a:rPr lang="en-US" altLang="zh-CN" sz="1100" dirty="0"/>
              <a:t>&gt;</a:t>
            </a:r>
            <a:endParaRPr lang="zh-CN" altLang="zh-CN" sz="1100" dirty="0"/>
          </a:p>
          <a:p>
            <a:pPr marL="0" indent="0">
              <a:buNone/>
            </a:pPr>
            <a:r>
              <a:rPr lang="en-US" altLang="zh-CN" sz="1100" dirty="0"/>
              <a:t>using namespace </a:t>
            </a:r>
            <a:r>
              <a:rPr lang="en-US" altLang="zh-CN" sz="1100" dirty="0" err="1"/>
              <a:t>std</a:t>
            </a:r>
            <a:r>
              <a:rPr lang="en-US" altLang="zh-CN" sz="1100" dirty="0"/>
              <a:t>;</a:t>
            </a:r>
            <a:endParaRPr lang="zh-CN" altLang="zh-CN" sz="1100" dirty="0"/>
          </a:p>
          <a:p>
            <a:pPr marL="0" indent="0">
              <a:buNone/>
            </a:pPr>
            <a:r>
              <a:rPr lang="en-US" altLang="zh-CN" sz="1100" dirty="0"/>
              <a:t> </a:t>
            </a:r>
            <a:endParaRPr lang="zh-CN" altLang="zh-CN" sz="1100" dirty="0"/>
          </a:p>
          <a:p>
            <a:pPr marL="0" indent="0">
              <a:buNone/>
            </a:pPr>
            <a:r>
              <a:rPr lang="en-US" altLang="zh-CN" sz="1100" dirty="0"/>
              <a:t>class </a:t>
            </a:r>
            <a:r>
              <a:rPr lang="en-US" altLang="zh-CN" sz="1100" dirty="0" err="1"/>
              <a:t>zero_divisor</a:t>
            </a:r>
            <a:r>
              <a:rPr lang="en-US" altLang="zh-CN" sz="1100" dirty="0"/>
              <a:t> : public exception {};</a:t>
            </a:r>
            <a:endParaRPr lang="zh-CN" altLang="zh-CN" sz="1100" dirty="0"/>
          </a:p>
          <a:p>
            <a:pPr marL="0" indent="0">
              <a:buNone/>
            </a:pPr>
            <a:r>
              <a:rPr lang="en-US" altLang="zh-CN" sz="1100" dirty="0"/>
              <a:t> </a:t>
            </a:r>
            <a:endParaRPr lang="zh-CN" altLang="zh-CN" sz="1100" dirty="0"/>
          </a:p>
          <a:p>
            <a:pPr marL="0" indent="0">
              <a:buNone/>
            </a:pPr>
            <a:r>
              <a:rPr lang="en-US" altLang="zh-CN" sz="1100" dirty="0"/>
              <a:t>class fraction</a:t>
            </a:r>
            <a:endParaRPr lang="zh-CN" altLang="zh-CN" sz="1100" dirty="0"/>
          </a:p>
          <a:p>
            <a:pPr marL="0" indent="0">
              <a:buNone/>
            </a:pPr>
            <a:r>
              <a:rPr lang="en-US" altLang="zh-CN" sz="1100" dirty="0"/>
              <a:t>{</a:t>
            </a:r>
            <a:endParaRPr lang="zh-CN" altLang="zh-CN" sz="1100" dirty="0"/>
          </a:p>
          <a:p>
            <a:pPr marL="0" indent="0">
              <a:buNone/>
            </a:pPr>
            <a:r>
              <a:rPr lang="en-US" altLang="zh-CN" sz="1100" dirty="0"/>
              <a:t>private:</a:t>
            </a:r>
            <a:endParaRPr lang="zh-CN" altLang="zh-CN" sz="1100" dirty="0"/>
          </a:p>
          <a:p>
            <a:pPr marL="0" indent="0">
              <a:buNone/>
            </a:pPr>
            <a:r>
              <a:rPr lang="en-US" altLang="zh-CN" sz="1100" dirty="0"/>
              <a:t>    </a:t>
            </a:r>
            <a:r>
              <a:rPr lang="en-US" altLang="zh-CN" sz="1100" dirty="0" err="1"/>
              <a:t>int</a:t>
            </a:r>
            <a:r>
              <a:rPr lang="en-US" altLang="zh-CN" sz="1100" dirty="0"/>
              <a:t> numerator, denominator;</a:t>
            </a:r>
            <a:endParaRPr lang="zh-CN" altLang="zh-CN" sz="1100" dirty="0"/>
          </a:p>
          <a:p>
            <a:pPr marL="0" indent="0">
              <a:buNone/>
            </a:pPr>
            <a:r>
              <a:rPr lang="en-US" altLang="zh-CN" sz="1100" dirty="0"/>
              <a:t>public:</a:t>
            </a:r>
            <a:endParaRPr lang="zh-CN" altLang="zh-CN" sz="1100" dirty="0"/>
          </a:p>
          <a:p>
            <a:pPr marL="0" indent="0">
              <a:buNone/>
            </a:pPr>
            <a:r>
              <a:rPr lang="en-US" altLang="zh-CN" sz="1100" dirty="0"/>
              <a:t>    fraction(</a:t>
            </a:r>
            <a:r>
              <a:rPr lang="en-US" altLang="zh-CN" sz="1100" dirty="0" err="1"/>
              <a:t>int</a:t>
            </a:r>
            <a:r>
              <a:rPr lang="en-US" altLang="zh-CN" sz="1100" dirty="0"/>
              <a:t> </a:t>
            </a:r>
            <a:r>
              <a:rPr lang="en-US" altLang="zh-CN" sz="1100" dirty="0" err="1"/>
              <a:t>num</a:t>
            </a:r>
            <a:r>
              <a:rPr lang="en-US" altLang="zh-CN" sz="1100" dirty="0"/>
              <a:t>, </a:t>
            </a:r>
            <a:r>
              <a:rPr lang="en-US" altLang="zh-CN" sz="1100" dirty="0" err="1"/>
              <a:t>int</a:t>
            </a:r>
            <a:r>
              <a:rPr lang="en-US" altLang="zh-CN" sz="1100" dirty="0"/>
              <a:t> den) __________(1)</a:t>
            </a:r>
            <a:endParaRPr lang="zh-CN" altLang="zh-CN" sz="1100" dirty="0"/>
          </a:p>
          <a:p>
            <a:pPr marL="0" indent="0">
              <a:buNone/>
            </a:pPr>
            <a:r>
              <a:rPr lang="en-US" altLang="zh-CN" sz="1100" dirty="0"/>
              <a:t>    {</a:t>
            </a:r>
            <a:endParaRPr lang="zh-CN" altLang="zh-CN" sz="1100" dirty="0"/>
          </a:p>
          <a:p>
            <a:pPr marL="0" indent="0">
              <a:buNone/>
            </a:pPr>
            <a:r>
              <a:rPr lang="en-US" altLang="zh-CN" sz="1100" dirty="0"/>
              <a:t>        if (den == 0)</a:t>
            </a:r>
            <a:endParaRPr lang="zh-CN" altLang="zh-CN" sz="1100" dirty="0"/>
          </a:p>
          <a:p>
            <a:pPr marL="0" indent="0">
              <a:buNone/>
            </a:pPr>
            <a:r>
              <a:rPr lang="en-US" altLang="zh-CN" sz="1100" dirty="0"/>
              <a:t>            throw </a:t>
            </a:r>
            <a:r>
              <a:rPr lang="en-US" altLang="zh-CN" sz="1100" dirty="0" err="1"/>
              <a:t>zero_divisor</a:t>
            </a:r>
            <a:r>
              <a:rPr lang="en-US" altLang="zh-CN" sz="1100" dirty="0"/>
              <a:t>();</a:t>
            </a:r>
            <a:endParaRPr lang="zh-CN" altLang="zh-CN" sz="1100" dirty="0"/>
          </a:p>
          <a:p>
            <a:pPr marL="0" indent="0">
              <a:buNone/>
            </a:pPr>
            <a:r>
              <a:rPr lang="en-US" altLang="zh-CN" sz="1100" dirty="0"/>
              <a:t>    }</a:t>
            </a:r>
            <a:endParaRPr lang="zh-CN" altLang="zh-CN" sz="1100" dirty="0"/>
          </a:p>
          <a:p>
            <a:pPr marL="0" indent="0">
              <a:buNone/>
            </a:pPr>
            <a:r>
              <a:rPr lang="en-US" altLang="zh-CN" sz="1100" dirty="0"/>
              <a:t>    ________(2) operator/(________(3)) ________(4);</a:t>
            </a:r>
            <a:endParaRPr lang="zh-CN" altLang="zh-CN" sz="1100" dirty="0"/>
          </a:p>
          <a:p>
            <a:pPr marL="0" indent="0">
              <a:buNone/>
            </a:pPr>
            <a:r>
              <a:rPr lang="en-US" altLang="zh-CN" sz="1100" dirty="0"/>
              <a:t>    operator double() ______(5);</a:t>
            </a:r>
            <a:endParaRPr lang="zh-CN" altLang="zh-CN" sz="1100" dirty="0"/>
          </a:p>
          <a:p>
            <a:pPr marL="0" indent="0">
              <a:buNone/>
            </a:pPr>
            <a:r>
              <a:rPr lang="en-US" altLang="zh-CN" sz="1100" dirty="0"/>
              <a:t>________(6) operator&lt;&lt;(_________(7));</a:t>
            </a:r>
            <a:endParaRPr lang="zh-CN" altLang="zh-CN" sz="1100" dirty="0"/>
          </a:p>
          <a:p>
            <a:pPr marL="0" indent="0">
              <a:buNone/>
            </a:pPr>
            <a:r>
              <a:rPr lang="en-US" altLang="zh-CN" sz="1100" dirty="0"/>
              <a:t>________(8) operator=(________(9)) {</a:t>
            </a:r>
            <a:endParaRPr lang="zh-CN" altLang="zh-CN" sz="1100" dirty="0"/>
          </a:p>
          <a:p>
            <a:pPr marL="0" indent="0">
              <a:buNone/>
            </a:pPr>
            <a:r>
              <a:rPr lang="en-US" altLang="zh-CN" sz="1100" dirty="0"/>
              <a:t>if ( _______</a:t>
            </a:r>
            <a:r>
              <a:rPr lang="en-US" altLang="zh-CN" sz="1100" i="1" dirty="0"/>
              <a:t>(10)</a:t>
            </a:r>
            <a:r>
              <a:rPr lang="en-US" altLang="zh-CN" sz="1100" dirty="0"/>
              <a:t> ) {</a:t>
            </a:r>
            <a:endParaRPr lang="zh-CN" altLang="zh-CN" sz="1100" dirty="0"/>
          </a:p>
          <a:p>
            <a:pPr marL="0" indent="0">
              <a:buNone/>
            </a:pPr>
            <a:r>
              <a:rPr lang="en-US" altLang="zh-CN" sz="1100" dirty="0"/>
              <a:t>               numerator = </a:t>
            </a:r>
            <a:r>
              <a:rPr lang="en-US" altLang="zh-CN" sz="1100" dirty="0" err="1"/>
              <a:t>f.numerator</a:t>
            </a:r>
            <a:r>
              <a:rPr lang="en-US" altLang="zh-CN" sz="1100" dirty="0"/>
              <a:t>;</a:t>
            </a:r>
            <a:endParaRPr lang="zh-CN" altLang="zh-CN" sz="1100" dirty="0"/>
          </a:p>
          <a:p>
            <a:pPr marL="0" indent="0">
              <a:buNone/>
            </a:pPr>
            <a:r>
              <a:rPr lang="en-US" altLang="zh-CN" sz="1100" dirty="0"/>
              <a:t>            denominator = </a:t>
            </a:r>
            <a:r>
              <a:rPr lang="en-US" altLang="zh-CN" sz="1100" dirty="0" err="1"/>
              <a:t>f.denominator</a:t>
            </a:r>
            <a:r>
              <a:rPr lang="en-US" altLang="zh-CN" sz="1100" dirty="0"/>
              <a:t>;</a:t>
            </a:r>
            <a:endParaRPr lang="zh-CN" altLang="zh-CN" sz="1100" dirty="0"/>
          </a:p>
          <a:p>
            <a:pPr marL="0" indent="0">
              <a:buNone/>
            </a:pPr>
            <a:r>
              <a:rPr lang="en-US" altLang="zh-CN" sz="1100" dirty="0"/>
              <a:t>        }</a:t>
            </a:r>
            <a:endParaRPr lang="zh-CN" altLang="zh-CN" sz="1100" dirty="0"/>
          </a:p>
          <a:p>
            <a:pPr marL="0" indent="0">
              <a:buNone/>
            </a:pPr>
            <a:r>
              <a:rPr lang="en-US" altLang="zh-CN" sz="1100" dirty="0"/>
              <a:t>        return _______</a:t>
            </a:r>
            <a:r>
              <a:rPr lang="en-US" altLang="zh-CN" sz="1100" i="1" dirty="0"/>
              <a:t>(11)</a:t>
            </a:r>
            <a:r>
              <a:rPr lang="en-US" altLang="zh-CN" sz="1100" dirty="0"/>
              <a:t>;</a:t>
            </a:r>
            <a:endParaRPr lang="zh-CN" altLang="zh-CN" sz="1100" dirty="0"/>
          </a:p>
          <a:p>
            <a:pPr marL="0" indent="0">
              <a:buNone/>
            </a:pPr>
            <a:r>
              <a:rPr lang="en-US" altLang="zh-CN" sz="1100" dirty="0"/>
              <a:t>    }</a:t>
            </a:r>
            <a:endParaRPr lang="zh-CN" altLang="zh-CN" sz="1100" dirty="0"/>
          </a:p>
          <a:p>
            <a:pPr marL="0" indent="0">
              <a:buNone/>
            </a:pPr>
            <a:r>
              <a:rPr lang="en-US" altLang="zh-CN" sz="1100" dirty="0"/>
              <a:t>};</a:t>
            </a:r>
            <a:endParaRPr lang="zh-CN" altLang="zh-CN" sz="1100" dirty="0"/>
          </a:p>
          <a:p>
            <a:pPr marL="0" indent="0">
              <a:buNone/>
            </a:pPr>
            <a:r>
              <a:rPr lang="en-US" altLang="zh-CN" sz="1100" dirty="0"/>
              <a:t> </a:t>
            </a:r>
            <a:endParaRPr lang="zh-CN" altLang="zh-CN" sz="1100" dirty="0"/>
          </a:p>
        </p:txBody>
      </p:sp>
      <p:sp>
        <p:nvSpPr>
          <p:cNvPr id="13" name="Rectangle 3"/>
          <p:cNvSpPr txBox="1">
            <a:spLocks noChangeArrowheads="1"/>
          </p:cNvSpPr>
          <p:nvPr/>
        </p:nvSpPr>
        <p:spPr bwMode="auto">
          <a:xfrm>
            <a:off x="6027168" y="45418"/>
            <a:ext cx="5544616" cy="50683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smtClean="0"/>
              <a:t>________</a:t>
            </a:r>
            <a:r>
              <a:rPr lang="en-US" altLang="zh-CN" sz="1000" i="1" dirty="0" smtClean="0"/>
              <a:t>(</a:t>
            </a:r>
            <a:r>
              <a:rPr lang="en-US" altLang="zh-CN" sz="1000" i="1" dirty="0"/>
              <a:t>12) </a:t>
            </a:r>
            <a:r>
              <a:rPr lang="en-US" altLang="zh-CN" sz="1000" dirty="0"/>
              <a:t>operator/(________</a:t>
            </a:r>
            <a:r>
              <a:rPr lang="en-US" altLang="zh-CN" sz="1000" i="1" dirty="0"/>
              <a:t>(13)</a:t>
            </a:r>
            <a:r>
              <a:rPr lang="en-US" altLang="zh-CN" sz="1000" dirty="0"/>
              <a:t>) ________</a:t>
            </a:r>
            <a:r>
              <a:rPr lang="en-US" altLang="zh-CN" sz="1000" i="1" dirty="0"/>
              <a:t>(14)</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r>
              <a:rPr lang="en-US" altLang="zh-CN" sz="1000" dirty="0" err="1"/>
              <a:t>int</a:t>
            </a:r>
            <a:r>
              <a:rPr lang="en-US" altLang="zh-CN" sz="1000" dirty="0"/>
              <a:t> </a:t>
            </a:r>
            <a:r>
              <a:rPr lang="en-US" altLang="zh-CN" sz="1000" dirty="0" err="1"/>
              <a:t>nresult</a:t>
            </a:r>
            <a:r>
              <a:rPr lang="en-US" altLang="zh-CN" sz="1000" dirty="0"/>
              <a:t>, </a:t>
            </a:r>
            <a:r>
              <a:rPr lang="en-US" altLang="zh-CN" sz="1000" dirty="0" err="1"/>
              <a:t>deresult</a:t>
            </a:r>
            <a:r>
              <a:rPr lang="en-US" altLang="zh-CN" sz="1000" dirty="0"/>
              <a:t>;</a:t>
            </a:r>
            <a:endParaRPr lang="zh-CN" altLang="zh-CN" sz="1000" dirty="0"/>
          </a:p>
          <a:p>
            <a:pPr marL="0" indent="0">
              <a:buNone/>
            </a:pPr>
            <a:r>
              <a:rPr lang="en-US" altLang="zh-CN" sz="1000" dirty="0"/>
              <a:t>    if (</a:t>
            </a:r>
            <a:r>
              <a:rPr lang="en-US" altLang="zh-CN" sz="1000" dirty="0" err="1"/>
              <a:t>f.numerator</a:t>
            </a:r>
            <a:r>
              <a:rPr lang="en-US" altLang="zh-CN" sz="1000" dirty="0"/>
              <a:t> == 0)</a:t>
            </a:r>
            <a:endParaRPr lang="zh-CN" altLang="zh-CN" sz="1000" dirty="0"/>
          </a:p>
          <a:p>
            <a:pPr marL="0" indent="0">
              <a:buNone/>
            </a:pPr>
            <a:r>
              <a:rPr lang="en-US" altLang="zh-CN" sz="1000" dirty="0"/>
              <a:t>        __________</a:t>
            </a:r>
            <a:r>
              <a:rPr lang="en-US" altLang="zh-CN" sz="1000" i="1" dirty="0"/>
              <a:t>(15)</a:t>
            </a:r>
            <a:r>
              <a:rPr lang="en-US" altLang="zh-CN" sz="1000" dirty="0"/>
              <a:t>;</a:t>
            </a:r>
            <a:endParaRPr lang="zh-CN" altLang="zh-CN" sz="1000" dirty="0"/>
          </a:p>
          <a:p>
            <a:pPr marL="0" indent="0">
              <a:buNone/>
            </a:pPr>
            <a:r>
              <a:rPr lang="en-US" altLang="zh-CN" sz="1000" dirty="0"/>
              <a:t>    </a:t>
            </a:r>
            <a:r>
              <a:rPr lang="en-US" altLang="zh-CN" sz="1000" dirty="0" err="1"/>
              <a:t>deresult</a:t>
            </a:r>
            <a:r>
              <a:rPr lang="en-US" altLang="zh-CN" sz="1000" dirty="0"/>
              <a:t> = denominator * </a:t>
            </a:r>
            <a:r>
              <a:rPr lang="en-US" altLang="zh-CN" sz="1000" dirty="0" err="1"/>
              <a:t>f.numerator</a:t>
            </a:r>
            <a:r>
              <a:rPr lang="en-US" altLang="zh-CN" sz="1000" dirty="0"/>
              <a:t>;</a:t>
            </a:r>
            <a:endParaRPr lang="zh-CN" altLang="zh-CN" sz="1000" dirty="0"/>
          </a:p>
          <a:p>
            <a:pPr marL="0" indent="0">
              <a:buNone/>
            </a:pPr>
            <a:r>
              <a:rPr lang="en-US" altLang="zh-CN" sz="1000" dirty="0"/>
              <a:t>    </a:t>
            </a:r>
            <a:r>
              <a:rPr lang="en-US" altLang="zh-CN" sz="1000" dirty="0" err="1"/>
              <a:t>nresult</a:t>
            </a:r>
            <a:r>
              <a:rPr lang="en-US" altLang="zh-CN" sz="1000" dirty="0"/>
              <a:t> = numerator * </a:t>
            </a:r>
            <a:r>
              <a:rPr lang="en-US" altLang="zh-CN" sz="1000" dirty="0" err="1"/>
              <a:t>f.denominator</a:t>
            </a:r>
            <a:r>
              <a:rPr lang="en-US" altLang="zh-CN" sz="1000" dirty="0"/>
              <a:t>;</a:t>
            </a:r>
            <a:endParaRPr lang="zh-CN" altLang="zh-CN" sz="1000" dirty="0"/>
          </a:p>
          <a:p>
            <a:pPr marL="0" indent="0">
              <a:buNone/>
            </a:pPr>
            <a:r>
              <a:rPr lang="en-US" altLang="zh-CN" sz="1000" dirty="0"/>
              <a:t>    return fraction(</a:t>
            </a:r>
            <a:r>
              <a:rPr lang="en-US" altLang="zh-CN" sz="1000" dirty="0" err="1"/>
              <a:t>nresult</a:t>
            </a:r>
            <a:r>
              <a:rPr lang="en-US" altLang="zh-CN" sz="1000" dirty="0"/>
              <a:t>, </a:t>
            </a:r>
            <a:r>
              <a:rPr lang="en-US" altLang="zh-CN" sz="1000" dirty="0" err="1"/>
              <a:t>deresult</a:t>
            </a:r>
            <a:r>
              <a:rPr lang="en-US" altLang="zh-CN" sz="1000" dirty="0"/>
              <a:t>);</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fraction::operator double() _______</a:t>
            </a:r>
            <a:r>
              <a:rPr lang="en-US" altLang="zh-CN" sz="1000" i="1" dirty="0"/>
              <a:t>(16)</a:t>
            </a:r>
            <a:r>
              <a:rPr lang="en-US" altLang="zh-CN" sz="1000" dirty="0"/>
              <a:t> {</a:t>
            </a:r>
            <a:endParaRPr lang="zh-CN" altLang="zh-CN" sz="1000" dirty="0"/>
          </a:p>
          <a:p>
            <a:pPr marL="0" indent="0">
              <a:buNone/>
            </a:pPr>
            <a:r>
              <a:rPr lang="en-US" altLang="zh-CN" sz="1000" dirty="0"/>
              <a:t>    if ( ___________</a:t>
            </a:r>
            <a:r>
              <a:rPr lang="en-US" altLang="zh-CN" sz="1000" i="1" dirty="0"/>
              <a:t>(17)</a:t>
            </a:r>
            <a:r>
              <a:rPr lang="en-US" altLang="zh-CN" sz="1000" dirty="0"/>
              <a:t> ) </a:t>
            </a:r>
            <a:endParaRPr lang="zh-CN" altLang="zh-CN" sz="1000" dirty="0"/>
          </a:p>
          <a:p>
            <a:pPr marL="0" indent="0">
              <a:buNone/>
            </a:pPr>
            <a:r>
              <a:rPr lang="en-US" altLang="zh-CN" sz="1000" dirty="0"/>
              <a:t>        throw </a:t>
            </a:r>
            <a:r>
              <a:rPr lang="en-US" altLang="zh-CN" sz="1000" dirty="0" err="1"/>
              <a:t>zero_divisor</a:t>
            </a:r>
            <a:r>
              <a:rPr lang="en-US" altLang="zh-CN" sz="1000" dirty="0"/>
              <a:t>();</a:t>
            </a:r>
            <a:endParaRPr lang="zh-CN" altLang="zh-CN" sz="1000" dirty="0"/>
          </a:p>
          <a:p>
            <a:pPr marL="0" indent="0">
              <a:buNone/>
            </a:pPr>
            <a:r>
              <a:rPr lang="en-US" altLang="zh-CN" sz="1000" dirty="0"/>
              <a:t>    return numerator/denominator;</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________</a:t>
            </a:r>
            <a:r>
              <a:rPr lang="en-US" altLang="zh-CN" sz="1000" i="1" dirty="0"/>
              <a:t>(18)</a:t>
            </a:r>
            <a:r>
              <a:rPr lang="en-US" altLang="zh-CN" sz="1000" dirty="0"/>
              <a:t> operator&lt;&lt;(_________</a:t>
            </a:r>
            <a:r>
              <a:rPr lang="en-US" altLang="zh-CN" sz="1000" i="1" dirty="0"/>
              <a:t>(19)</a:t>
            </a:r>
            <a:r>
              <a:rPr lang="en-US" altLang="zh-CN" sz="1000" dirty="0"/>
              <a:t>)</a:t>
            </a:r>
            <a:endParaRPr lang="zh-CN" altLang="zh-CN" sz="1000" dirty="0"/>
          </a:p>
          <a:p>
            <a:pPr marL="0" indent="0">
              <a:buNone/>
            </a:pPr>
            <a:r>
              <a:rPr lang="en-US" altLang="zh-CN" sz="1000" dirty="0"/>
              <a:t>{</a:t>
            </a:r>
            <a:endParaRPr lang="zh-CN" altLang="zh-CN" sz="1000" dirty="0"/>
          </a:p>
          <a:p>
            <a:pPr marL="0" indent="0">
              <a:buNone/>
            </a:pPr>
            <a:r>
              <a:rPr lang="en-US" altLang="zh-CN" sz="1000" dirty="0"/>
              <a:t>    out &lt;&lt; </a:t>
            </a:r>
            <a:r>
              <a:rPr lang="en-US" altLang="zh-CN" sz="1000" dirty="0" err="1"/>
              <a:t>f.numerator</a:t>
            </a:r>
            <a:r>
              <a:rPr lang="en-US" altLang="zh-CN" sz="1000" dirty="0"/>
              <a:t> &lt;&lt; "/" &lt;&lt; </a:t>
            </a:r>
            <a:r>
              <a:rPr lang="en-US" altLang="zh-CN" sz="1000" dirty="0" err="1"/>
              <a:t>f.denominator</a:t>
            </a:r>
            <a:r>
              <a:rPr lang="en-US" altLang="zh-CN" sz="1000" dirty="0"/>
              <a:t>;</a:t>
            </a:r>
            <a:endParaRPr lang="zh-CN" altLang="zh-CN" sz="1000" dirty="0"/>
          </a:p>
          <a:p>
            <a:pPr marL="0" indent="0">
              <a:buNone/>
            </a:pPr>
            <a:r>
              <a:rPr lang="en-US" altLang="zh-CN" sz="1000" dirty="0"/>
              <a:t>    return out;</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err="1"/>
              <a:t>int</a:t>
            </a:r>
            <a:r>
              <a:rPr lang="en-US" altLang="zh-CN" sz="1000" dirty="0"/>
              <a:t> main()</a:t>
            </a:r>
            <a:endParaRPr lang="zh-CN" altLang="zh-CN" sz="1000" dirty="0"/>
          </a:p>
          <a:p>
            <a:pPr marL="0" indent="0">
              <a:buNone/>
            </a:pPr>
            <a:r>
              <a:rPr lang="en-US" altLang="zh-CN" sz="1000" dirty="0"/>
              <a:t>{</a:t>
            </a:r>
            <a:endParaRPr lang="zh-CN" altLang="zh-CN" sz="1000" dirty="0"/>
          </a:p>
          <a:p>
            <a:pPr marL="0" indent="0">
              <a:buNone/>
            </a:pPr>
            <a:r>
              <a:rPr lang="en-US" altLang="zh-CN" sz="1000" dirty="0"/>
              <a:t>    try</a:t>
            </a:r>
            <a:endParaRPr lang="zh-CN" altLang="zh-CN" sz="1000" dirty="0"/>
          </a:p>
          <a:p>
            <a:pPr marL="0" indent="0">
              <a:buNone/>
            </a:pPr>
            <a:r>
              <a:rPr lang="en-US" altLang="zh-CN" sz="1000" dirty="0"/>
              <a:t>    {</a:t>
            </a:r>
            <a:endParaRPr lang="zh-CN" altLang="zh-CN" sz="1000" dirty="0"/>
          </a:p>
          <a:p>
            <a:pPr marL="0" indent="0">
              <a:buNone/>
            </a:pPr>
            <a:r>
              <a:rPr lang="en-US" altLang="zh-CN" sz="1000" dirty="0"/>
              <a:t>        fraction f1(1, 5), f2(0, 6);</a:t>
            </a:r>
            <a:endParaRPr lang="zh-CN" altLang="zh-CN" sz="1000" dirty="0"/>
          </a:p>
          <a:p>
            <a:pPr marL="0" indent="0">
              <a:buNone/>
            </a:pPr>
            <a:r>
              <a:rPr lang="en-US" altLang="zh-CN" sz="1000" dirty="0"/>
              <a:t>        </a:t>
            </a:r>
            <a:r>
              <a:rPr lang="en-US" altLang="zh-CN" sz="1000" dirty="0" err="1"/>
              <a:t>cout</a:t>
            </a:r>
            <a:r>
              <a:rPr lang="en-US" altLang="zh-CN" sz="1000" dirty="0"/>
              <a:t> &lt;&lt; f1 &lt;&lt; </a:t>
            </a:r>
            <a:r>
              <a:rPr lang="en-US" altLang="zh-CN" sz="1000" dirty="0" err="1"/>
              <a:t>endl</a:t>
            </a:r>
            <a:r>
              <a:rPr lang="en-US" altLang="zh-CN" sz="1000" dirty="0"/>
              <a:t>;</a:t>
            </a:r>
            <a:endParaRPr lang="zh-CN" altLang="zh-CN" sz="1000" dirty="0"/>
          </a:p>
          <a:p>
            <a:pPr marL="0" indent="0">
              <a:buNone/>
            </a:pPr>
            <a:r>
              <a:rPr lang="en-US" altLang="zh-CN" sz="1000" dirty="0"/>
              <a:t>        fraction f3 = f1 / f2;</a:t>
            </a:r>
            <a:endParaRPr lang="zh-CN" altLang="zh-CN" sz="1000" dirty="0"/>
          </a:p>
          <a:p>
            <a:pPr marL="0" indent="0">
              <a:buNone/>
            </a:pPr>
            <a:r>
              <a:rPr lang="en-US" altLang="zh-CN" sz="1000" dirty="0"/>
              <a:t>        </a:t>
            </a:r>
            <a:r>
              <a:rPr lang="en-US" altLang="zh-CN" sz="1000" dirty="0" err="1"/>
              <a:t>cout</a:t>
            </a:r>
            <a:r>
              <a:rPr lang="en-US" altLang="zh-CN" sz="1000" dirty="0"/>
              <a:t> &lt;&lt; f3 &lt;&lt; </a:t>
            </a:r>
            <a:r>
              <a:rPr lang="en-US" altLang="zh-CN" sz="1000" dirty="0" err="1"/>
              <a:t>endl</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    catch (________</a:t>
            </a:r>
            <a:r>
              <a:rPr lang="en-US" altLang="zh-CN" sz="1000" i="1" dirty="0"/>
              <a:t>(20)</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cout</a:t>
            </a:r>
            <a:r>
              <a:rPr lang="en-US" altLang="zh-CN" sz="1000" dirty="0"/>
              <a:t> &lt;&lt; "zero divisor" &lt;&lt; </a:t>
            </a:r>
            <a:r>
              <a:rPr lang="en-US" altLang="zh-CN" sz="1000" dirty="0" err="1"/>
              <a:t>endl</a:t>
            </a:r>
            <a:r>
              <a:rPr lang="en-US" altLang="zh-CN" sz="1000" dirty="0"/>
              <a:t>;</a:t>
            </a:r>
            <a:endParaRPr lang="zh-CN" altLang="zh-CN" sz="1000" dirty="0"/>
          </a:p>
          <a:p>
            <a:pPr marL="0" indent="0">
              <a:buNone/>
            </a:pPr>
            <a:r>
              <a:rPr lang="en-US" altLang="zh-CN" sz="1000" dirty="0"/>
              <a:t>}</a:t>
            </a:r>
            <a:endParaRPr lang="zh-CN" altLang="zh-CN" sz="1000" dirty="0"/>
          </a:p>
          <a:p>
            <a:pPr marL="0" indent="0">
              <a:buNone/>
            </a:pPr>
            <a:r>
              <a:rPr lang="en-US" altLang="zh-CN" sz="1000" dirty="0"/>
              <a:t>return 0;</a:t>
            </a:r>
            <a:endParaRPr lang="zh-CN" altLang="zh-CN" sz="1000" dirty="0"/>
          </a:p>
          <a:p>
            <a:pPr marL="0" indent="0">
              <a:buNone/>
            </a:pPr>
            <a:r>
              <a:rPr lang="en-US" altLang="zh-CN" sz="1000" dirty="0"/>
              <a:t>}</a:t>
            </a:r>
            <a:endParaRPr lang="zh-CN" altLang="en-US" sz="1000" b="0" dirty="0"/>
          </a:p>
        </p:txBody>
      </p:sp>
    </p:spTree>
    <p:extLst>
      <p:ext uri="{BB962C8B-B14F-4D97-AF65-F5344CB8AC3E}">
        <p14:creationId xmlns:p14="http://schemas.microsoft.com/office/powerpoint/2010/main" val="3007464977"/>
      </p:ext>
    </p:extLst>
  </p:cSld>
  <p:clrMapOvr>
    <a:masterClrMapping/>
  </p:clrMapOvr>
  <p:transition spd="med" advClick="0" advTm="0">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参考答案</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graphicFrame>
        <p:nvGraphicFramePr>
          <p:cNvPr id="17" name="表格 16"/>
          <p:cNvGraphicFramePr>
            <a:graphicFrameLocks noGrp="1"/>
          </p:cNvGraphicFramePr>
          <p:nvPr>
            <p:extLst>
              <p:ext uri="{D42A27DB-BD31-4B8C-83A1-F6EECF244321}">
                <p14:modId xmlns:p14="http://schemas.microsoft.com/office/powerpoint/2010/main" val="3399861591"/>
              </p:ext>
            </p:extLst>
          </p:nvPr>
        </p:nvGraphicFramePr>
        <p:xfrm>
          <a:off x="652767" y="909514"/>
          <a:ext cx="8758775" cy="5040560"/>
        </p:xfrm>
        <a:graphic>
          <a:graphicData uri="http://schemas.openxmlformats.org/drawingml/2006/table">
            <a:tbl>
              <a:tblPr firstRow="1" firstCol="1" bandRow="1">
                <a:tableStyleId>{5C22544A-7EE6-4342-B048-85BDC9FD1C3A}</a:tableStyleId>
              </a:tblPr>
              <a:tblGrid>
                <a:gridCol w="441780">
                  <a:extLst>
                    <a:ext uri="{9D8B030D-6E8A-4147-A177-3AD203B41FA5}">
                      <a16:colId xmlns:a16="http://schemas.microsoft.com/office/drawing/2014/main" val="3699641392"/>
                    </a:ext>
                  </a:extLst>
                </a:gridCol>
                <a:gridCol w="3997975">
                  <a:extLst>
                    <a:ext uri="{9D8B030D-6E8A-4147-A177-3AD203B41FA5}">
                      <a16:colId xmlns:a16="http://schemas.microsoft.com/office/drawing/2014/main" val="724277477"/>
                    </a:ext>
                  </a:extLst>
                </a:gridCol>
                <a:gridCol w="551539">
                  <a:extLst>
                    <a:ext uri="{9D8B030D-6E8A-4147-A177-3AD203B41FA5}">
                      <a16:colId xmlns:a16="http://schemas.microsoft.com/office/drawing/2014/main" val="1837972943"/>
                    </a:ext>
                  </a:extLst>
                </a:gridCol>
                <a:gridCol w="3767481">
                  <a:extLst>
                    <a:ext uri="{9D8B030D-6E8A-4147-A177-3AD203B41FA5}">
                      <a16:colId xmlns:a16="http://schemas.microsoft.com/office/drawing/2014/main" val="260147037"/>
                    </a:ext>
                  </a:extLst>
                </a:gridCol>
              </a:tblGrid>
              <a:tr h="504056">
                <a:tc>
                  <a:txBody>
                    <a:bodyPr/>
                    <a:lstStyle/>
                    <a:p>
                      <a:pPr>
                        <a:lnSpc>
                          <a:spcPts val="1800"/>
                        </a:lnSpc>
                        <a:spcAft>
                          <a:spcPts val="0"/>
                        </a:spcAft>
                      </a:pPr>
                      <a:r>
                        <a:rPr lang="en-US" sz="1000">
                          <a:effectLst/>
                        </a:rPr>
                        <a:t>1</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dirty="0">
                          <a:effectLst/>
                        </a:rPr>
                        <a:t>: numerator (</a:t>
                      </a:r>
                      <a:r>
                        <a:rPr lang="en-US" sz="1050" dirty="0" err="1">
                          <a:effectLst/>
                        </a:rPr>
                        <a:t>num</a:t>
                      </a:r>
                      <a:r>
                        <a:rPr lang="en-US" sz="1050" dirty="0">
                          <a:effectLst/>
                        </a:rPr>
                        <a:t>)</a:t>
                      </a:r>
                      <a:endParaRPr lang="zh-CN" sz="1000" dirty="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00">
                          <a:effectLst/>
                        </a:rPr>
                        <a:t>2</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u="none" strike="noStrike">
                          <a:effectLst/>
                          <a:uFill>
                            <a:solidFill>
                              <a:srgbClr val="000000"/>
                            </a:solidFill>
                          </a:uFill>
                          <a:hlinkClick r:id="rId5" tooltip="This class allows you to handle improper fractions just like how basic types such as integers and dou..."/>
                        </a:rPr>
                        <a:t>Fraction</a:t>
                      </a:r>
                      <a:r>
                        <a:rPr lang="en-US" sz="1050">
                          <a:effectLst/>
                        </a:rPr>
                        <a:t>  /  </a:t>
                      </a:r>
                      <a:r>
                        <a:rPr lang="en-US" sz="1050" u="sng">
                          <a:effectLst/>
                          <a:hlinkClick r:id="rId5" tooltip="This class allows you to handle improper fractions just like how basic types such as integers and dou..."/>
                        </a:rPr>
                        <a:t>Fraction</a:t>
                      </a:r>
                      <a:r>
                        <a:rPr lang="en-US" sz="1050">
                          <a:effectLst/>
                        </a:rPr>
                        <a:t>&amp;</a:t>
                      </a:r>
                      <a:endParaRPr lang="zh-CN" sz="1000">
                        <a:solidFill>
                          <a:srgbClr val="000000"/>
                        </a:solidFill>
                        <a:effectLst/>
                        <a:latin typeface="Menlo"/>
                        <a:ea typeface="宋体" panose="02010600030101010101" pitchFamily="2" charset="-122"/>
                      </a:endParaRPr>
                    </a:p>
                  </a:txBody>
                  <a:tcPr marL="68580" marR="68580" marT="0" marB="0"/>
                </a:tc>
                <a:extLst>
                  <a:ext uri="{0D108BD9-81ED-4DB2-BD59-A6C34878D82A}">
                    <a16:rowId xmlns:a16="http://schemas.microsoft.com/office/drawing/2014/main" val="2805478664"/>
                  </a:ext>
                </a:extLst>
              </a:tr>
              <a:tr h="504056">
                <a:tc>
                  <a:txBody>
                    <a:bodyPr/>
                    <a:lstStyle/>
                    <a:p>
                      <a:pPr>
                        <a:lnSpc>
                          <a:spcPts val="1800"/>
                        </a:lnSpc>
                        <a:spcAft>
                          <a:spcPts val="0"/>
                        </a:spcAft>
                      </a:pPr>
                      <a:r>
                        <a:rPr lang="en-US" sz="1000">
                          <a:effectLst/>
                        </a:rPr>
                        <a:t>3</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indent="266700">
                        <a:lnSpc>
                          <a:spcPts val="1800"/>
                        </a:lnSpc>
                        <a:spcAft>
                          <a:spcPts val="0"/>
                        </a:spcAft>
                      </a:pPr>
                      <a:r>
                        <a:rPr lang="en-US" sz="1050">
                          <a:effectLst/>
                        </a:rPr>
                        <a:t>const </a:t>
                      </a:r>
                      <a:r>
                        <a:rPr lang="en-US" sz="1050" u="none" strike="noStrike">
                          <a:effectLst/>
                          <a:uFill>
                            <a:solidFill>
                              <a:srgbClr val="000000"/>
                            </a:solidFill>
                          </a:uFill>
                          <a:hlinkClick r:id="rId5" tooltip="This class allows you to handle improper fractions just like how basic types such as integers and dou..."/>
                        </a:rPr>
                        <a:t>Fraction</a:t>
                      </a:r>
                      <a:r>
                        <a:rPr lang="en-US" sz="1050">
                          <a:effectLst/>
                        </a:rPr>
                        <a:t> &amp;</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00">
                          <a:effectLst/>
                        </a:rPr>
                        <a:t>4</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throw(zero_divisor)</a:t>
                      </a:r>
                      <a:endParaRPr lang="zh-CN" sz="1000">
                        <a:solidFill>
                          <a:srgbClr val="000000"/>
                        </a:solidFill>
                        <a:effectLst/>
                        <a:latin typeface="Menlo"/>
                        <a:ea typeface="宋体" panose="02010600030101010101" pitchFamily="2" charset="-122"/>
                      </a:endParaRPr>
                    </a:p>
                  </a:txBody>
                  <a:tcPr marL="68580" marR="68580" marT="0" marB="0"/>
                </a:tc>
                <a:extLst>
                  <a:ext uri="{0D108BD9-81ED-4DB2-BD59-A6C34878D82A}">
                    <a16:rowId xmlns:a16="http://schemas.microsoft.com/office/drawing/2014/main" val="2625295871"/>
                  </a:ext>
                </a:extLst>
              </a:tr>
              <a:tr h="504056">
                <a:tc>
                  <a:txBody>
                    <a:bodyPr/>
                    <a:lstStyle/>
                    <a:p>
                      <a:pPr>
                        <a:lnSpc>
                          <a:spcPts val="1800"/>
                        </a:lnSpc>
                        <a:spcAft>
                          <a:spcPts val="0"/>
                        </a:spcAft>
                      </a:pPr>
                      <a:r>
                        <a:rPr lang="en-US" sz="1000">
                          <a:effectLst/>
                        </a:rPr>
                        <a:t>5</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throw(zero_divisor)</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00">
                          <a:effectLst/>
                        </a:rPr>
                        <a:t>6</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ostream &amp;</a:t>
                      </a:r>
                      <a:endParaRPr lang="zh-CN" sz="1000">
                        <a:solidFill>
                          <a:srgbClr val="000000"/>
                        </a:solidFill>
                        <a:effectLst/>
                        <a:latin typeface="Menlo"/>
                        <a:ea typeface="宋体" panose="02010600030101010101" pitchFamily="2" charset="-122"/>
                      </a:endParaRPr>
                    </a:p>
                  </a:txBody>
                  <a:tcPr marL="68580" marR="68580" marT="0" marB="0"/>
                </a:tc>
                <a:extLst>
                  <a:ext uri="{0D108BD9-81ED-4DB2-BD59-A6C34878D82A}">
                    <a16:rowId xmlns:a16="http://schemas.microsoft.com/office/drawing/2014/main" val="1193583787"/>
                  </a:ext>
                </a:extLst>
              </a:tr>
              <a:tr h="504056">
                <a:tc>
                  <a:txBody>
                    <a:bodyPr/>
                    <a:lstStyle/>
                    <a:p>
                      <a:pPr>
                        <a:lnSpc>
                          <a:spcPts val="1800"/>
                        </a:lnSpc>
                        <a:spcAft>
                          <a:spcPts val="0"/>
                        </a:spcAft>
                      </a:pPr>
                      <a:r>
                        <a:rPr lang="en-US" sz="1000">
                          <a:effectLst/>
                        </a:rPr>
                        <a:t>7</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ostream &amp;out</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00">
                          <a:effectLst/>
                        </a:rPr>
                        <a:t>8</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dirty="0">
                          <a:effectLst/>
                        </a:rPr>
                        <a:t>bool</a:t>
                      </a:r>
                      <a:endParaRPr lang="zh-CN" sz="1000" dirty="0">
                        <a:solidFill>
                          <a:srgbClr val="000000"/>
                        </a:solidFill>
                        <a:effectLst/>
                        <a:latin typeface="Menlo"/>
                        <a:ea typeface="宋体" panose="02010600030101010101" pitchFamily="2" charset="-122"/>
                      </a:endParaRPr>
                    </a:p>
                  </a:txBody>
                  <a:tcPr marL="68580" marR="68580" marT="0" marB="0"/>
                </a:tc>
                <a:extLst>
                  <a:ext uri="{0D108BD9-81ED-4DB2-BD59-A6C34878D82A}">
                    <a16:rowId xmlns:a16="http://schemas.microsoft.com/office/drawing/2014/main" val="3279387590"/>
                  </a:ext>
                </a:extLst>
              </a:tr>
              <a:tr h="504056">
                <a:tc>
                  <a:txBody>
                    <a:bodyPr/>
                    <a:lstStyle/>
                    <a:p>
                      <a:pPr>
                        <a:lnSpc>
                          <a:spcPts val="1800"/>
                        </a:lnSpc>
                        <a:spcAft>
                          <a:spcPts val="0"/>
                        </a:spcAft>
                      </a:pPr>
                      <a:r>
                        <a:rPr lang="en-US" sz="1000">
                          <a:effectLst/>
                        </a:rPr>
                        <a:t>9</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const </a:t>
                      </a:r>
                      <a:r>
                        <a:rPr lang="en-US" sz="1050" u="none" strike="noStrike">
                          <a:effectLst/>
                          <a:uFill>
                            <a:solidFill>
                              <a:srgbClr val="000000"/>
                            </a:solidFill>
                          </a:uFill>
                          <a:hlinkClick r:id="rId5" tooltip="This class allows you to handle improper fractions just like how basic types such as integers and dou..."/>
                        </a:rPr>
                        <a:t>Fraction</a:t>
                      </a:r>
                      <a:r>
                        <a:rPr lang="en-US" sz="1050">
                          <a:effectLst/>
                        </a:rPr>
                        <a:t> </a:t>
                      </a:r>
                      <a:r>
                        <a:rPr lang="zh-CN" sz="1050">
                          <a:effectLst/>
                        </a:rPr>
                        <a:t>（</a:t>
                      </a:r>
                      <a:r>
                        <a:rPr lang="en-US" sz="1050">
                          <a:effectLst/>
                        </a:rPr>
                        <a:t>&amp;</a:t>
                      </a:r>
                      <a:r>
                        <a:rPr lang="zh-CN" sz="1050">
                          <a:effectLst/>
                        </a:rPr>
                        <a:t>）</a:t>
                      </a:r>
                      <a:r>
                        <a:rPr lang="en-US" sz="1050">
                          <a:effectLst/>
                        </a:rPr>
                        <a:t>f</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00">
                          <a:effectLst/>
                        </a:rPr>
                        <a:t>10</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this != &amp;f</a:t>
                      </a:r>
                      <a:endParaRPr lang="zh-CN" sz="1000">
                        <a:solidFill>
                          <a:srgbClr val="000000"/>
                        </a:solidFill>
                        <a:effectLst/>
                        <a:latin typeface="Menlo"/>
                        <a:ea typeface="宋体" panose="02010600030101010101" pitchFamily="2" charset="-122"/>
                      </a:endParaRPr>
                    </a:p>
                  </a:txBody>
                  <a:tcPr marL="68580" marR="68580" marT="0" marB="0"/>
                </a:tc>
                <a:extLst>
                  <a:ext uri="{0D108BD9-81ED-4DB2-BD59-A6C34878D82A}">
                    <a16:rowId xmlns:a16="http://schemas.microsoft.com/office/drawing/2014/main" val="2904566704"/>
                  </a:ext>
                </a:extLst>
              </a:tr>
              <a:tr h="504056">
                <a:tc>
                  <a:txBody>
                    <a:bodyPr/>
                    <a:lstStyle/>
                    <a:p>
                      <a:pPr>
                        <a:lnSpc>
                          <a:spcPts val="1800"/>
                        </a:lnSpc>
                        <a:spcAft>
                          <a:spcPts val="0"/>
                        </a:spcAft>
                      </a:pPr>
                      <a:r>
                        <a:rPr lang="en-US" sz="1000">
                          <a:effectLst/>
                        </a:rPr>
                        <a:t>11</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(*this)</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00">
                          <a:effectLst/>
                        </a:rPr>
                        <a:t>12</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u="none" strike="noStrike">
                          <a:effectLst/>
                          <a:uFill>
                            <a:solidFill>
                              <a:srgbClr val="000000"/>
                            </a:solidFill>
                          </a:uFill>
                          <a:hlinkClick r:id="rId5" tooltip="This class allows you to handle improper fractions just like how basic types such as integers and dou..."/>
                        </a:rPr>
                        <a:t>Fraction</a:t>
                      </a:r>
                      <a:r>
                        <a:rPr lang="en-US" sz="1050">
                          <a:effectLst/>
                        </a:rPr>
                        <a:t> fraction::</a:t>
                      </a:r>
                      <a:endParaRPr lang="zh-CN" sz="1000">
                        <a:solidFill>
                          <a:srgbClr val="000000"/>
                        </a:solidFill>
                        <a:effectLst/>
                        <a:latin typeface="Menlo"/>
                        <a:ea typeface="宋体" panose="02010600030101010101" pitchFamily="2" charset="-122"/>
                      </a:endParaRPr>
                    </a:p>
                  </a:txBody>
                  <a:tcPr marL="68580" marR="68580" marT="0" marB="0"/>
                </a:tc>
                <a:extLst>
                  <a:ext uri="{0D108BD9-81ED-4DB2-BD59-A6C34878D82A}">
                    <a16:rowId xmlns:a16="http://schemas.microsoft.com/office/drawing/2014/main" val="4103689224"/>
                  </a:ext>
                </a:extLst>
              </a:tr>
              <a:tr h="504056">
                <a:tc>
                  <a:txBody>
                    <a:bodyPr/>
                    <a:lstStyle/>
                    <a:p>
                      <a:pPr>
                        <a:lnSpc>
                          <a:spcPts val="1800"/>
                        </a:lnSpc>
                        <a:spcAft>
                          <a:spcPts val="0"/>
                        </a:spcAft>
                      </a:pPr>
                      <a:r>
                        <a:rPr lang="en-US" sz="1000">
                          <a:effectLst/>
                        </a:rPr>
                        <a:t>13</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const </a:t>
                      </a:r>
                      <a:r>
                        <a:rPr lang="en-US" sz="1050" u="none" strike="noStrike">
                          <a:effectLst/>
                          <a:uFill>
                            <a:solidFill>
                              <a:srgbClr val="000000"/>
                            </a:solidFill>
                          </a:uFill>
                          <a:hlinkClick r:id="rId5" tooltip="This class allows you to handle improper fractions just like how basic types such as integers and dou..."/>
                        </a:rPr>
                        <a:t>Fraction</a:t>
                      </a:r>
                      <a:r>
                        <a:rPr lang="en-US" sz="1050">
                          <a:effectLst/>
                        </a:rPr>
                        <a:t> &amp;f</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00">
                          <a:effectLst/>
                        </a:rPr>
                        <a:t>14</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throw(zero_divisor)</a:t>
                      </a:r>
                      <a:endParaRPr lang="zh-CN" sz="1000">
                        <a:solidFill>
                          <a:srgbClr val="000000"/>
                        </a:solidFill>
                        <a:effectLst/>
                        <a:latin typeface="Menlo"/>
                        <a:ea typeface="宋体" panose="02010600030101010101" pitchFamily="2" charset="-122"/>
                      </a:endParaRPr>
                    </a:p>
                  </a:txBody>
                  <a:tcPr marL="68580" marR="68580" marT="0" marB="0"/>
                </a:tc>
                <a:extLst>
                  <a:ext uri="{0D108BD9-81ED-4DB2-BD59-A6C34878D82A}">
                    <a16:rowId xmlns:a16="http://schemas.microsoft.com/office/drawing/2014/main" val="946361650"/>
                  </a:ext>
                </a:extLst>
              </a:tr>
              <a:tr h="504056">
                <a:tc>
                  <a:txBody>
                    <a:bodyPr/>
                    <a:lstStyle/>
                    <a:p>
                      <a:pPr>
                        <a:lnSpc>
                          <a:spcPts val="1800"/>
                        </a:lnSpc>
                        <a:spcAft>
                          <a:spcPts val="0"/>
                        </a:spcAft>
                      </a:pPr>
                      <a:r>
                        <a:rPr lang="en-US" sz="1000">
                          <a:effectLst/>
                        </a:rPr>
                        <a:t>15</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throw(zero_divisor)</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00">
                          <a:effectLst/>
                        </a:rPr>
                        <a:t>16</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throw(zero_divisor)</a:t>
                      </a:r>
                      <a:endParaRPr lang="zh-CN" sz="1000">
                        <a:solidFill>
                          <a:srgbClr val="000000"/>
                        </a:solidFill>
                        <a:effectLst/>
                        <a:latin typeface="Menlo"/>
                        <a:ea typeface="宋体" panose="02010600030101010101" pitchFamily="2" charset="-122"/>
                      </a:endParaRPr>
                    </a:p>
                  </a:txBody>
                  <a:tcPr marL="68580" marR="68580" marT="0" marB="0"/>
                </a:tc>
                <a:extLst>
                  <a:ext uri="{0D108BD9-81ED-4DB2-BD59-A6C34878D82A}">
                    <a16:rowId xmlns:a16="http://schemas.microsoft.com/office/drawing/2014/main" val="1999199952"/>
                  </a:ext>
                </a:extLst>
              </a:tr>
              <a:tr h="504056">
                <a:tc>
                  <a:txBody>
                    <a:bodyPr/>
                    <a:lstStyle/>
                    <a:p>
                      <a:pPr>
                        <a:lnSpc>
                          <a:spcPts val="1800"/>
                        </a:lnSpc>
                        <a:spcAft>
                          <a:spcPts val="0"/>
                        </a:spcAft>
                      </a:pPr>
                      <a:r>
                        <a:rPr lang="en-US" sz="1000">
                          <a:effectLst/>
                        </a:rPr>
                        <a:t>17</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denominator == 0</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00">
                          <a:effectLst/>
                        </a:rPr>
                        <a:t>18</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ostream &amp; fraction::</a:t>
                      </a:r>
                      <a:endParaRPr lang="zh-CN" sz="1000">
                        <a:solidFill>
                          <a:srgbClr val="000000"/>
                        </a:solidFill>
                        <a:effectLst/>
                        <a:latin typeface="Menlo"/>
                        <a:ea typeface="宋体" panose="02010600030101010101" pitchFamily="2" charset="-122"/>
                      </a:endParaRPr>
                    </a:p>
                  </a:txBody>
                  <a:tcPr marL="68580" marR="68580" marT="0" marB="0"/>
                </a:tc>
                <a:extLst>
                  <a:ext uri="{0D108BD9-81ED-4DB2-BD59-A6C34878D82A}">
                    <a16:rowId xmlns:a16="http://schemas.microsoft.com/office/drawing/2014/main" val="2910422033"/>
                  </a:ext>
                </a:extLst>
              </a:tr>
              <a:tr h="504056">
                <a:tc>
                  <a:txBody>
                    <a:bodyPr/>
                    <a:lstStyle/>
                    <a:p>
                      <a:pPr>
                        <a:lnSpc>
                          <a:spcPts val="1800"/>
                        </a:lnSpc>
                        <a:spcAft>
                          <a:spcPts val="0"/>
                        </a:spcAft>
                      </a:pPr>
                      <a:r>
                        <a:rPr lang="en-US" sz="1000">
                          <a:effectLst/>
                        </a:rPr>
                        <a:t>19</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a:effectLst/>
                        </a:rPr>
                        <a:t>ostream &amp;out</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00">
                          <a:effectLst/>
                        </a:rPr>
                        <a:t>20</a:t>
                      </a:r>
                      <a:endParaRPr lang="zh-CN" sz="1000">
                        <a:solidFill>
                          <a:srgbClr val="000000"/>
                        </a:solidFill>
                        <a:effectLst/>
                        <a:latin typeface="Menlo"/>
                        <a:ea typeface="宋体" panose="02010600030101010101" pitchFamily="2" charset="-122"/>
                      </a:endParaRPr>
                    </a:p>
                  </a:txBody>
                  <a:tcPr marL="68580" marR="68580" marT="0" marB="0"/>
                </a:tc>
                <a:tc>
                  <a:txBody>
                    <a:bodyPr/>
                    <a:lstStyle/>
                    <a:p>
                      <a:pPr>
                        <a:lnSpc>
                          <a:spcPts val="1800"/>
                        </a:lnSpc>
                        <a:spcAft>
                          <a:spcPts val="0"/>
                        </a:spcAft>
                      </a:pPr>
                      <a:r>
                        <a:rPr lang="en-US" sz="1050" dirty="0" err="1">
                          <a:effectLst/>
                        </a:rPr>
                        <a:t>zero_divisor</a:t>
                      </a:r>
                      <a:endParaRPr lang="zh-CN" sz="1000" dirty="0">
                        <a:solidFill>
                          <a:srgbClr val="000000"/>
                        </a:solidFill>
                        <a:effectLst/>
                        <a:latin typeface="Menlo"/>
                        <a:ea typeface="宋体" panose="02010600030101010101" pitchFamily="2" charset="-122"/>
                      </a:endParaRPr>
                    </a:p>
                  </a:txBody>
                  <a:tcPr marL="68580" marR="68580" marT="0" marB="0"/>
                </a:tc>
                <a:extLst>
                  <a:ext uri="{0D108BD9-81ED-4DB2-BD59-A6C34878D82A}">
                    <a16:rowId xmlns:a16="http://schemas.microsoft.com/office/drawing/2014/main" val="1030993950"/>
                  </a:ext>
                </a:extLst>
              </a:tr>
            </a:tbl>
          </a:graphicData>
        </a:graphic>
      </p:graphicFrame>
    </p:spTree>
    <p:extLst>
      <p:ext uri="{BB962C8B-B14F-4D97-AF65-F5344CB8AC3E}">
        <p14:creationId xmlns:p14="http://schemas.microsoft.com/office/powerpoint/2010/main" val="276219801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4588" y="189434"/>
            <a:ext cx="4796475" cy="626469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100" dirty="0" smtClean="0"/>
              <a:t>2. </a:t>
            </a:r>
            <a:r>
              <a:rPr lang="en-US" altLang="zh-CN" sz="1000" dirty="0"/>
              <a:t>Define a generic stack class, using C++ standard exception class: </a:t>
            </a:r>
            <a:r>
              <a:rPr lang="en-US" altLang="zh-CN" sz="1000" dirty="0" err="1"/>
              <a:t>overflow_error</a:t>
            </a:r>
            <a:r>
              <a:rPr lang="en-US" altLang="zh-CN" sz="1000" dirty="0"/>
              <a:t> and </a:t>
            </a:r>
            <a:r>
              <a:rPr lang="en-US" altLang="zh-CN" sz="1000" dirty="0" err="1"/>
              <a:t>underflow_error</a:t>
            </a:r>
            <a:r>
              <a:rPr lang="en-US" altLang="zh-CN" sz="1000" dirty="0"/>
              <a:t> in the design.</a:t>
            </a:r>
            <a:endParaRPr lang="zh-CN" altLang="zh-CN" sz="1000" dirty="0"/>
          </a:p>
          <a:p>
            <a:pPr marL="0" indent="0">
              <a:buNone/>
            </a:pPr>
            <a:r>
              <a:rPr lang="en-US" altLang="zh-CN" sz="1100" dirty="0"/>
              <a:t> </a:t>
            </a:r>
            <a:endParaRPr lang="zh-CN" altLang="zh-CN" sz="1100" dirty="0"/>
          </a:p>
          <a:p>
            <a:pPr marL="0" indent="0">
              <a:buNone/>
            </a:pPr>
            <a:r>
              <a:rPr lang="en-US" altLang="zh-CN" sz="1000" dirty="0"/>
              <a:t>//</a:t>
            </a:r>
            <a:r>
              <a:rPr lang="en-US" altLang="zh-CN" sz="1000" dirty="0" err="1"/>
              <a:t>GenericStack.h</a:t>
            </a:r>
            <a:r>
              <a:rPr lang="en-US" altLang="zh-CN" sz="1000" dirty="0"/>
              <a:t>  </a:t>
            </a:r>
            <a:endParaRPr lang="zh-CN" altLang="zh-CN" sz="1000" dirty="0"/>
          </a:p>
          <a:p>
            <a:pPr marL="0" indent="0">
              <a:buNone/>
            </a:pPr>
            <a:r>
              <a:rPr lang="en-US" altLang="zh-CN" sz="1000" dirty="0"/>
              <a:t>#</a:t>
            </a:r>
            <a:r>
              <a:rPr lang="en-US" altLang="zh-CN" sz="1000" dirty="0" err="1"/>
              <a:t>ifndef</a:t>
            </a:r>
            <a:r>
              <a:rPr lang="en-US" altLang="zh-CN" sz="1000" dirty="0"/>
              <a:t> STACK_H</a:t>
            </a:r>
            <a:endParaRPr lang="zh-CN" altLang="zh-CN" sz="1000" dirty="0"/>
          </a:p>
          <a:p>
            <a:pPr marL="0" indent="0">
              <a:buNone/>
            </a:pPr>
            <a:r>
              <a:rPr lang="en-US" altLang="zh-CN" sz="1000" dirty="0"/>
              <a:t>____(1)_____</a:t>
            </a:r>
            <a:endParaRPr lang="zh-CN" altLang="zh-CN" sz="1000" dirty="0"/>
          </a:p>
          <a:p>
            <a:pPr marL="0" indent="0">
              <a:buNone/>
            </a:pPr>
            <a:r>
              <a:rPr lang="en-US" altLang="zh-CN" sz="1000" dirty="0"/>
              <a:t> </a:t>
            </a:r>
            <a:endParaRPr lang="zh-CN" altLang="zh-CN" sz="1000" dirty="0"/>
          </a:p>
          <a:p>
            <a:pPr marL="0" indent="0">
              <a:buNone/>
            </a:pPr>
            <a:r>
              <a:rPr lang="en-US" altLang="zh-CN" sz="1000" dirty="0"/>
              <a:t>#define MAXSIZE 100</a:t>
            </a:r>
            <a:endParaRPr lang="zh-CN" altLang="zh-CN" sz="1000" dirty="0"/>
          </a:p>
          <a:p>
            <a:pPr marL="0" indent="0">
              <a:buNone/>
            </a:pPr>
            <a:r>
              <a:rPr lang="en-US" altLang="zh-CN" sz="1000" dirty="0"/>
              <a:t>____(2)_____</a:t>
            </a:r>
            <a:endParaRPr lang="zh-CN" altLang="zh-CN" sz="1000" dirty="0"/>
          </a:p>
          <a:p>
            <a:pPr marL="0" indent="0">
              <a:buNone/>
            </a:pPr>
            <a:r>
              <a:rPr lang="en-US" altLang="zh-CN" sz="1000" dirty="0"/>
              <a:t>class Stack</a:t>
            </a:r>
            <a:endParaRPr lang="zh-CN" altLang="zh-CN" sz="1000" dirty="0"/>
          </a:p>
          <a:p>
            <a:pPr marL="0" indent="0">
              <a:buNone/>
            </a:pPr>
            <a:r>
              <a:rPr lang="en-US" altLang="zh-CN" sz="1000" dirty="0"/>
              <a:t>{</a:t>
            </a:r>
            <a:endParaRPr lang="zh-CN" altLang="zh-CN" sz="1000" dirty="0"/>
          </a:p>
          <a:p>
            <a:pPr marL="0" indent="0">
              <a:buNone/>
            </a:pPr>
            <a:r>
              <a:rPr lang="en-US" altLang="zh-CN" sz="1000" dirty="0"/>
              <a:t>public:</a:t>
            </a:r>
            <a:endParaRPr lang="zh-CN" altLang="zh-CN" sz="1000" dirty="0"/>
          </a:p>
          <a:p>
            <a:pPr marL="0" indent="0">
              <a:buNone/>
            </a:pPr>
            <a:r>
              <a:rPr lang="en-US" altLang="zh-CN" sz="1000" dirty="0"/>
              <a:t>  Stack();</a:t>
            </a:r>
            <a:endParaRPr lang="zh-CN" altLang="zh-CN" sz="1000" dirty="0"/>
          </a:p>
          <a:p>
            <a:pPr marL="0" indent="0">
              <a:buNone/>
            </a:pPr>
            <a:r>
              <a:rPr lang="en-US" altLang="zh-CN" sz="1000" dirty="0"/>
              <a:t>  bool empty() </a:t>
            </a:r>
            <a:r>
              <a:rPr lang="en-US" altLang="zh-CN" sz="1000" dirty="0" err="1"/>
              <a:t>const</a:t>
            </a:r>
            <a:r>
              <a:rPr lang="en-US" altLang="zh-CN" sz="1000" dirty="0"/>
              <a:t>;</a:t>
            </a:r>
            <a:endParaRPr lang="zh-CN" altLang="zh-CN" sz="1000" dirty="0"/>
          </a:p>
          <a:p>
            <a:pPr marL="0" indent="0">
              <a:buNone/>
            </a:pPr>
            <a:r>
              <a:rPr lang="en-US" altLang="zh-CN" sz="1000" dirty="0"/>
              <a:t>  T peek()  ____(3)_____;</a:t>
            </a:r>
            <a:endParaRPr lang="zh-CN" altLang="zh-CN" sz="1000" dirty="0"/>
          </a:p>
          <a:p>
            <a:pPr marL="0" indent="0">
              <a:buNone/>
            </a:pPr>
            <a:r>
              <a:rPr lang="en-US" altLang="zh-CN" sz="1000" dirty="0"/>
              <a:t>  void push(T value);</a:t>
            </a:r>
            <a:endParaRPr lang="zh-CN" altLang="zh-CN" sz="1000" dirty="0"/>
          </a:p>
          <a:p>
            <a:pPr marL="0" indent="0">
              <a:buNone/>
            </a:pPr>
            <a:r>
              <a:rPr lang="en-US" altLang="zh-CN" sz="1000" dirty="0"/>
              <a:t>  T pop();</a:t>
            </a:r>
            <a:endParaRPr lang="zh-CN" altLang="zh-CN" sz="1000" dirty="0"/>
          </a:p>
          <a:p>
            <a:pPr marL="0" indent="0">
              <a:buNone/>
            </a:pPr>
            <a:r>
              <a:rPr lang="en-US" altLang="zh-CN" sz="1000" dirty="0"/>
              <a:t>  </a:t>
            </a:r>
            <a:r>
              <a:rPr lang="en-US" altLang="zh-CN" sz="1000" dirty="0" err="1"/>
              <a:t>int</a:t>
            </a:r>
            <a:r>
              <a:rPr lang="en-US" altLang="zh-CN" sz="1000" dirty="0"/>
              <a:t> </a:t>
            </a:r>
            <a:r>
              <a:rPr lang="en-US" altLang="zh-CN" sz="1000" dirty="0" err="1"/>
              <a:t>getSize</a:t>
            </a:r>
            <a:r>
              <a:rPr lang="en-US" altLang="zh-CN" sz="1000" dirty="0"/>
              <a:t>() </a:t>
            </a:r>
            <a:r>
              <a:rPr lang="en-US" altLang="zh-CN" sz="1000" dirty="0" err="1"/>
              <a:t>const</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private:</a:t>
            </a:r>
            <a:endParaRPr lang="zh-CN" altLang="zh-CN" sz="1000" dirty="0"/>
          </a:p>
          <a:p>
            <a:pPr marL="0" indent="0">
              <a:buNone/>
            </a:pPr>
            <a:r>
              <a:rPr lang="en-US" altLang="zh-CN" sz="1000" dirty="0"/>
              <a:t>  T elements[MAXSIZE];</a:t>
            </a:r>
            <a:endParaRPr lang="zh-CN" altLang="zh-CN" sz="1000" dirty="0"/>
          </a:p>
          <a:p>
            <a:pPr marL="0" indent="0">
              <a:buNone/>
            </a:pPr>
            <a:r>
              <a:rPr lang="en-US" altLang="zh-CN" sz="1000" dirty="0"/>
              <a:t>  </a:t>
            </a:r>
            <a:r>
              <a:rPr lang="en-US" altLang="zh-CN" sz="1000" dirty="0" err="1"/>
              <a:t>int</a:t>
            </a:r>
            <a:r>
              <a:rPr lang="en-US" altLang="zh-CN" sz="1000" dirty="0"/>
              <a:t> size;</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template&lt;</a:t>
            </a:r>
            <a:r>
              <a:rPr lang="en-US" altLang="zh-CN" sz="1000" dirty="0" err="1"/>
              <a:t>typename</a:t>
            </a:r>
            <a:r>
              <a:rPr lang="en-US" altLang="zh-CN" sz="1000" dirty="0"/>
              <a:t> T&gt;</a:t>
            </a:r>
            <a:endParaRPr lang="zh-CN" altLang="zh-CN" sz="1000" dirty="0"/>
          </a:p>
          <a:p>
            <a:pPr marL="0" indent="0">
              <a:buNone/>
            </a:pPr>
            <a:r>
              <a:rPr lang="en-US" altLang="zh-CN" sz="1000" dirty="0"/>
              <a:t>Stack&lt;T&gt;::Stack()</a:t>
            </a:r>
            <a:endParaRPr lang="zh-CN" altLang="zh-CN" sz="1000" dirty="0"/>
          </a:p>
          <a:p>
            <a:pPr marL="0" indent="0">
              <a:buNone/>
            </a:pPr>
            <a:r>
              <a:rPr lang="en-US" altLang="zh-CN" sz="1000" dirty="0"/>
              <a:t>{</a:t>
            </a:r>
            <a:endParaRPr lang="zh-CN" altLang="zh-CN" sz="1000" dirty="0"/>
          </a:p>
          <a:p>
            <a:pPr marL="0" indent="0">
              <a:buNone/>
            </a:pPr>
            <a:r>
              <a:rPr lang="en-US" altLang="zh-CN" sz="1000" dirty="0"/>
              <a:t>  size = 0;</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template&lt;</a:t>
            </a:r>
            <a:r>
              <a:rPr lang="en-US" altLang="zh-CN" sz="1000" dirty="0" err="1"/>
              <a:t>typename</a:t>
            </a:r>
            <a:r>
              <a:rPr lang="en-US" altLang="zh-CN" sz="1000" dirty="0"/>
              <a:t> T&gt;</a:t>
            </a:r>
            <a:endParaRPr lang="zh-CN" altLang="zh-CN" sz="1000" dirty="0"/>
          </a:p>
          <a:p>
            <a:pPr marL="0" indent="0">
              <a:buNone/>
            </a:pPr>
            <a:r>
              <a:rPr lang="en-US" altLang="zh-CN" sz="1000" dirty="0"/>
              <a:t>bool Stack&lt;T&gt;::empty() </a:t>
            </a:r>
            <a:r>
              <a:rPr lang="en-US" altLang="zh-CN" sz="1000" dirty="0" err="1"/>
              <a:t>const</a:t>
            </a:r>
            <a:endParaRPr lang="zh-CN" altLang="zh-CN" sz="1000" dirty="0"/>
          </a:p>
          <a:p>
            <a:pPr marL="0" indent="0">
              <a:buNone/>
            </a:pPr>
            <a:r>
              <a:rPr lang="en-US" altLang="zh-CN" sz="1000" dirty="0"/>
              <a:t>{</a:t>
            </a:r>
            <a:endParaRPr lang="zh-CN" altLang="zh-CN" sz="1000" dirty="0"/>
          </a:p>
          <a:p>
            <a:pPr marL="0" indent="0">
              <a:buNone/>
            </a:pPr>
            <a:r>
              <a:rPr lang="en-US" altLang="zh-CN" sz="1000" dirty="0"/>
              <a:t>  return (size == 0);</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p:txBody>
      </p:sp>
      <p:sp>
        <p:nvSpPr>
          <p:cNvPr id="4" name="Rectangle 3"/>
          <p:cNvSpPr txBox="1">
            <a:spLocks noChangeArrowheads="1"/>
          </p:cNvSpPr>
          <p:nvPr/>
        </p:nvSpPr>
        <p:spPr bwMode="auto">
          <a:xfrm>
            <a:off x="4947047" y="549474"/>
            <a:ext cx="6480720" cy="626469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a:t> </a:t>
            </a:r>
            <a:endParaRPr lang="zh-CN" altLang="zh-CN" sz="1000" dirty="0"/>
          </a:p>
          <a:p>
            <a:pPr marL="0" indent="0">
              <a:buNone/>
            </a:pPr>
            <a:r>
              <a:rPr lang="en-US" altLang="zh-CN" sz="1000" dirty="0"/>
              <a:t>template&lt;</a:t>
            </a:r>
            <a:r>
              <a:rPr lang="en-US" altLang="zh-CN" sz="1000" dirty="0" err="1"/>
              <a:t>typename</a:t>
            </a:r>
            <a:r>
              <a:rPr lang="en-US" altLang="zh-CN" sz="1000" dirty="0"/>
              <a:t> T&gt;</a:t>
            </a:r>
            <a:endParaRPr lang="zh-CN" altLang="zh-CN" sz="1000" dirty="0"/>
          </a:p>
          <a:p>
            <a:pPr marL="0" indent="0">
              <a:buNone/>
            </a:pPr>
            <a:r>
              <a:rPr lang="en-US" altLang="zh-CN" sz="1000" dirty="0"/>
              <a:t>T Stack&lt;T&gt;::peek()  ____(4)_____</a:t>
            </a:r>
            <a:endParaRPr lang="zh-CN" altLang="zh-CN" sz="1000" dirty="0"/>
          </a:p>
          <a:p>
            <a:pPr marL="0" indent="0">
              <a:buNone/>
            </a:pPr>
            <a:r>
              <a:rPr lang="en-US" altLang="zh-CN" sz="1000" dirty="0"/>
              <a:t>{</a:t>
            </a:r>
            <a:endParaRPr lang="zh-CN" altLang="zh-CN" sz="1000" dirty="0"/>
          </a:p>
          <a:p>
            <a:pPr marL="0" indent="0">
              <a:buNone/>
            </a:pPr>
            <a:r>
              <a:rPr lang="en-US" altLang="zh-CN" sz="1000" dirty="0"/>
              <a:t>	if (0 == size)</a:t>
            </a:r>
            <a:endParaRPr lang="zh-CN" altLang="zh-CN" sz="1000" dirty="0"/>
          </a:p>
          <a:p>
            <a:pPr marL="0" indent="0">
              <a:buNone/>
            </a:pPr>
            <a:r>
              <a:rPr lang="en-US" altLang="zh-CN" sz="1000" dirty="0"/>
              <a:t>       // throw a </a:t>
            </a:r>
            <a:r>
              <a:rPr lang="en-US" altLang="zh-CN" sz="1000" dirty="0" err="1"/>
              <a:t>underflow_error</a:t>
            </a:r>
            <a:r>
              <a:rPr lang="en-US" altLang="zh-CN" sz="1000" dirty="0"/>
              <a:t> object by passing “The stack is empty!” that describes the exception.</a:t>
            </a:r>
            <a:endParaRPr lang="zh-CN" altLang="zh-CN" sz="1000" dirty="0"/>
          </a:p>
          <a:p>
            <a:pPr marL="0" indent="0">
              <a:buNone/>
            </a:pPr>
            <a:r>
              <a:rPr lang="en-US" altLang="zh-CN" sz="1000" dirty="0"/>
              <a:t>		____(5)_____;</a:t>
            </a:r>
            <a:endParaRPr lang="zh-CN" altLang="zh-CN" sz="1000" dirty="0"/>
          </a:p>
          <a:p>
            <a:pPr marL="0" indent="0">
              <a:buNone/>
            </a:pPr>
            <a:r>
              <a:rPr lang="en-US" altLang="zh-CN" sz="1000" dirty="0"/>
              <a:t>	else</a:t>
            </a:r>
            <a:endParaRPr lang="zh-CN" altLang="zh-CN" sz="1000" dirty="0"/>
          </a:p>
          <a:p>
            <a:pPr marL="0" indent="0">
              <a:buNone/>
            </a:pPr>
            <a:r>
              <a:rPr lang="en-US" altLang="zh-CN" sz="1000" dirty="0"/>
              <a:t>		return elements[size - 1];</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template&lt;</a:t>
            </a:r>
            <a:r>
              <a:rPr lang="en-US" altLang="zh-CN" sz="1000" dirty="0" err="1"/>
              <a:t>typename</a:t>
            </a:r>
            <a:r>
              <a:rPr lang="en-US" altLang="zh-CN" sz="1000" dirty="0"/>
              <a:t> T&gt;</a:t>
            </a:r>
            <a:endParaRPr lang="zh-CN" altLang="zh-CN" sz="1000" dirty="0"/>
          </a:p>
          <a:p>
            <a:pPr marL="0" indent="0">
              <a:buNone/>
            </a:pPr>
            <a:r>
              <a:rPr lang="en-US" altLang="zh-CN" sz="1000" dirty="0"/>
              <a:t>void Stack&lt;T&gt;::push(T value)</a:t>
            </a:r>
            <a:endParaRPr lang="zh-CN" altLang="zh-CN" sz="1000" dirty="0"/>
          </a:p>
          <a:p>
            <a:pPr marL="0" indent="0">
              <a:buNone/>
            </a:pPr>
            <a:r>
              <a:rPr lang="en-US" altLang="zh-CN" sz="1000" dirty="0"/>
              <a:t>{ </a:t>
            </a:r>
            <a:endParaRPr lang="zh-CN" altLang="zh-CN" sz="1000" dirty="0"/>
          </a:p>
          <a:p>
            <a:pPr marL="0" indent="0">
              <a:buNone/>
            </a:pPr>
            <a:r>
              <a:rPr lang="en-US" altLang="zh-CN" sz="1000" dirty="0"/>
              <a:t>  if (size &gt;= MAXSIZE-1)   </a:t>
            </a:r>
            <a:endParaRPr lang="zh-CN" altLang="zh-CN" sz="1000" dirty="0"/>
          </a:p>
          <a:p>
            <a:pPr marL="0" indent="0">
              <a:buNone/>
            </a:pPr>
            <a:r>
              <a:rPr lang="en-US" altLang="zh-CN" sz="1000" dirty="0"/>
              <a:t>     // throw a </a:t>
            </a:r>
            <a:r>
              <a:rPr lang="en-US" altLang="zh-CN" sz="1000" dirty="0" err="1"/>
              <a:t>overflow_error</a:t>
            </a:r>
            <a:r>
              <a:rPr lang="en-US" altLang="zh-CN" sz="1000" dirty="0"/>
              <a:t> object by passing “The stack is full!” that describes the exception.</a:t>
            </a:r>
            <a:endParaRPr lang="zh-CN" altLang="zh-CN" sz="1000" dirty="0"/>
          </a:p>
          <a:p>
            <a:pPr marL="0" indent="0">
              <a:buNone/>
            </a:pPr>
            <a:r>
              <a:rPr lang="en-US" altLang="zh-CN" sz="1000" dirty="0"/>
              <a:t>	  ____(6)_____;</a:t>
            </a:r>
            <a:endParaRPr lang="zh-CN" altLang="zh-CN" sz="1000" dirty="0"/>
          </a:p>
          <a:p>
            <a:pPr marL="0" indent="0">
              <a:buNone/>
            </a:pPr>
            <a:r>
              <a:rPr lang="en-US" altLang="zh-CN" sz="1000" dirty="0"/>
              <a:t>  else</a:t>
            </a:r>
            <a:endParaRPr lang="zh-CN" altLang="zh-CN" sz="1000" dirty="0"/>
          </a:p>
          <a:p>
            <a:pPr marL="0" indent="0">
              <a:buNone/>
            </a:pPr>
            <a:r>
              <a:rPr lang="en-US" altLang="zh-CN" sz="1000" dirty="0"/>
              <a:t>	  elements[size++] = value;</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template&lt;</a:t>
            </a:r>
            <a:r>
              <a:rPr lang="en-US" altLang="zh-CN" sz="1000" dirty="0" err="1"/>
              <a:t>typename</a:t>
            </a:r>
            <a:r>
              <a:rPr lang="en-US" altLang="zh-CN" sz="1000" dirty="0"/>
              <a:t> T&gt;</a:t>
            </a:r>
            <a:endParaRPr lang="zh-CN" altLang="zh-CN" sz="1000" dirty="0"/>
          </a:p>
          <a:p>
            <a:pPr marL="0" indent="0">
              <a:buNone/>
            </a:pPr>
            <a:r>
              <a:rPr lang="en-US" altLang="zh-CN" sz="1000" dirty="0"/>
              <a:t>T Stack&lt;T&gt;::pop()</a:t>
            </a:r>
            <a:endParaRPr lang="zh-CN" altLang="zh-CN" sz="1000" dirty="0"/>
          </a:p>
          <a:p>
            <a:pPr marL="0" indent="0">
              <a:buNone/>
            </a:pPr>
            <a:r>
              <a:rPr lang="en-US" altLang="zh-CN" sz="1000" dirty="0"/>
              <a:t>{</a:t>
            </a:r>
            <a:endParaRPr lang="zh-CN" altLang="zh-CN" sz="1000" dirty="0"/>
          </a:p>
          <a:p>
            <a:pPr marL="0" indent="0">
              <a:buNone/>
            </a:pPr>
            <a:r>
              <a:rPr lang="en-US" altLang="zh-CN" sz="1000" dirty="0"/>
              <a:t>  if (0==size) </a:t>
            </a:r>
            <a:endParaRPr lang="zh-CN" altLang="zh-CN" sz="1000" dirty="0"/>
          </a:p>
          <a:p>
            <a:pPr marL="0" indent="0">
              <a:buNone/>
            </a:pPr>
            <a:r>
              <a:rPr lang="en-US" altLang="zh-CN" sz="1000" dirty="0"/>
              <a:t>    ____(7)_____;</a:t>
            </a:r>
            <a:endParaRPr lang="zh-CN" altLang="zh-CN" sz="1000" dirty="0"/>
          </a:p>
          <a:p>
            <a:pPr marL="0" indent="0">
              <a:buNone/>
            </a:pPr>
            <a:r>
              <a:rPr lang="en-US" altLang="zh-CN" sz="1000" dirty="0"/>
              <a:t>  else</a:t>
            </a:r>
            <a:endParaRPr lang="zh-CN" altLang="zh-CN" sz="1000" dirty="0"/>
          </a:p>
          <a:p>
            <a:pPr marL="0" indent="0">
              <a:buNone/>
            </a:pPr>
            <a:r>
              <a:rPr lang="en-US" altLang="zh-CN" sz="1000" dirty="0"/>
              <a:t>    return elements[--size];</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p:txBody>
      </p:sp>
    </p:spTree>
    <p:extLst>
      <p:ext uri="{BB962C8B-B14F-4D97-AF65-F5344CB8AC3E}">
        <p14:creationId xmlns:p14="http://schemas.microsoft.com/office/powerpoint/2010/main" val="1412349005"/>
      </p:ext>
    </p:extLst>
  </p:cSld>
  <p:clrMapOvr>
    <a:masterClrMapping/>
  </p:clrMapOvr>
  <p:transition spd="med" advClick="0" advTm="0">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66527" y="117426"/>
            <a:ext cx="4796475" cy="655272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a:t> </a:t>
            </a:r>
            <a:endParaRPr lang="zh-CN" altLang="zh-CN" sz="1000" dirty="0"/>
          </a:p>
          <a:p>
            <a:pPr marL="0" indent="0">
              <a:buNone/>
            </a:pPr>
            <a:r>
              <a:rPr lang="en-US" altLang="zh-CN" sz="1000" dirty="0"/>
              <a:t>template&lt;</a:t>
            </a:r>
            <a:r>
              <a:rPr lang="en-US" altLang="zh-CN" sz="1000" dirty="0" err="1"/>
              <a:t>typename</a:t>
            </a:r>
            <a:r>
              <a:rPr lang="en-US" altLang="zh-CN" sz="1000" dirty="0"/>
              <a:t> T&gt;</a:t>
            </a:r>
            <a:endParaRPr lang="zh-CN" altLang="zh-CN" sz="1000" dirty="0"/>
          </a:p>
          <a:p>
            <a:pPr marL="0" indent="0">
              <a:buNone/>
            </a:pPr>
            <a:r>
              <a:rPr lang="en-US" altLang="zh-CN" sz="1000" dirty="0" err="1"/>
              <a:t>int</a:t>
            </a:r>
            <a:r>
              <a:rPr lang="en-US" altLang="zh-CN" sz="1000" dirty="0"/>
              <a:t> Stack&lt;T&gt;::</a:t>
            </a:r>
            <a:r>
              <a:rPr lang="en-US" altLang="zh-CN" sz="1000" dirty="0" err="1"/>
              <a:t>getSize</a:t>
            </a:r>
            <a:r>
              <a:rPr lang="en-US" altLang="zh-CN" sz="1000" dirty="0"/>
              <a:t>() </a:t>
            </a:r>
            <a:r>
              <a:rPr lang="en-US" altLang="zh-CN" sz="1000" dirty="0" err="1"/>
              <a:t>const</a:t>
            </a:r>
            <a:endParaRPr lang="zh-CN" altLang="zh-CN" sz="1000" dirty="0"/>
          </a:p>
          <a:p>
            <a:pPr marL="0" indent="0">
              <a:buNone/>
            </a:pPr>
            <a:r>
              <a:rPr lang="en-US" altLang="zh-CN" sz="1000" dirty="0"/>
              <a:t>{</a:t>
            </a:r>
            <a:endParaRPr lang="zh-CN" altLang="zh-CN" sz="1000" dirty="0"/>
          </a:p>
          <a:p>
            <a:pPr marL="0" indent="0">
              <a:buNone/>
            </a:pPr>
            <a:r>
              <a:rPr lang="en-US" altLang="zh-CN" sz="1000" dirty="0"/>
              <a:t>  return size;</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template&lt;</a:t>
            </a:r>
            <a:r>
              <a:rPr lang="en-US" altLang="zh-CN" sz="1000" dirty="0" err="1"/>
              <a:t>typename</a:t>
            </a:r>
            <a:r>
              <a:rPr lang="en-US" altLang="zh-CN" sz="1000" dirty="0"/>
              <a:t> T&gt;</a:t>
            </a:r>
            <a:endParaRPr lang="zh-CN" altLang="zh-CN" sz="1000" dirty="0"/>
          </a:p>
          <a:p>
            <a:pPr marL="0" indent="0">
              <a:buNone/>
            </a:pPr>
            <a:r>
              <a:rPr lang="en-US" altLang="zh-CN" sz="1000" dirty="0"/>
              <a:t>____(8)_____ operator&lt;&lt;(</a:t>
            </a:r>
            <a:r>
              <a:rPr lang="en-US" altLang="zh-CN" sz="1000" dirty="0" err="1"/>
              <a:t>ostream</a:t>
            </a:r>
            <a:r>
              <a:rPr lang="en-US" altLang="zh-CN" sz="1000" dirty="0"/>
              <a:t>&amp; out,  ____(9)_____)</a:t>
            </a:r>
            <a:endParaRPr lang="zh-CN" altLang="zh-CN" sz="1000" dirty="0"/>
          </a:p>
          <a:p>
            <a:pPr marL="0" indent="0">
              <a:buNone/>
            </a:pPr>
            <a:r>
              <a:rPr lang="en-US" altLang="zh-CN" sz="1000" dirty="0"/>
              <a:t>{</a:t>
            </a:r>
            <a:endParaRPr lang="zh-CN" altLang="zh-CN" sz="1000" dirty="0"/>
          </a:p>
          <a:p>
            <a:pPr marL="0" indent="0">
              <a:buNone/>
            </a:pPr>
            <a:r>
              <a:rPr lang="en-US" altLang="zh-CN" sz="1000" dirty="0"/>
              <a:t>	while (!</a:t>
            </a:r>
            <a:r>
              <a:rPr lang="en-US" altLang="zh-CN" sz="1000" dirty="0" err="1"/>
              <a:t>ob.empty</a:t>
            </a:r>
            <a:r>
              <a:rPr lang="en-US" altLang="zh-CN" sz="1000" dirty="0"/>
              <a:t>())</a:t>
            </a:r>
            <a:endParaRPr lang="zh-CN" altLang="zh-CN" sz="1000" dirty="0"/>
          </a:p>
          <a:p>
            <a:pPr marL="0" indent="0">
              <a:buNone/>
            </a:pPr>
            <a:r>
              <a:rPr lang="en-US" altLang="zh-CN" sz="1000" dirty="0"/>
              <a:t>		</a:t>
            </a:r>
            <a:r>
              <a:rPr lang="en-US" altLang="zh-CN" sz="1000" dirty="0" err="1"/>
              <a:t>cout</a:t>
            </a:r>
            <a:r>
              <a:rPr lang="en-US" altLang="zh-CN" sz="1000" dirty="0"/>
              <a:t> &lt;&lt; </a:t>
            </a:r>
            <a:r>
              <a:rPr lang="en-US" altLang="zh-CN" sz="1000" dirty="0" err="1"/>
              <a:t>ob.pop</a:t>
            </a:r>
            <a:r>
              <a:rPr lang="en-US" altLang="zh-CN" sz="1000" dirty="0"/>
              <a:t>() &lt;&lt; " ";</a:t>
            </a:r>
            <a:endParaRPr lang="zh-CN" altLang="zh-CN" sz="1000" dirty="0"/>
          </a:p>
          <a:p>
            <a:pPr marL="0" indent="0">
              <a:buNone/>
            </a:pPr>
            <a:r>
              <a:rPr lang="en-US" altLang="zh-CN" sz="1000" dirty="0"/>
              <a:t>	</a:t>
            </a:r>
            <a:r>
              <a:rPr lang="en-US" altLang="zh-CN" sz="1000" dirty="0" err="1"/>
              <a:t>cout</a:t>
            </a:r>
            <a:r>
              <a:rPr lang="en-US" altLang="zh-CN" sz="1000" dirty="0"/>
              <a:t> &lt;&lt; </a:t>
            </a:r>
            <a:r>
              <a:rPr lang="en-US" altLang="zh-CN" sz="1000" dirty="0" err="1"/>
              <a:t>endl</a:t>
            </a:r>
            <a:r>
              <a:rPr lang="en-US" altLang="zh-CN" sz="1000" dirty="0"/>
              <a:t>;</a:t>
            </a:r>
            <a:endParaRPr lang="zh-CN" altLang="zh-CN" sz="1000" dirty="0"/>
          </a:p>
          <a:p>
            <a:pPr marL="0" indent="0">
              <a:buNone/>
            </a:pPr>
            <a:r>
              <a:rPr lang="en-US" altLang="zh-CN" sz="1000" dirty="0"/>
              <a:t>	____(10)_____;</a:t>
            </a:r>
            <a:endParaRPr lang="zh-CN" altLang="zh-CN" sz="1000" dirty="0"/>
          </a:p>
          <a:p>
            <a:pPr marL="0" indent="0">
              <a:buNone/>
            </a:pPr>
            <a:r>
              <a:rPr lang="en-US" altLang="zh-CN" sz="1000" dirty="0"/>
              <a:t>}</a:t>
            </a:r>
            <a:endParaRPr lang="zh-CN" altLang="zh-CN" sz="1000" dirty="0"/>
          </a:p>
          <a:p>
            <a:pPr marL="0" indent="0">
              <a:buNone/>
            </a:pPr>
            <a:r>
              <a:rPr lang="en-US" altLang="zh-CN" sz="1000" dirty="0"/>
              <a:t>#</a:t>
            </a:r>
            <a:r>
              <a:rPr lang="en-US" altLang="zh-CN" sz="1000" dirty="0" err="1" smtClean="0"/>
              <a:t>endif</a:t>
            </a:r>
            <a:endParaRPr lang="en-US" altLang="zh-CN" sz="1000" dirty="0" smtClean="0"/>
          </a:p>
          <a:p>
            <a:pPr marL="0" indent="0">
              <a:buNone/>
            </a:pPr>
            <a:endParaRPr lang="en-US" altLang="zh-CN" sz="1000" dirty="0"/>
          </a:p>
          <a:p>
            <a:pPr marL="0" indent="0">
              <a:buNone/>
            </a:pPr>
            <a:r>
              <a:rPr lang="en-US" altLang="zh-CN" sz="1000" dirty="0"/>
              <a:t>//TestGenericStackWithTemplateFunction.cpp</a:t>
            </a:r>
            <a:endParaRPr lang="zh-CN" altLang="zh-CN" sz="1000" dirty="0"/>
          </a:p>
          <a:p>
            <a:pPr marL="0" indent="0">
              <a:buNone/>
            </a:pPr>
            <a:r>
              <a:rPr lang="en-US" altLang="zh-CN" sz="1000" dirty="0"/>
              <a:t>#include &lt;</a:t>
            </a:r>
            <a:r>
              <a:rPr lang="en-US" altLang="zh-CN" sz="1000" dirty="0" err="1"/>
              <a:t>iostream</a:t>
            </a:r>
            <a:r>
              <a:rPr lang="en-US" altLang="zh-CN" sz="1000" dirty="0"/>
              <a:t>&gt;</a:t>
            </a:r>
            <a:endParaRPr lang="zh-CN" altLang="zh-CN" sz="1000" dirty="0"/>
          </a:p>
          <a:p>
            <a:pPr marL="0" indent="0">
              <a:buNone/>
            </a:pPr>
            <a:r>
              <a:rPr lang="en-US" altLang="zh-CN" sz="1000" dirty="0"/>
              <a:t>#include &lt;string&gt;</a:t>
            </a:r>
            <a:endParaRPr lang="zh-CN" altLang="zh-CN" sz="1000" dirty="0"/>
          </a:p>
          <a:p>
            <a:pPr marL="0" indent="0">
              <a:buNone/>
            </a:pPr>
            <a:r>
              <a:rPr lang="en-US" altLang="zh-CN" sz="1000" dirty="0"/>
              <a:t>#include &lt;</a:t>
            </a:r>
            <a:r>
              <a:rPr lang="en-US" altLang="zh-CN" sz="1000" dirty="0" err="1"/>
              <a:t>stdexcept</a:t>
            </a:r>
            <a:r>
              <a:rPr lang="en-US" altLang="zh-CN" sz="1000" dirty="0"/>
              <a:t>&gt;</a:t>
            </a:r>
            <a:endParaRPr lang="zh-CN" altLang="zh-CN" sz="1000" dirty="0"/>
          </a:p>
          <a:p>
            <a:pPr marL="0" indent="0">
              <a:buNone/>
            </a:pPr>
            <a:r>
              <a:rPr lang="en-US" altLang="zh-CN" sz="1000" dirty="0"/>
              <a:t>using namespace </a:t>
            </a:r>
            <a:r>
              <a:rPr lang="en-US" altLang="zh-CN" sz="1000" dirty="0" err="1"/>
              <a:t>std</a:t>
            </a:r>
            <a:r>
              <a:rPr lang="en-US" altLang="zh-CN" sz="1000" dirty="0"/>
              <a:t>;</a:t>
            </a:r>
            <a:endParaRPr lang="zh-CN" altLang="zh-CN" sz="1000" dirty="0"/>
          </a:p>
          <a:p>
            <a:pPr marL="0" indent="0">
              <a:buNone/>
            </a:pPr>
            <a:r>
              <a:rPr lang="en-US" altLang="zh-CN" sz="1000" dirty="0"/>
              <a:t>#include "</a:t>
            </a:r>
            <a:r>
              <a:rPr lang="en-US" altLang="zh-CN" sz="1000" dirty="0" err="1"/>
              <a:t>GenericStack.h</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int</a:t>
            </a:r>
            <a:r>
              <a:rPr lang="en-US" altLang="zh-CN" sz="1000" dirty="0"/>
              <a:t> main()</a:t>
            </a:r>
            <a:endParaRPr lang="zh-CN" altLang="zh-CN" sz="1000" dirty="0"/>
          </a:p>
          <a:p>
            <a:pPr marL="0" indent="0">
              <a:buNone/>
            </a:pPr>
            <a:r>
              <a:rPr lang="en-US" altLang="zh-CN" sz="1000" dirty="0"/>
              <a:t> {</a:t>
            </a:r>
            <a:endParaRPr lang="zh-CN" altLang="zh-CN" sz="1000" dirty="0"/>
          </a:p>
          <a:p>
            <a:pPr marL="0" indent="0">
              <a:buNone/>
            </a:pPr>
            <a:r>
              <a:rPr lang="en-US" altLang="zh-CN" sz="1000" dirty="0" smtClean="0"/>
              <a:t>     </a:t>
            </a:r>
            <a:r>
              <a:rPr lang="en-US" altLang="zh-CN" sz="1000" dirty="0"/>
              <a:t>try {</a:t>
            </a:r>
            <a:endParaRPr lang="zh-CN" altLang="zh-CN" sz="1000" dirty="0"/>
          </a:p>
          <a:p>
            <a:pPr marL="0" indent="0">
              <a:buNone/>
            </a:pPr>
            <a:r>
              <a:rPr lang="en-US" altLang="zh-CN" sz="1000" dirty="0" smtClean="0"/>
              <a:t>	 </a:t>
            </a:r>
            <a:r>
              <a:rPr lang="en-US" altLang="zh-CN" sz="1000" dirty="0"/>
              <a:t>// Create a stack of </a:t>
            </a:r>
            <a:r>
              <a:rPr lang="en-US" altLang="zh-CN" sz="1000" dirty="0" err="1"/>
              <a:t>int</a:t>
            </a:r>
            <a:r>
              <a:rPr lang="en-US" altLang="zh-CN" sz="1000" dirty="0"/>
              <a:t> values</a:t>
            </a:r>
            <a:endParaRPr lang="zh-CN" altLang="zh-CN" sz="1000" dirty="0"/>
          </a:p>
          <a:p>
            <a:pPr marL="0" indent="0">
              <a:buNone/>
            </a:pPr>
            <a:r>
              <a:rPr lang="en-US" altLang="zh-CN" sz="1000" dirty="0"/>
              <a:t>	 Stack&lt;</a:t>
            </a:r>
            <a:r>
              <a:rPr lang="en-US" altLang="zh-CN" sz="1000" dirty="0" err="1"/>
              <a:t>int</a:t>
            </a:r>
            <a:r>
              <a:rPr lang="en-US" altLang="zh-CN" sz="1000" dirty="0"/>
              <a:t>&gt; </a:t>
            </a:r>
            <a:r>
              <a:rPr lang="en-US" altLang="zh-CN" sz="1000" dirty="0" err="1"/>
              <a:t>intStack</a:t>
            </a:r>
            <a:r>
              <a:rPr lang="en-US" altLang="zh-CN" sz="1000" dirty="0"/>
              <a:t>;</a:t>
            </a:r>
            <a:endParaRPr lang="zh-CN" altLang="zh-CN" sz="1000" dirty="0"/>
          </a:p>
          <a:p>
            <a:pPr marL="0" indent="0">
              <a:buNone/>
            </a:pPr>
            <a:r>
              <a:rPr lang="en-US" altLang="zh-CN" sz="1000" dirty="0"/>
              <a:t>	 for (</a:t>
            </a:r>
            <a:r>
              <a:rPr lang="en-US" altLang="zh-CN" sz="1000" dirty="0" err="1"/>
              <a:t>int</a:t>
            </a:r>
            <a:r>
              <a:rPr lang="en-US" altLang="zh-CN" sz="1000" dirty="0"/>
              <a:t> </a:t>
            </a:r>
            <a:r>
              <a:rPr lang="en-US" altLang="zh-CN" sz="1000" dirty="0" err="1"/>
              <a:t>i</a:t>
            </a:r>
            <a:r>
              <a:rPr lang="en-US" altLang="zh-CN" sz="1000" dirty="0"/>
              <a:t> = 0; </a:t>
            </a:r>
            <a:r>
              <a:rPr lang="en-US" altLang="zh-CN" sz="1000" dirty="0" err="1"/>
              <a:t>i</a:t>
            </a:r>
            <a:r>
              <a:rPr lang="en-US" altLang="zh-CN" sz="1000" dirty="0"/>
              <a:t> &lt; 10; </a:t>
            </a:r>
            <a:r>
              <a:rPr lang="en-US" altLang="zh-CN" sz="1000" dirty="0" err="1"/>
              <a:t>i</a:t>
            </a:r>
            <a:r>
              <a:rPr lang="en-US" altLang="zh-CN" sz="1000" dirty="0"/>
              <a:t>++)</a:t>
            </a:r>
            <a:endParaRPr lang="zh-CN" altLang="zh-CN" sz="1000" dirty="0"/>
          </a:p>
          <a:p>
            <a:pPr marL="0" indent="0">
              <a:buNone/>
            </a:pPr>
            <a:r>
              <a:rPr lang="en-US" altLang="zh-CN" sz="1000" dirty="0" smtClean="0"/>
              <a:t>      </a:t>
            </a:r>
            <a:r>
              <a:rPr lang="en-US" altLang="zh-CN" sz="1000" dirty="0"/>
              <a:t>	 </a:t>
            </a:r>
            <a:r>
              <a:rPr lang="en-US" altLang="zh-CN" sz="1000" dirty="0" smtClean="0"/>
              <a:t>      </a:t>
            </a:r>
            <a:r>
              <a:rPr lang="en-US" altLang="zh-CN" sz="1000" dirty="0" err="1" smtClean="0"/>
              <a:t>intStack.push</a:t>
            </a:r>
            <a:r>
              <a:rPr lang="en-US" altLang="zh-CN" sz="1000" dirty="0" smtClean="0"/>
              <a:t>(</a:t>
            </a:r>
            <a:r>
              <a:rPr lang="en-US" altLang="zh-CN" sz="1000" dirty="0" err="1" smtClean="0"/>
              <a:t>i</a:t>
            </a:r>
            <a:r>
              <a:rPr lang="en-US" altLang="zh-CN" sz="1000" dirty="0"/>
              <a:t>);</a:t>
            </a:r>
            <a:endParaRPr lang="zh-CN" altLang="zh-CN" sz="1000" dirty="0"/>
          </a:p>
          <a:p>
            <a:pPr marL="0" indent="0">
              <a:buNone/>
            </a:pPr>
            <a:r>
              <a:rPr lang="en-US" altLang="zh-CN" sz="1000" dirty="0"/>
              <a:t>	</a:t>
            </a:r>
            <a:r>
              <a:rPr lang="en-US" altLang="zh-CN" sz="1000" dirty="0" smtClean="0"/>
              <a:t> </a:t>
            </a:r>
            <a:r>
              <a:rPr lang="en-US" altLang="zh-CN" sz="1000" dirty="0"/>
              <a:t>//Output </a:t>
            </a:r>
            <a:r>
              <a:rPr lang="en-US" altLang="zh-CN" sz="1000" dirty="0" err="1"/>
              <a:t>intStack</a:t>
            </a:r>
            <a:r>
              <a:rPr lang="en-US" altLang="zh-CN" sz="1000" dirty="0"/>
              <a:t> elements from top to bottom order</a:t>
            </a:r>
            <a:endParaRPr lang="zh-CN" altLang="zh-CN" sz="1000" dirty="0"/>
          </a:p>
          <a:p>
            <a:pPr marL="0" indent="0">
              <a:buNone/>
            </a:pPr>
            <a:r>
              <a:rPr lang="en-US" altLang="zh-CN" sz="1000" dirty="0"/>
              <a:t>____(11)_____;</a:t>
            </a:r>
            <a:endParaRPr lang="zh-CN" altLang="zh-CN" sz="1000" dirty="0"/>
          </a:p>
        </p:txBody>
      </p:sp>
      <p:sp>
        <p:nvSpPr>
          <p:cNvPr id="5" name="Rectangle 1"/>
          <p:cNvSpPr>
            <a:spLocks noChangeArrowheads="1"/>
          </p:cNvSpPr>
          <p:nvPr/>
        </p:nvSpPr>
        <p:spPr bwMode="auto">
          <a:xfrm>
            <a:off x="3394075" y="2627313"/>
            <a:ext cx="1219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3"/>
          <p:cNvSpPr txBox="1">
            <a:spLocks noChangeArrowheads="1"/>
          </p:cNvSpPr>
          <p:nvPr/>
        </p:nvSpPr>
        <p:spPr bwMode="auto">
          <a:xfrm>
            <a:off x="6171183" y="269826"/>
            <a:ext cx="5760639" cy="655272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a:t> </a:t>
            </a:r>
            <a:endParaRPr lang="zh-CN" altLang="zh-CN" sz="1000" dirty="0"/>
          </a:p>
          <a:p>
            <a:pPr marL="0" indent="0">
              <a:buNone/>
            </a:pPr>
            <a:r>
              <a:rPr lang="en-US" altLang="zh-CN" sz="1000" dirty="0"/>
              <a:t> // Create a stack of strings</a:t>
            </a:r>
            <a:endParaRPr lang="zh-CN" altLang="zh-CN" sz="1000" dirty="0"/>
          </a:p>
          <a:p>
            <a:pPr marL="0" indent="0">
              <a:buNone/>
            </a:pPr>
            <a:r>
              <a:rPr lang="en-US" altLang="zh-CN" sz="1000" dirty="0" smtClean="0"/>
              <a:t> </a:t>
            </a:r>
            <a:r>
              <a:rPr lang="en-US" altLang="zh-CN" sz="1000" dirty="0"/>
              <a:t>Stack&lt;string&gt; </a:t>
            </a:r>
            <a:r>
              <a:rPr lang="en-US" altLang="zh-CN" sz="1000" dirty="0" err="1"/>
              <a:t>stringStack</a:t>
            </a:r>
            <a:r>
              <a:rPr lang="en-US" altLang="zh-CN" sz="1000" dirty="0"/>
              <a:t>;</a:t>
            </a:r>
            <a:endParaRPr lang="zh-CN" altLang="zh-CN" sz="1000" dirty="0"/>
          </a:p>
          <a:p>
            <a:pPr marL="0" indent="0">
              <a:buNone/>
            </a:pPr>
            <a:r>
              <a:rPr lang="en-US" altLang="zh-CN" sz="1000" dirty="0" smtClean="0"/>
              <a:t> </a:t>
            </a:r>
            <a:r>
              <a:rPr lang="en-US" altLang="zh-CN" sz="1000" dirty="0" err="1"/>
              <a:t>stringStack.push</a:t>
            </a:r>
            <a:r>
              <a:rPr lang="en-US" altLang="zh-CN" sz="1000" dirty="0"/>
              <a:t>("Chicago");</a:t>
            </a:r>
            <a:endParaRPr lang="zh-CN" altLang="zh-CN" sz="1000" dirty="0"/>
          </a:p>
          <a:p>
            <a:pPr marL="0" indent="0">
              <a:buNone/>
            </a:pPr>
            <a:r>
              <a:rPr lang="en-US" altLang="zh-CN" sz="1000" dirty="0" smtClean="0"/>
              <a:t> </a:t>
            </a:r>
            <a:r>
              <a:rPr lang="en-US" altLang="zh-CN" sz="1000" dirty="0" err="1"/>
              <a:t>stringStack.push</a:t>
            </a:r>
            <a:r>
              <a:rPr lang="en-US" altLang="zh-CN" sz="1000" dirty="0"/>
              <a:t>("Denver");</a:t>
            </a:r>
            <a:endParaRPr lang="zh-CN" altLang="zh-CN" sz="1000" dirty="0"/>
          </a:p>
          <a:p>
            <a:pPr marL="0" indent="0">
              <a:buNone/>
            </a:pPr>
            <a:r>
              <a:rPr lang="en-US" altLang="zh-CN" sz="1000" dirty="0" smtClean="0"/>
              <a:t> </a:t>
            </a:r>
            <a:r>
              <a:rPr lang="en-US" altLang="zh-CN" sz="1000" dirty="0" err="1"/>
              <a:t>stringStack.push</a:t>
            </a:r>
            <a:r>
              <a:rPr lang="en-US" altLang="zh-CN" sz="1000" dirty="0"/>
              <a:t>("London");</a:t>
            </a:r>
            <a:endParaRPr lang="zh-CN" altLang="zh-CN" sz="1000" dirty="0"/>
          </a:p>
          <a:p>
            <a:pPr marL="0" indent="0">
              <a:buNone/>
            </a:pPr>
            <a:r>
              <a:rPr lang="en-US" altLang="zh-CN" sz="1000" dirty="0" smtClean="0"/>
              <a:t>    </a:t>
            </a:r>
            <a:r>
              <a:rPr lang="en-US" altLang="zh-CN" sz="1000" dirty="0"/>
              <a:t>//Output </a:t>
            </a:r>
            <a:r>
              <a:rPr lang="en-US" altLang="zh-CN" sz="1000" dirty="0" err="1"/>
              <a:t>stringStack</a:t>
            </a:r>
            <a:r>
              <a:rPr lang="en-US" altLang="zh-CN" sz="1000" dirty="0"/>
              <a:t> elements from top to bottom order</a:t>
            </a:r>
            <a:endParaRPr lang="zh-CN" altLang="zh-CN" sz="1000" dirty="0"/>
          </a:p>
          <a:p>
            <a:pPr marL="0" indent="0">
              <a:buNone/>
            </a:pPr>
            <a:r>
              <a:rPr lang="en-US" altLang="zh-CN" sz="1000" dirty="0"/>
              <a:t>	 ____(12)_____;</a:t>
            </a:r>
            <a:endParaRPr lang="zh-CN" altLang="zh-CN" sz="1000" dirty="0"/>
          </a:p>
          <a:p>
            <a:pPr marL="0" indent="0">
              <a:buNone/>
            </a:pPr>
            <a:r>
              <a:rPr lang="en-US" altLang="zh-CN" sz="1000" dirty="0" smtClean="0"/>
              <a:t> </a:t>
            </a:r>
            <a:r>
              <a:rPr lang="en-US" altLang="zh-CN" sz="1000" dirty="0"/>
              <a:t>}</a:t>
            </a:r>
            <a:endParaRPr lang="zh-CN" altLang="zh-CN" sz="1000" dirty="0"/>
          </a:p>
          <a:p>
            <a:pPr marL="0" indent="0">
              <a:buNone/>
            </a:pPr>
            <a:r>
              <a:rPr lang="en-US" altLang="zh-CN" sz="1000" dirty="0" smtClean="0"/>
              <a:t> </a:t>
            </a:r>
            <a:r>
              <a:rPr lang="en-US" altLang="zh-CN" sz="1000" dirty="0"/>
              <a:t>____(13)_____</a:t>
            </a:r>
            <a:endParaRPr lang="zh-CN" altLang="zh-CN" sz="1000" dirty="0"/>
          </a:p>
          <a:p>
            <a:pPr marL="0" indent="0">
              <a:buNone/>
            </a:pPr>
            <a:r>
              <a:rPr lang="en-US" altLang="zh-CN" sz="1000" dirty="0" smtClean="0"/>
              <a:t> </a:t>
            </a:r>
            <a:r>
              <a:rPr lang="en-US" altLang="zh-CN" sz="1000" dirty="0"/>
              <a:t>{</a:t>
            </a:r>
            <a:endParaRPr lang="zh-CN" altLang="zh-CN" sz="1000" dirty="0"/>
          </a:p>
          <a:p>
            <a:pPr marL="0" indent="0">
              <a:buNone/>
            </a:pPr>
            <a:r>
              <a:rPr lang="en-US" altLang="zh-CN" sz="1000" dirty="0"/>
              <a:t>	 </a:t>
            </a:r>
            <a:r>
              <a:rPr lang="en-US" altLang="zh-CN" sz="1000" dirty="0" err="1"/>
              <a:t>cout</a:t>
            </a:r>
            <a:r>
              <a:rPr lang="en-US" altLang="zh-CN" sz="1000" dirty="0"/>
              <a:t> &lt;&lt; </a:t>
            </a:r>
            <a:r>
              <a:rPr lang="en-US" altLang="zh-CN" sz="1000" dirty="0" err="1"/>
              <a:t>ex.what</a:t>
            </a:r>
            <a:r>
              <a:rPr lang="en-US" altLang="zh-CN" sz="1000" dirty="0"/>
              <a:t>() &lt;&lt; </a:t>
            </a:r>
            <a:r>
              <a:rPr lang="en-US" altLang="zh-CN" sz="1000" dirty="0" err="1"/>
              <a:t>endl</a:t>
            </a:r>
            <a:r>
              <a:rPr lang="en-US" altLang="zh-CN" sz="1000" dirty="0"/>
              <a:t>;</a:t>
            </a:r>
            <a:endParaRPr lang="zh-CN" altLang="zh-CN" sz="1000" dirty="0"/>
          </a:p>
          <a:p>
            <a:pPr marL="0" indent="0">
              <a:buNone/>
            </a:pPr>
            <a:r>
              <a:rPr lang="en-US" altLang="zh-CN" sz="1000" dirty="0" smtClean="0"/>
              <a:t> </a:t>
            </a:r>
            <a:r>
              <a:rPr lang="en-US" altLang="zh-CN" sz="1000" dirty="0"/>
              <a:t>}</a:t>
            </a:r>
            <a:endParaRPr lang="zh-CN" altLang="zh-CN" sz="1000" dirty="0"/>
          </a:p>
          <a:p>
            <a:pPr marL="0" indent="0">
              <a:buNone/>
            </a:pPr>
            <a:r>
              <a:rPr lang="en-US" altLang="zh-CN" sz="1000" dirty="0" smtClean="0"/>
              <a:t> </a:t>
            </a:r>
            <a:r>
              <a:rPr lang="en-US" altLang="zh-CN" sz="1000" dirty="0"/>
              <a:t>____(14)_____</a:t>
            </a:r>
            <a:endParaRPr lang="zh-CN" altLang="zh-CN" sz="1000" dirty="0"/>
          </a:p>
          <a:p>
            <a:pPr marL="0" indent="0">
              <a:buNone/>
            </a:pPr>
            <a:r>
              <a:rPr lang="en-US" altLang="zh-CN" sz="1000" dirty="0" smtClean="0"/>
              <a:t> </a:t>
            </a:r>
            <a:r>
              <a:rPr lang="en-US" altLang="zh-CN" sz="1000" dirty="0"/>
              <a:t>{</a:t>
            </a:r>
            <a:endParaRPr lang="zh-CN" altLang="zh-CN" sz="1000" dirty="0"/>
          </a:p>
          <a:p>
            <a:pPr marL="0" indent="0">
              <a:buNone/>
            </a:pPr>
            <a:r>
              <a:rPr lang="en-US" altLang="zh-CN" sz="1000" dirty="0"/>
              <a:t>	 </a:t>
            </a:r>
            <a:r>
              <a:rPr lang="en-US" altLang="zh-CN" sz="1000" dirty="0" err="1"/>
              <a:t>cout</a:t>
            </a:r>
            <a:r>
              <a:rPr lang="en-US" altLang="zh-CN" sz="1000" dirty="0"/>
              <a:t> &lt;&lt; </a:t>
            </a:r>
            <a:r>
              <a:rPr lang="en-US" altLang="zh-CN" sz="1000" dirty="0" err="1"/>
              <a:t>ex.what</a:t>
            </a:r>
            <a:r>
              <a:rPr lang="en-US" altLang="zh-CN" sz="1000" dirty="0"/>
              <a:t>() &lt;&lt; </a:t>
            </a:r>
            <a:r>
              <a:rPr lang="en-US" altLang="zh-CN" sz="1000" dirty="0" err="1"/>
              <a:t>endl</a:t>
            </a:r>
            <a:r>
              <a:rPr lang="en-US" altLang="zh-CN" sz="1000" dirty="0"/>
              <a:t>;</a:t>
            </a:r>
            <a:endParaRPr lang="zh-CN" altLang="zh-CN" sz="1000" dirty="0"/>
          </a:p>
          <a:p>
            <a:pPr marL="0" indent="0">
              <a:buNone/>
            </a:pPr>
            <a:r>
              <a:rPr lang="en-US" altLang="zh-CN" sz="1000" dirty="0" smtClean="0"/>
              <a:t> </a:t>
            </a:r>
            <a:r>
              <a:rPr lang="en-US" altLang="zh-CN" sz="1000" dirty="0"/>
              <a:t>}</a:t>
            </a:r>
            <a:endParaRPr lang="zh-CN" altLang="zh-CN" sz="1000" dirty="0"/>
          </a:p>
          <a:p>
            <a:pPr marL="0" indent="0">
              <a:buNone/>
            </a:pPr>
            <a:r>
              <a:rPr lang="en-US" altLang="zh-CN" sz="1000" dirty="0" smtClean="0"/>
              <a:t> </a:t>
            </a:r>
            <a:r>
              <a:rPr lang="en-US" altLang="zh-CN" sz="1000" dirty="0"/>
              <a:t>____(15)_____</a:t>
            </a:r>
            <a:endParaRPr lang="zh-CN" altLang="zh-CN" sz="1000" dirty="0"/>
          </a:p>
          <a:p>
            <a:pPr marL="0" indent="0">
              <a:buNone/>
            </a:pPr>
            <a:r>
              <a:rPr lang="en-US" altLang="zh-CN" sz="1000" dirty="0" smtClean="0"/>
              <a:t> </a:t>
            </a:r>
            <a:r>
              <a:rPr lang="en-US" altLang="zh-CN" sz="1000" dirty="0"/>
              <a:t>{</a:t>
            </a:r>
            <a:endParaRPr lang="zh-CN" altLang="zh-CN" sz="1000" dirty="0"/>
          </a:p>
          <a:p>
            <a:pPr marL="0" indent="0">
              <a:buNone/>
            </a:pPr>
            <a:r>
              <a:rPr lang="en-US" altLang="zh-CN" sz="1000" dirty="0" smtClean="0"/>
              <a:t>//</a:t>
            </a:r>
            <a:r>
              <a:rPr lang="en-US" altLang="zh-CN" sz="1000" dirty="0"/>
              <a:t>Generic handling of any exception derived from exception other than the above</a:t>
            </a:r>
            <a:endParaRPr lang="zh-CN" altLang="zh-CN" sz="1000" dirty="0"/>
          </a:p>
          <a:p>
            <a:pPr marL="0" indent="0">
              <a:buNone/>
            </a:pPr>
            <a:r>
              <a:rPr lang="en-US" altLang="zh-CN" sz="1000" dirty="0" smtClean="0"/>
              <a:t> </a:t>
            </a:r>
            <a:r>
              <a:rPr lang="en-US" altLang="zh-CN" sz="1000" dirty="0"/>
              <a:t>}</a:t>
            </a:r>
            <a:endParaRPr lang="zh-CN" altLang="zh-CN" sz="1000" dirty="0"/>
          </a:p>
          <a:p>
            <a:pPr marL="0" indent="0">
              <a:buNone/>
            </a:pPr>
            <a:r>
              <a:rPr lang="en-US" altLang="zh-CN" sz="1000" dirty="0" smtClean="0"/>
              <a:t> </a:t>
            </a:r>
            <a:r>
              <a:rPr lang="en-US" altLang="zh-CN" sz="1000" dirty="0"/>
              <a:t>catch (...) </a:t>
            </a:r>
            <a:endParaRPr lang="zh-CN" altLang="zh-CN" sz="1000" dirty="0"/>
          </a:p>
          <a:p>
            <a:pPr marL="0" indent="0">
              <a:buNone/>
            </a:pPr>
            <a:r>
              <a:rPr lang="en-US" altLang="zh-CN" sz="1000" dirty="0"/>
              <a:t>{ </a:t>
            </a:r>
            <a:endParaRPr lang="zh-CN" altLang="zh-CN" sz="1000" dirty="0"/>
          </a:p>
          <a:p>
            <a:pPr marL="0" indent="0">
              <a:buNone/>
            </a:pPr>
            <a:r>
              <a:rPr lang="en-US" altLang="zh-CN" sz="1000" dirty="0" smtClean="0"/>
              <a:t>  </a:t>
            </a:r>
            <a:r>
              <a:rPr lang="en-US" altLang="zh-CN" sz="1000" dirty="0"/>
              <a:t>//Generic handling of any errors other than those mentioned above</a:t>
            </a:r>
            <a:endParaRPr lang="zh-CN" altLang="zh-CN" sz="1000" dirty="0"/>
          </a:p>
          <a:p>
            <a:pPr marL="0" indent="0">
              <a:buNone/>
            </a:pPr>
            <a:r>
              <a:rPr lang="en-US" altLang="zh-CN" sz="1000" dirty="0" smtClean="0"/>
              <a:t> </a:t>
            </a:r>
            <a:r>
              <a:rPr lang="en-US" altLang="zh-CN" sz="1000" dirty="0"/>
              <a:t>}</a:t>
            </a:r>
            <a:endParaRPr lang="zh-CN" altLang="zh-CN" sz="1000" dirty="0"/>
          </a:p>
          <a:p>
            <a:pPr marL="0" indent="0">
              <a:buNone/>
            </a:pPr>
            <a:r>
              <a:rPr lang="en-US" altLang="zh-CN" sz="1000" dirty="0"/>
              <a:t>   return 0;</a:t>
            </a:r>
            <a:endParaRPr lang="zh-CN" altLang="zh-CN" sz="1000" dirty="0"/>
          </a:p>
          <a:p>
            <a:pPr marL="0" indent="0">
              <a:buNone/>
            </a:pPr>
            <a:r>
              <a:rPr lang="en-US" altLang="zh-CN" sz="1000" dirty="0"/>
              <a:t>}</a:t>
            </a:r>
            <a:endParaRPr lang="zh-CN" altLang="zh-CN" sz="1000" dirty="0"/>
          </a:p>
        </p:txBody>
      </p:sp>
    </p:spTree>
    <p:extLst>
      <p:ext uri="{BB962C8B-B14F-4D97-AF65-F5344CB8AC3E}">
        <p14:creationId xmlns:p14="http://schemas.microsoft.com/office/powerpoint/2010/main" val="1565029234"/>
      </p:ext>
    </p:extLst>
  </p:cSld>
  <p:clrMapOvr>
    <a:masterClrMapping/>
  </p:clrMapOvr>
  <p:transition spd="med" advClick="0" advTm="0">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4095993" cy="547260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a:t>class A</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r>
              <a:rPr lang="en-US" altLang="zh-CN" sz="1000" dirty="0" err="1"/>
              <a:t>int</a:t>
            </a:r>
            <a:r>
              <a:rPr lang="en-US" altLang="zh-CN" sz="1000" dirty="0"/>
              <a:t> m;</a:t>
            </a:r>
            <a:endParaRPr lang="zh-CN" altLang="zh-CN" sz="1000" dirty="0"/>
          </a:p>
          <a:p>
            <a:pPr marL="0" indent="0">
              <a:buNone/>
            </a:pPr>
            <a:r>
              <a:rPr lang="en-US" altLang="zh-CN" sz="1000" dirty="0"/>
              <a:t>    char *name;</a:t>
            </a:r>
            <a:endParaRPr lang="zh-CN" altLang="zh-CN" sz="1000" dirty="0"/>
          </a:p>
          <a:p>
            <a:pPr marL="0" indent="0">
              <a:buNone/>
            </a:pPr>
            <a:r>
              <a:rPr lang="en-US" altLang="zh-CN" sz="1000" dirty="0"/>
              <a:t>public:</a:t>
            </a:r>
            <a:endParaRPr lang="zh-CN" altLang="zh-CN" sz="1000" dirty="0"/>
          </a:p>
          <a:p>
            <a:pPr marL="0" indent="0">
              <a:buNone/>
            </a:pPr>
            <a:r>
              <a:rPr lang="en-US" altLang="zh-CN" sz="1000" dirty="0"/>
              <a:t>    A(</a:t>
            </a:r>
            <a:r>
              <a:rPr lang="en-US" altLang="zh-CN" sz="1000" dirty="0" err="1"/>
              <a:t>int</a:t>
            </a:r>
            <a:r>
              <a:rPr lang="en-US" altLang="zh-CN" sz="1000" dirty="0"/>
              <a:t> m, char *p) : m(m)</a:t>
            </a:r>
            <a:endParaRPr lang="zh-CN" altLang="zh-CN" sz="1000" dirty="0"/>
          </a:p>
          <a:p>
            <a:pPr marL="0" indent="0">
              <a:buNone/>
            </a:pPr>
            <a:r>
              <a:rPr lang="en-US" altLang="zh-CN" sz="1000" dirty="0"/>
              <a:t>    {</a:t>
            </a:r>
            <a:endParaRPr lang="zh-CN" altLang="zh-CN" sz="1000" dirty="0"/>
          </a:p>
          <a:p>
            <a:pPr marL="0" indent="0">
              <a:buNone/>
            </a:pPr>
            <a:r>
              <a:rPr lang="en-US" altLang="zh-CN" sz="1000" dirty="0"/>
              <a:t>        name = new char[</a:t>
            </a:r>
            <a:r>
              <a:rPr lang="en-US" altLang="zh-CN" sz="1000" dirty="0" err="1"/>
              <a:t>strlen</a:t>
            </a:r>
            <a:r>
              <a:rPr lang="en-US" altLang="zh-CN" sz="1000" dirty="0"/>
              <a:t>(p) + 1];</a:t>
            </a:r>
            <a:endParaRPr lang="zh-CN" altLang="zh-CN" sz="1000" dirty="0"/>
          </a:p>
          <a:p>
            <a:pPr marL="0" indent="0">
              <a:buNone/>
            </a:pPr>
            <a:r>
              <a:rPr lang="en-US" altLang="zh-CN" sz="1000" dirty="0"/>
              <a:t>        </a:t>
            </a:r>
            <a:r>
              <a:rPr lang="en-US" altLang="zh-CN" sz="1000" dirty="0" err="1"/>
              <a:t>strcpy</a:t>
            </a:r>
            <a:r>
              <a:rPr lang="en-US" altLang="zh-CN" sz="1000" dirty="0"/>
              <a:t>(name, p);</a:t>
            </a:r>
            <a:endParaRPr lang="zh-CN" altLang="zh-CN" sz="1000" dirty="0"/>
          </a:p>
          <a:p>
            <a:pPr marL="0" indent="0">
              <a:buNone/>
            </a:pPr>
            <a:r>
              <a:rPr lang="en-US" altLang="zh-CN" sz="1000" dirty="0"/>
              <a:t>        </a:t>
            </a:r>
            <a:r>
              <a:rPr lang="en-US" altLang="zh-CN" sz="1000" dirty="0" err="1"/>
              <a:t>cout</a:t>
            </a:r>
            <a:r>
              <a:rPr lang="en-US" altLang="zh-CN" sz="1000" dirty="0"/>
              <a:t> &lt;&lt; "A()\n";</a:t>
            </a:r>
            <a:endParaRPr lang="zh-CN" altLang="zh-CN" sz="1000" dirty="0"/>
          </a:p>
          <a:p>
            <a:pPr marL="0" indent="0">
              <a:buNone/>
            </a:pPr>
            <a:r>
              <a:rPr lang="en-US" altLang="zh-CN" sz="1000" dirty="0"/>
              <a:t>    }</a:t>
            </a:r>
            <a:endParaRPr lang="zh-CN" altLang="zh-CN" sz="1000" dirty="0"/>
          </a:p>
          <a:p>
            <a:pPr marL="0" indent="0">
              <a:buNone/>
            </a:pPr>
            <a:r>
              <a:rPr lang="en-US" altLang="zh-CN" sz="1000" dirty="0"/>
              <a:t>    A(</a:t>
            </a:r>
            <a:r>
              <a:rPr lang="en-US" altLang="zh-CN" sz="1000" dirty="0" err="1"/>
              <a:t>const</a:t>
            </a:r>
            <a:r>
              <a:rPr lang="en-US" altLang="zh-CN" sz="1000" dirty="0"/>
              <a:t> A &amp;</a:t>
            </a:r>
            <a:r>
              <a:rPr lang="en-US" altLang="zh-CN" sz="1000" dirty="0" err="1"/>
              <a:t>obj</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        m = </a:t>
            </a:r>
            <a:r>
              <a:rPr lang="en-US" altLang="zh-CN" sz="1000" dirty="0" err="1"/>
              <a:t>obj.m</a:t>
            </a:r>
            <a:r>
              <a:rPr lang="en-US" altLang="zh-CN" sz="1000" dirty="0"/>
              <a:t>;</a:t>
            </a:r>
            <a:endParaRPr lang="zh-CN" altLang="zh-CN" sz="1000" dirty="0"/>
          </a:p>
          <a:p>
            <a:pPr marL="0" indent="0">
              <a:buNone/>
            </a:pPr>
            <a:r>
              <a:rPr lang="en-US" altLang="zh-CN" sz="1000" dirty="0"/>
              <a:t>        name = new char[</a:t>
            </a:r>
            <a:r>
              <a:rPr lang="en-US" altLang="zh-CN" sz="1000" dirty="0" err="1"/>
              <a:t>strlen</a:t>
            </a:r>
            <a:r>
              <a:rPr lang="en-US" altLang="zh-CN" sz="1000" dirty="0"/>
              <a:t>(obj.name) + 1];</a:t>
            </a:r>
            <a:endParaRPr lang="zh-CN" altLang="zh-CN" sz="1000" dirty="0"/>
          </a:p>
          <a:p>
            <a:pPr marL="0" indent="0">
              <a:buNone/>
            </a:pPr>
            <a:r>
              <a:rPr lang="en-US" altLang="zh-CN" sz="1000" dirty="0"/>
              <a:t>        </a:t>
            </a:r>
            <a:r>
              <a:rPr lang="en-US" altLang="zh-CN" sz="1000" dirty="0" err="1"/>
              <a:t>strcpy</a:t>
            </a:r>
            <a:r>
              <a:rPr lang="en-US" altLang="zh-CN" sz="1000" dirty="0"/>
              <a:t>(name, obj.name);</a:t>
            </a:r>
            <a:endParaRPr lang="zh-CN" altLang="zh-CN" sz="1000" dirty="0"/>
          </a:p>
          <a:p>
            <a:pPr marL="0" indent="0">
              <a:buNone/>
            </a:pPr>
            <a:r>
              <a:rPr lang="en-US" altLang="zh-CN" sz="1000" dirty="0"/>
              <a:t>        </a:t>
            </a:r>
            <a:r>
              <a:rPr lang="en-US" altLang="zh-CN" sz="1000" dirty="0" err="1"/>
              <a:t>cout</a:t>
            </a:r>
            <a:r>
              <a:rPr lang="en-US" altLang="zh-CN" sz="1000" dirty="0"/>
              <a:t> &lt;&lt; "A(</a:t>
            </a:r>
            <a:r>
              <a:rPr lang="en-US" altLang="zh-CN" sz="1000" dirty="0" err="1"/>
              <a:t>const</a:t>
            </a:r>
            <a:r>
              <a:rPr lang="en-US" altLang="zh-CN" sz="1000" dirty="0"/>
              <a:t> A&amp; </a:t>
            </a:r>
            <a:r>
              <a:rPr lang="en-US" altLang="zh-CN" sz="1000" dirty="0" err="1"/>
              <a:t>obj</a:t>
            </a:r>
            <a:r>
              <a:rPr lang="en-US" altLang="zh-CN" sz="1000" dirty="0"/>
              <a:t>)\n";</a:t>
            </a:r>
            <a:endParaRPr lang="zh-CN" altLang="zh-CN" sz="1000" dirty="0"/>
          </a:p>
          <a:p>
            <a:pPr marL="0" indent="0">
              <a:buNone/>
            </a:pPr>
            <a:r>
              <a:rPr lang="en-US" altLang="zh-CN" sz="1000" dirty="0"/>
              <a:t>    }</a:t>
            </a:r>
            <a:endParaRPr lang="zh-CN" altLang="zh-CN" sz="1000" dirty="0"/>
          </a:p>
          <a:p>
            <a:pPr marL="0" indent="0">
              <a:buNone/>
            </a:pPr>
            <a:r>
              <a:rPr lang="en-US" altLang="zh-CN" sz="1000" dirty="0"/>
              <a:t>    char *</a:t>
            </a:r>
            <a:r>
              <a:rPr lang="en-US" altLang="zh-CN" sz="1000" dirty="0" err="1"/>
              <a:t>getName</a:t>
            </a:r>
            <a:r>
              <a:rPr lang="en-US" altLang="zh-CN" sz="1000" dirty="0"/>
              <a:t>() </a:t>
            </a:r>
            <a:r>
              <a:rPr lang="en-US" altLang="zh-CN" sz="1000" dirty="0" err="1"/>
              <a:t>const</a:t>
            </a:r>
            <a:endParaRPr lang="zh-CN" altLang="zh-CN" sz="1000" dirty="0"/>
          </a:p>
          <a:p>
            <a:pPr marL="0" indent="0">
              <a:buNone/>
            </a:pPr>
            <a:r>
              <a:rPr lang="en-US" altLang="zh-CN" sz="1000" dirty="0"/>
              <a:t>    {</a:t>
            </a:r>
            <a:endParaRPr lang="zh-CN" altLang="zh-CN" sz="1000" dirty="0"/>
          </a:p>
          <a:p>
            <a:pPr marL="0" indent="0">
              <a:buNone/>
            </a:pPr>
            <a:r>
              <a:rPr lang="en-US" altLang="zh-CN" sz="1000" dirty="0"/>
              <a:t>        return name;</a:t>
            </a:r>
            <a:endParaRPr lang="zh-CN" altLang="zh-CN" sz="1000" dirty="0"/>
          </a:p>
          <a:p>
            <a:pPr marL="0" indent="0">
              <a:buNone/>
            </a:pPr>
            <a:r>
              <a:rPr lang="en-US" altLang="zh-CN" sz="1000" dirty="0"/>
              <a:t>    }</a:t>
            </a:r>
            <a:endParaRPr lang="zh-CN" altLang="zh-CN" sz="1000" dirty="0"/>
          </a:p>
          <a:p>
            <a:pPr marL="0" indent="0">
              <a:buNone/>
            </a:pPr>
            <a:r>
              <a:rPr lang="en-US" altLang="zh-CN" sz="1000" dirty="0"/>
              <a:t>    ~A()</a:t>
            </a:r>
            <a:endParaRPr lang="zh-CN" altLang="zh-CN" sz="1000" dirty="0"/>
          </a:p>
          <a:p>
            <a:pPr marL="0" indent="0">
              <a:buNone/>
            </a:pPr>
            <a:r>
              <a:rPr lang="en-US" altLang="zh-CN" sz="1000" dirty="0"/>
              <a:t>    {</a:t>
            </a:r>
            <a:endParaRPr lang="zh-CN" altLang="zh-CN" sz="1000" dirty="0"/>
          </a:p>
          <a:p>
            <a:pPr marL="0" indent="0">
              <a:buNone/>
            </a:pPr>
            <a:r>
              <a:rPr lang="en-US" altLang="zh-CN" sz="1000" dirty="0"/>
              <a:t>        // </a:t>
            </a:r>
            <a:r>
              <a:rPr lang="en-US" altLang="zh-CN" sz="1000" dirty="0" err="1"/>
              <a:t>cout</a:t>
            </a:r>
            <a:r>
              <a:rPr lang="en-US" altLang="zh-CN" sz="1000" dirty="0"/>
              <a:t> &lt;&lt; "~A()\n";</a:t>
            </a:r>
            <a:endParaRPr lang="zh-CN" altLang="zh-CN" sz="1000" dirty="0"/>
          </a:p>
          <a:p>
            <a:pPr marL="0" indent="0">
              <a:buNone/>
            </a:pPr>
            <a:r>
              <a:rPr lang="en-US" altLang="zh-CN" sz="1000" dirty="0"/>
              <a:t>        delete[] name;</a:t>
            </a:r>
            <a:endParaRPr lang="zh-CN" altLang="zh-CN" sz="1000" dirty="0"/>
          </a:p>
          <a:p>
            <a:pPr marL="0" indent="0">
              <a:buNone/>
            </a:pPr>
            <a:r>
              <a:rPr lang="en-US" altLang="zh-CN" sz="1000" dirty="0"/>
              <a:t>    }</a:t>
            </a:r>
            <a:endParaRPr lang="zh-CN" altLang="zh-CN" sz="1000" dirty="0"/>
          </a:p>
          <a:p>
            <a:pPr marL="0" indent="0">
              <a:buNone/>
            </a:pPr>
            <a:r>
              <a:rPr lang="en-US" altLang="zh-CN" sz="1000" dirty="0"/>
              <a:t>    friend </a:t>
            </a:r>
            <a:r>
              <a:rPr lang="en-US" altLang="zh-CN" sz="1000" dirty="0" err="1"/>
              <a:t>int</a:t>
            </a:r>
            <a:r>
              <a:rPr lang="en-US" altLang="zh-CN" sz="1000" dirty="0"/>
              <a:t> operator&gt;(</a:t>
            </a:r>
            <a:r>
              <a:rPr lang="en-US" altLang="zh-CN" sz="1000" dirty="0" err="1"/>
              <a:t>const</a:t>
            </a:r>
            <a:r>
              <a:rPr lang="en-US" altLang="zh-CN" sz="1000" dirty="0"/>
              <a:t> A &amp;a, </a:t>
            </a:r>
            <a:r>
              <a:rPr lang="en-US" altLang="zh-CN" sz="1000" dirty="0" err="1"/>
              <a:t>const</a:t>
            </a:r>
            <a:r>
              <a:rPr lang="en-US" altLang="zh-CN" sz="1000" dirty="0"/>
              <a:t> A &amp;b);</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一般题目</a:t>
            </a:r>
            <a:endParaRPr lang="zh-CN" altLang="en-US" sz="3000" dirty="0">
              <a:solidFill>
                <a:schemeClr val="bg1"/>
              </a:solidFill>
              <a:latin typeface="Rockwell" pitchFamily="18" charset="0"/>
              <a:ea typeface="微软雅黑" pitchFamily="34" charset="-122"/>
            </a:endParaRPr>
          </a:p>
        </p:txBody>
      </p:sp>
      <p:sp>
        <p:nvSpPr>
          <p:cNvPr id="15" name="Rectangle 3"/>
          <p:cNvSpPr txBox="1">
            <a:spLocks noChangeArrowheads="1"/>
          </p:cNvSpPr>
          <p:nvPr/>
        </p:nvSpPr>
        <p:spPr bwMode="auto">
          <a:xfrm>
            <a:off x="6913220" y="476410"/>
            <a:ext cx="4095993" cy="56886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a:t> </a:t>
            </a:r>
            <a:endParaRPr lang="zh-CN" altLang="zh-CN" sz="1000" dirty="0"/>
          </a:p>
          <a:p>
            <a:pPr marL="0" indent="0">
              <a:buNone/>
            </a:pPr>
            <a:r>
              <a:rPr lang="en-US" altLang="zh-CN" sz="1000" dirty="0" err="1"/>
              <a:t>int</a:t>
            </a:r>
            <a:r>
              <a:rPr lang="en-US" altLang="zh-CN" sz="1000" dirty="0"/>
              <a:t> operator&gt;(</a:t>
            </a:r>
            <a:r>
              <a:rPr lang="en-US" altLang="zh-CN" sz="1000" dirty="0" err="1"/>
              <a:t>const</a:t>
            </a:r>
            <a:r>
              <a:rPr lang="en-US" altLang="zh-CN" sz="1000" dirty="0"/>
              <a:t> A &amp;a, </a:t>
            </a:r>
            <a:r>
              <a:rPr lang="en-US" altLang="zh-CN" sz="1000" dirty="0" err="1"/>
              <a:t>const</a:t>
            </a:r>
            <a:r>
              <a:rPr lang="en-US" altLang="zh-CN" sz="1000" dirty="0"/>
              <a:t> A &amp;b)</a:t>
            </a:r>
            <a:endParaRPr lang="zh-CN" altLang="zh-CN" sz="1000" dirty="0"/>
          </a:p>
          <a:p>
            <a:pPr marL="0" indent="0">
              <a:buNone/>
            </a:pPr>
            <a:r>
              <a:rPr lang="en-US" altLang="zh-CN" sz="1000" dirty="0"/>
              <a:t>{</a:t>
            </a:r>
            <a:endParaRPr lang="zh-CN" altLang="zh-CN" sz="1000" dirty="0"/>
          </a:p>
          <a:p>
            <a:pPr marL="0" indent="0">
              <a:buNone/>
            </a:pPr>
            <a:r>
              <a:rPr lang="en-US" altLang="zh-CN" sz="1000" dirty="0"/>
              <a:t>    return </a:t>
            </a:r>
            <a:r>
              <a:rPr lang="en-US" altLang="zh-CN" sz="1000" dirty="0" err="1"/>
              <a:t>a.m</a:t>
            </a:r>
            <a:r>
              <a:rPr lang="en-US" altLang="zh-CN" sz="1000" dirty="0"/>
              <a:t> &gt; </a:t>
            </a:r>
            <a:r>
              <a:rPr lang="en-US" altLang="zh-CN" sz="1000" dirty="0" err="1"/>
              <a:t>b.m</a:t>
            </a:r>
            <a:r>
              <a:rPr lang="en-US" altLang="zh-CN" sz="1000" dirty="0"/>
              <a:t>;</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template &lt;</a:t>
            </a:r>
            <a:r>
              <a:rPr lang="en-US" altLang="zh-CN" sz="1000" dirty="0" err="1"/>
              <a:t>typename</a:t>
            </a:r>
            <a:r>
              <a:rPr lang="en-US" altLang="zh-CN" sz="1000" dirty="0"/>
              <a:t> T&gt;</a:t>
            </a:r>
            <a:endParaRPr lang="zh-CN" altLang="zh-CN" sz="1000" dirty="0"/>
          </a:p>
          <a:p>
            <a:pPr marL="0" indent="0">
              <a:buNone/>
            </a:pPr>
            <a:r>
              <a:rPr lang="en-US" altLang="zh-CN" sz="1000" dirty="0"/>
              <a:t>T </a:t>
            </a:r>
            <a:r>
              <a:rPr lang="en-US" altLang="zh-CN" sz="1000" dirty="0" err="1"/>
              <a:t>maxValue</a:t>
            </a:r>
            <a:r>
              <a:rPr lang="en-US" altLang="zh-CN" sz="1000" dirty="0"/>
              <a:t>(</a:t>
            </a:r>
            <a:r>
              <a:rPr lang="en-US" altLang="zh-CN" sz="1000" dirty="0" err="1"/>
              <a:t>const</a:t>
            </a:r>
            <a:r>
              <a:rPr lang="en-US" altLang="zh-CN" sz="1000" dirty="0"/>
              <a:t> T &amp;value1, </a:t>
            </a:r>
            <a:r>
              <a:rPr lang="en-US" altLang="zh-CN" sz="1000" dirty="0" err="1"/>
              <a:t>const</a:t>
            </a:r>
            <a:r>
              <a:rPr lang="en-US" altLang="zh-CN" sz="1000" dirty="0"/>
              <a:t> T &amp;value2)</a:t>
            </a:r>
            <a:endParaRPr lang="zh-CN" altLang="zh-CN" sz="1000" dirty="0"/>
          </a:p>
          <a:p>
            <a:pPr marL="0" indent="0">
              <a:buNone/>
            </a:pPr>
            <a:r>
              <a:rPr lang="en-US" altLang="zh-CN" sz="1000" dirty="0"/>
              <a:t>{</a:t>
            </a:r>
            <a:endParaRPr lang="zh-CN" altLang="zh-CN" sz="1000" dirty="0"/>
          </a:p>
          <a:p>
            <a:pPr marL="0" indent="0">
              <a:buNone/>
            </a:pPr>
            <a:r>
              <a:rPr lang="en-US" altLang="zh-CN" sz="1000" dirty="0"/>
              <a:t>    if (value1 &gt; value2)</a:t>
            </a:r>
            <a:endParaRPr lang="zh-CN" altLang="zh-CN" sz="1000" dirty="0"/>
          </a:p>
          <a:p>
            <a:pPr marL="0" indent="0">
              <a:buNone/>
            </a:pPr>
            <a:r>
              <a:rPr lang="en-US" altLang="zh-CN" sz="1000" dirty="0"/>
              <a:t>        return value1;</a:t>
            </a:r>
            <a:endParaRPr lang="zh-CN" altLang="zh-CN" sz="1000" dirty="0"/>
          </a:p>
          <a:p>
            <a:pPr marL="0" indent="0">
              <a:buNone/>
            </a:pPr>
            <a:r>
              <a:rPr lang="en-US" altLang="zh-CN" sz="1000" dirty="0"/>
              <a:t>    else</a:t>
            </a:r>
            <a:endParaRPr lang="zh-CN" altLang="zh-CN" sz="1000" dirty="0"/>
          </a:p>
          <a:p>
            <a:pPr marL="0" indent="0">
              <a:buNone/>
            </a:pPr>
            <a:r>
              <a:rPr lang="en-US" altLang="zh-CN" sz="1000" dirty="0"/>
              <a:t>        return value2;</a:t>
            </a:r>
            <a:endParaRPr lang="zh-CN" altLang="zh-CN" sz="1000" dirty="0"/>
          </a:p>
          <a:p>
            <a:pPr marL="0" indent="0">
              <a:buNone/>
            </a:pPr>
            <a:r>
              <a:rPr lang="en-US" altLang="zh-CN" sz="1000" dirty="0"/>
              <a:t>}</a:t>
            </a:r>
            <a:endParaRPr lang="zh-CN" altLang="zh-CN" sz="1000" dirty="0"/>
          </a:p>
          <a:p>
            <a:pPr marL="0" indent="0">
              <a:buNone/>
            </a:pPr>
            <a:r>
              <a:rPr lang="en-US" altLang="zh-CN" sz="1000" dirty="0" err="1"/>
              <a:t>int</a:t>
            </a:r>
            <a:r>
              <a:rPr lang="en-US" altLang="zh-CN" sz="1000" dirty="0"/>
              <a:t> main()</a:t>
            </a:r>
            <a:endParaRPr lang="zh-CN" altLang="zh-CN" sz="1000" dirty="0"/>
          </a:p>
          <a:p>
            <a:pPr marL="0" indent="0">
              <a:buNone/>
            </a:pPr>
            <a:r>
              <a:rPr lang="en-US" altLang="zh-CN" sz="1000" dirty="0"/>
              <a:t>{</a:t>
            </a:r>
            <a:endParaRPr lang="zh-CN" altLang="zh-CN" sz="1000" dirty="0"/>
          </a:p>
          <a:p>
            <a:pPr marL="0" indent="0">
              <a:buNone/>
            </a:pPr>
            <a:r>
              <a:rPr lang="en-US" altLang="zh-CN" sz="1000" dirty="0"/>
              <a:t>    A a(2, "a");</a:t>
            </a:r>
            <a:endParaRPr lang="zh-CN" altLang="zh-CN" sz="1000" dirty="0"/>
          </a:p>
          <a:p>
            <a:pPr marL="0" indent="0">
              <a:buNone/>
            </a:pPr>
            <a:r>
              <a:rPr lang="en-US" altLang="zh-CN" sz="1000" dirty="0"/>
              <a:t>    A b(3, "b");</a:t>
            </a:r>
            <a:endParaRPr lang="zh-CN" altLang="zh-CN" sz="1000" dirty="0"/>
          </a:p>
          <a:p>
            <a:pPr marL="0" indent="0">
              <a:buNone/>
            </a:pPr>
            <a:r>
              <a:rPr lang="en-US" altLang="zh-CN" sz="1000" dirty="0"/>
              <a:t>    A max = </a:t>
            </a:r>
            <a:r>
              <a:rPr lang="en-US" altLang="zh-CN" sz="1000" dirty="0" err="1"/>
              <a:t>maxValue</a:t>
            </a:r>
            <a:r>
              <a:rPr lang="en-US" altLang="zh-CN" sz="1000" dirty="0"/>
              <a:t>(</a:t>
            </a:r>
            <a:r>
              <a:rPr lang="en-US" altLang="zh-CN" sz="1000" dirty="0" err="1"/>
              <a:t>a,b</a:t>
            </a:r>
            <a:r>
              <a:rPr lang="en-US" altLang="zh-CN" sz="1000" dirty="0"/>
              <a:t>);</a:t>
            </a:r>
            <a:endParaRPr lang="zh-CN" altLang="zh-CN" sz="1000" dirty="0"/>
          </a:p>
          <a:p>
            <a:pPr marL="0" indent="0">
              <a:buNone/>
            </a:pPr>
            <a:r>
              <a:rPr lang="en-US" altLang="zh-CN" sz="1000" dirty="0"/>
              <a:t>    </a:t>
            </a:r>
            <a:r>
              <a:rPr lang="en-US" altLang="zh-CN" sz="1000" dirty="0" err="1"/>
              <a:t>cout</a:t>
            </a:r>
            <a:r>
              <a:rPr lang="en-US" altLang="zh-CN" sz="1000" dirty="0"/>
              <a:t> &lt;&lt; "X " &lt;&lt; </a:t>
            </a:r>
            <a:r>
              <a:rPr lang="en-US" altLang="zh-CN" sz="1000" dirty="0" err="1"/>
              <a:t>max.getName</a:t>
            </a:r>
            <a:r>
              <a:rPr lang="en-US" altLang="zh-CN" sz="1000" dirty="0"/>
              <a:t>() &lt;&lt; </a:t>
            </a:r>
            <a:r>
              <a:rPr lang="en-US" altLang="zh-CN" sz="1000" dirty="0" err="1"/>
              <a:t>endl</a:t>
            </a:r>
            <a:r>
              <a:rPr lang="en-US" altLang="zh-CN" sz="1000" dirty="0"/>
              <a:t>;</a:t>
            </a:r>
            <a:endParaRPr lang="zh-CN" altLang="zh-CN" sz="1000" dirty="0"/>
          </a:p>
          <a:p>
            <a:pPr marL="0" indent="0">
              <a:buNone/>
            </a:pPr>
            <a:r>
              <a:rPr lang="en-US" altLang="zh-CN" sz="1000" dirty="0"/>
              <a:t>    </a:t>
            </a:r>
            <a:r>
              <a:rPr lang="en-US" altLang="zh-CN" sz="1000" dirty="0" err="1"/>
              <a:t>cout</a:t>
            </a:r>
            <a:r>
              <a:rPr lang="en-US" altLang="zh-CN" sz="1000" dirty="0"/>
              <a:t> &lt;&lt; "Y " &lt;&lt; </a:t>
            </a:r>
            <a:r>
              <a:rPr lang="en-US" altLang="zh-CN" sz="1000" dirty="0" err="1"/>
              <a:t>maxValue</a:t>
            </a:r>
            <a:r>
              <a:rPr lang="en-US" altLang="zh-CN" sz="1000" dirty="0"/>
              <a:t>(string("NBC"), string("ABC")) &lt;&lt; </a:t>
            </a:r>
            <a:r>
              <a:rPr lang="en-US" altLang="zh-CN" sz="1000" dirty="0" err="1"/>
              <a:t>endl</a:t>
            </a:r>
            <a:r>
              <a:rPr lang="en-US" altLang="zh-CN" sz="1000" dirty="0"/>
              <a:t>;</a:t>
            </a:r>
            <a:endParaRPr lang="zh-CN" altLang="zh-CN" sz="1000" dirty="0"/>
          </a:p>
          <a:p>
            <a:pPr marL="0" indent="0">
              <a:buNone/>
            </a:pPr>
            <a:r>
              <a:rPr lang="en-US" altLang="zh-CN" sz="1000" dirty="0"/>
              <a:t>    return 0;</a:t>
            </a:r>
            <a:endParaRPr lang="zh-CN" altLang="zh-CN" sz="1000" dirty="0"/>
          </a:p>
          <a:p>
            <a:pPr marL="0" indent="0">
              <a:buNone/>
            </a:pPr>
            <a:r>
              <a:rPr lang="en-US" altLang="zh-CN" sz="1000" dirty="0" smtClean="0"/>
              <a:t>}</a:t>
            </a:r>
          </a:p>
          <a:p>
            <a:pPr marL="0" indent="0">
              <a:buNone/>
            </a:pPr>
            <a:endParaRPr lang="en-US" altLang="zh-CN" sz="1200" dirty="0" smtClean="0">
              <a:solidFill>
                <a:srgbClr val="FF0000"/>
              </a:solidFill>
            </a:endParaRPr>
          </a:p>
          <a:p>
            <a:pPr marL="0" indent="0">
              <a:buNone/>
            </a:pPr>
            <a:r>
              <a:rPr lang="zh-CN" altLang="en-US" sz="1200" dirty="0" smtClean="0">
                <a:solidFill>
                  <a:srgbClr val="FF0000"/>
                </a:solidFill>
              </a:rPr>
              <a:t>参考</a:t>
            </a:r>
            <a:r>
              <a:rPr lang="zh-CN" altLang="en-US" sz="1200" dirty="0">
                <a:solidFill>
                  <a:srgbClr val="FF0000"/>
                </a:solidFill>
              </a:rPr>
              <a:t>答案</a:t>
            </a:r>
            <a:endParaRPr lang="en-US" altLang="zh-CN" sz="1200" dirty="0">
              <a:solidFill>
                <a:srgbClr val="FF0000"/>
              </a:solidFill>
            </a:endParaRPr>
          </a:p>
          <a:p>
            <a:pPr marL="0" indent="0">
              <a:buNone/>
            </a:pPr>
            <a:r>
              <a:rPr lang="en-US" altLang="zh-CN" sz="1200" dirty="0">
                <a:solidFill>
                  <a:srgbClr val="FF0000"/>
                </a:solidFill>
              </a:rPr>
              <a:t>A()</a:t>
            </a:r>
            <a:endParaRPr lang="zh-CN" altLang="zh-CN" sz="1200" dirty="0">
              <a:solidFill>
                <a:srgbClr val="FF0000"/>
              </a:solidFill>
            </a:endParaRPr>
          </a:p>
          <a:p>
            <a:pPr marL="0" indent="0">
              <a:buNone/>
            </a:pPr>
            <a:r>
              <a:rPr lang="en-US" altLang="zh-CN" sz="1200" dirty="0">
                <a:solidFill>
                  <a:srgbClr val="FF0000"/>
                </a:solidFill>
              </a:rPr>
              <a:t>A()</a:t>
            </a:r>
            <a:endParaRPr lang="zh-CN" altLang="zh-CN" sz="1200" dirty="0">
              <a:solidFill>
                <a:srgbClr val="FF0000"/>
              </a:solidFill>
            </a:endParaRPr>
          </a:p>
          <a:p>
            <a:pPr marL="0" indent="0">
              <a:buNone/>
            </a:pPr>
            <a:r>
              <a:rPr lang="en-US" altLang="zh-CN" sz="1200" dirty="0">
                <a:solidFill>
                  <a:srgbClr val="FF0000"/>
                </a:solidFill>
              </a:rPr>
              <a:t>A(</a:t>
            </a:r>
            <a:r>
              <a:rPr lang="en-US" altLang="zh-CN" sz="1200" dirty="0" err="1">
                <a:solidFill>
                  <a:srgbClr val="FF0000"/>
                </a:solidFill>
              </a:rPr>
              <a:t>const</a:t>
            </a:r>
            <a:r>
              <a:rPr lang="en-US" altLang="zh-CN" sz="1200" dirty="0">
                <a:solidFill>
                  <a:srgbClr val="FF0000"/>
                </a:solidFill>
              </a:rPr>
              <a:t> A&amp; </a:t>
            </a:r>
            <a:r>
              <a:rPr lang="en-US" altLang="zh-CN" sz="1200" dirty="0" err="1">
                <a:solidFill>
                  <a:srgbClr val="FF0000"/>
                </a:solidFill>
              </a:rPr>
              <a:t>obj</a:t>
            </a:r>
            <a:r>
              <a:rPr lang="en-US" altLang="zh-CN" sz="1200" dirty="0">
                <a:solidFill>
                  <a:srgbClr val="FF0000"/>
                </a:solidFill>
              </a:rPr>
              <a:t>)</a:t>
            </a:r>
            <a:endParaRPr lang="zh-CN" altLang="zh-CN" sz="1200" dirty="0">
              <a:solidFill>
                <a:srgbClr val="FF0000"/>
              </a:solidFill>
            </a:endParaRPr>
          </a:p>
          <a:p>
            <a:pPr marL="0" indent="0">
              <a:buNone/>
            </a:pPr>
            <a:r>
              <a:rPr lang="en-US" altLang="zh-CN" sz="1200" dirty="0">
                <a:solidFill>
                  <a:srgbClr val="FF0000"/>
                </a:solidFill>
              </a:rPr>
              <a:t>X b</a:t>
            </a:r>
            <a:endParaRPr lang="zh-CN" altLang="zh-CN" sz="1200" dirty="0">
              <a:solidFill>
                <a:srgbClr val="FF0000"/>
              </a:solidFill>
            </a:endParaRPr>
          </a:p>
          <a:p>
            <a:pPr marL="0" indent="0">
              <a:buNone/>
            </a:pPr>
            <a:r>
              <a:rPr lang="en-US" altLang="zh-CN" sz="1200" dirty="0">
                <a:solidFill>
                  <a:srgbClr val="FF0000"/>
                </a:solidFill>
              </a:rPr>
              <a:t>Y NBC</a:t>
            </a:r>
            <a:endParaRPr lang="zh-CN" altLang="en-US" sz="1200" b="0" kern="0" dirty="0">
              <a:solidFill>
                <a:srgbClr val="FF0000"/>
              </a:solidFill>
            </a:endParaRPr>
          </a:p>
        </p:txBody>
      </p:sp>
    </p:spTree>
    <p:extLst>
      <p:ext uri="{BB962C8B-B14F-4D97-AF65-F5344CB8AC3E}">
        <p14:creationId xmlns:p14="http://schemas.microsoft.com/office/powerpoint/2010/main" val="237035936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45301658"/>
              </p:ext>
            </p:extLst>
          </p:nvPr>
        </p:nvGraphicFramePr>
        <p:xfrm>
          <a:off x="1778695" y="765498"/>
          <a:ext cx="8280919" cy="3223514"/>
        </p:xfrm>
        <a:graphic>
          <a:graphicData uri="http://schemas.openxmlformats.org/drawingml/2006/table">
            <a:tbl>
              <a:tblPr firstRow="1" firstCol="1" bandRow="1">
                <a:tableStyleId>{5C22544A-7EE6-4342-B048-85BDC9FD1C3A}</a:tableStyleId>
              </a:tblPr>
              <a:tblGrid>
                <a:gridCol w="466421">
                  <a:extLst>
                    <a:ext uri="{9D8B030D-6E8A-4147-A177-3AD203B41FA5}">
                      <a16:colId xmlns:a16="http://schemas.microsoft.com/office/drawing/2014/main" val="1998839861"/>
                    </a:ext>
                  </a:extLst>
                </a:gridCol>
                <a:gridCol w="3730397">
                  <a:extLst>
                    <a:ext uri="{9D8B030D-6E8A-4147-A177-3AD203B41FA5}">
                      <a16:colId xmlns:a16="http://schemas.microsoft.com/office/drawing/2014/main" val="3052885392"/>
                    </a:ext>
                  </a:extLst>
                </a:gridCol>
                <a:gridCol w="567480">
                  <a:extLst>
                    <a:ext uri="{9D8B030D-6E8A-4147-A177-3AD203B41FA5}">
                      <a16:colId xmlns:a16="http://schemas.microsoft.com/office/drawing/2014/main" val="916272707"/>
                    </a:ext>
                  </a:extLst>
                </a:gridCol>
                <a:gridCol w="3516621">
                  <a:extLst>
                    <a:ext uri="{9D8B030D-6E8A-4147-A177-3AD203B41FA5}">
                      <a16:colId xmlns:a16="http://schemas.microsoft.com/office/drawing/2014/main" val="2686488794"/>
                    </a:ext>
                  </a:extLst>
                </a:gridCol>
              </a:tblGrid>
              <a:tr h="784356">
                <a:tc>
                  <a:txBody>
                    <a:bodyPr/>
                    <a:lstStyle/>
                    <a:p>
                      <a:pPr>
                        <a:spcBef>
                          <a:spcPts val="250"/>
                        </a:spcBef>
                        <a:spcAft>
                          <a:spcPts val="0"/>
                        </a:spcAft>
                      </a:pPr>
                      <a:r>
                        <a:rPr lang="en-US" sz="1200">
                          <a:effectLst/>
                          <a:uFill>
                            <a:solidFill>
                              <a:srgbClr val="000000"/>
                            </a:solidFill>
                          </a:uFill>
                        </a:rPr>
                        <a:t>1</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dirty="0">
                          <a:effectLst/>
                          <a:uFill>
                            <a:solidFill>
                              <a:srgbClr val="000000"/>
                            </a:solidFill>
                          </a:uFill>
                        </a:rPr>
                        <a:t>#define STACK_H</a:t>
                      </a:r>
                      <a:endParaRPr lang="zh-CN" sz="1200"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9</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Stack&lt;T&gt;&amp; ob</a:t>
                      </a:r>
                      <a:endParaRPr lang="zh-CN" sz="1200">
                        <a:effectLst/>
                        <a:uFill>
                          <a:solidFill>
                            <a:srgbClr val="000000"/>
                          </a:solidFill>
                        </a:uFill>
                      </a:endParaRPr>
                    </a:p>
                    <a:p>
                      <a:pPr>
                        <a:spcBef>
                          <a:spcPts val="250"/>
                        </a:spcBef>
                        <a:spcAft>
                          <a:spcPts val="0"/>
                        </a:spcAft>
                      </a:pPr>
                      <a:r>
                        <a:rPr lang="zh-CN" sz="1200">
                          <a:effectLst/>
                          <a:uFill>
                            <a:solidFill>
                              <a:srgbClr val="000000"/>
                            </a:solidFill>
                          </a:uFill>
                        </a:rPr>
                        <a:t>或</a:t>
                      </a:r>
                    </a:p>
                    <a:p>
                      <a:pPr>
                        <a:spcBef>
                          <a:spcPts val="250"/>
                        </a:spcBef>
                        <a:spcAft>
                          <a:spcPts val="0"/>
                        </a:spcAft>
                      </a:pPr>
                      <a:r>
                        <a:rPr lang="en-US" sz="1200">
                          <a:effectLst/>
                          <a:uFill>
                            <a:solidFill>
                              <a:srgbClr val="000000"/>
                            </a:solidFill>
                          </a:uFill>
                        </a:rPr>
                        <a:t>Stack&lt;T&gt; ob</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61840418"/>
                  </a:ext>
                </a:extLst>
              </a:tr>
              <a:tr h="229568">
                <a:tc>
                  <a:txBody>
                    <a:bodyPr/>
                    <a:lstStyle/>
                    <a:p>
                      <a:pPr>
                        <a:spcBef>
                          <a:spcPts val="250"/>
                        </a:spcBef>
                        <a:spcAft>
                          <a:spcPts val="0"/>
                        </a:spcAft>
                      </a:pPr>
                      <a:r>
                        <a:rPr lang="en-US" sz="1200">
                          <a:effectLst/>
                          <a:uFill>
                            <a:solidFill>
                              <a:srgbClr val="000000"/>
                            </a:solidFill>
                          </a:uFill>
                        </a:rPr>
                        <a:t>2</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template&lt;typename T&gt;</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10</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return out</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18512189"/>
                  </a:ext>
                </a:extLst>
              </a:tr>
              <a:tr h="229568">
                <a:tc>
                  <a:txBody>
                    <a:bodyPr/>
                    <a:lstStyle/>
                    <a:p>
                      <a:pPr>
                        <a:spcBef>
                          <a:spcPts val="250"/>
                        </a:spcBef>
                        <a:spcAft>
                          <a:spcPts val="0"/>
                        </a:spcAft>
                      </a:pPr>
                      <a:r>
                        <a:rPr lang="en-US" sz="1200">
                          <a:effectLst/>
                          <a:uFill>
                            <a:solidFill>
                              <a:srgbClr val="000000"/>
                            </a:solidFill>
                          </a:uFill>
                        </a:rPr>
                        <a:t>3</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Const</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11</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cout &lt;&lt; intStack</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0063384"/>
                  </a:ext>
                </a:extLst>
              </a:tr>
              <a:tr h="229568">
                <a:tc>
                  <a:txBody>
                    <a:bodyPr/>
                    <a:lstStyle/>
                    <a:p>
                      <a:pPr>
                        <a:spcBef>
                          <a:spcPts val="250"/>
                        </a:spcBef>
                        <a:spcAft>
                          <a:spcPts val="0"/>
                        </a:spcAft>
                      </a:pPr>
                      <a:r>
                        <a:rPr lang="en-US" sz="1200">
                          <a:effectLst/>
                          <a:uFill>
                            <a:solidFill>
                              <a:srgbClr val="000000"/>
                            </a:solidFill>
                          </a:uFill>
                        </a:rPr>
                        <a:t>4</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Const</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12</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cout &lt;&lt; stringStack</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05393578"/>
                  </a:ext>
                </a:extLst>
              </a:tr>
              <a:tr h="506962">
                <a:tc>
                  <a:txBody>
                    <a:bodyPr/>
                    <a:lstStyle/>
                    <a:p>
                      <a:pPr>
                        <a:spcBef>
                          <a:spcPts val="250"/>
                        </a:spcBef>
                        <a:spcAft>
                          <a:spcPts val="0"/>
                        </a:spcAft>
                      </a:pPr>
                      <a:r>
                        <a:rPr lang="en-US" sz="1200">
                          <a:effectLst/>
                          <a:uFill>
                            <a:solidFill>
                              <a:srgbClr val="000000"/>
                            </a:solidFill>
                          </a:uFill>
                        </a:rPr>
                        <a:t>5</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throw underflow_error("The stack is empty!")</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13</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catch(overflow_error&amp; ex)</a:t>
                      </a:r>
                      <a:endParaRPr lang="zh-CN" sz="1200">
                        <a:effectLst/>
                        <a:uFill>
                          <a:solidFill>
                            <a:srgbClr val="000000"/>
                          </a:solidFill>
                        </a:uFill>
                      </a:endParaRPr>
                    </a:p>
                    <a:p>
                      <a:pPr>
                        <a:spcBef>
                          <a:spcPts val="250"/>
                        </a:spcBef>
                        <a:spcAft>
                          <a:spcPts val="0"/>
                        </a:spcAft>
                      </a:pPr>
                      <a:r>
                        <a:rPr lang="en-US" sz="1200">
                          <a:effectLst/>
                          <a:uFill>
                            <a:solidFill>
                              <a:srgbClr val="000000"/>
                            </a:solidFill>
                          </a:uFill>
                        </a:rPr>
                        <a:t>13</a:t>
                      </a:r>
                      <a:r>
                        <a:rPr lang="zh-CN" sz="1200">
                          <a:effectLst/>
                          <a:uFill>
                            <a:solidFill>
                              <a:srgbClr val="000000"/>
                            </a:solidFill>
                          </a:uFill>
                        </a:rPr>
                        <a:t>和</a:t>
                      </a:r>
                      <a:r>
                        <a:rPr lang="en-US" sz="1200">
                          <a:effectLst/>
                          <a:uFill>
                            <a:solidFill>
                              <a:srgbClr val="000000"/>
                            </a:solidFill>
                          </a:uFill>
                        </a:rPr>
                        <a:t>14</a:t>
                      </a:r>
                      <a:r>
                        <a:rPr lang="zh-CN" sz="1200">
                          <a:effectLst/>
                          <a:uFill>
                            <a:solidFill>
                              <a:srgbClr val="000000"/>
                            </a:solidFill>
                          </a:uFill>
                        </a:rPr>
                        <a:t>可以互换</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5064788"/>
                  </a:ext>
                </a:extLst>
              </a:tr>
              <a:tr h="229568">
                <a:tc>
                  <a:txBody>
                    <a:bodyPr/>
                    <a:lstStyle/>
                    <a:p>
                      <a:pPr>
                        <a:spcBef>
                          <a:spcPts val="250"/>
                        </a:spcBef>
                        <a:spcAft>
                          <a:spcPts val="0"/>
                        </a:spcAft>
                      </a:pPr>
                      <a:r>
                        <a:rPr lang="en-US" sz="1200">
                          <a:effectLst/>
                          <a:uFill>
                            <a:solidFill>
                              <a:srgbClr val="000000"/>
                            </a:solidFill>
                          </a:uFill>
                        </a:rPr>
                        <a:t>6</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throw overflow_error("The stack is full!")</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14</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catch(underflow_error&amp; ex)</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2860118"/>
                  </a:ext>
                </a:extLst>
              </a:tr>
              <a:tr h="784356">
                <a:tc>
                  <a:txBody>
                    <a:bodyPr/>
                    <a:lstStyle/>
                    <a:p>
                      <a:pPr>
                        <a:spcBef>
                          <a:spcPts val="250"/>
                        </a:spcBef>
                        <a:spcAft>
                          <a:spcPts val="0"/>
                        </a:spcAft>
                      </a:pPr>
                      <a:r>
                        <a:rPr lang="en-US" sz="1200">
                          <a:effectLst/>
                          <a:uFill>
                            <a:solidFill>
                              <a:srgbClr val="000000"/>
                            </a:solidFill>
                          </a:uFill>
                        </a:rPr>
                        <a:t>7</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throw underflow_error("The stack is empty!")</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15</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catch(exception&amp; ex)</a:t>
                      </a:r>
                      <a:endParaRPr lang="zh-CN" sz="1200">
                        <a:effectLst/>
                        <a:uFill>
                          <a:solidFill>
                            <a:srgbClr val="000000"/>
                          </a:solidFill>
                        </a:uFill>
                      </a:endParaRPr>
                    </a:p>
                    <a:p>
                      <a:pPr>
                        <a:spcBef>
                          <a:spcPts val="250"/>
                        </a:spcBef>
                        <a:spcAft>
                          <a:spcPts val="0"/>
                        </a:spcAft>
                      </a:pPr>
                      <a:r>
                        <a:rPr lang="zh-CN" sz="1200">
                          <a:effectLst/>
                          <a:uFill>
                            <a:solidFill>
                              <a:srgbClr val="000000"/>
                            </a:solidFill>
                          </a:uFill>
                        </a:rPr>
                        <a:t>或</a:t>
                      </a:r>
                    </a:p>
                    <a:p>
                      <a:pPr>
                        <a:spcBef>
                          <a:spcPts val="250"/>
                        </a:spcBef>
                        <a:spcAft>
                          <a:spcPts val="0"/>
                        </a:spcAft>
                      </a:pPr>
                      <a:r>
                        <a:rPr lang="en-US" sz="1200">
                          <a:effectLst/>
                          <a:uFill>
                            <a:solidFill>
                              <a:srgbClr val="000000"/>
                            </a:solidFill>
                          </a:uFill>
                        </a:rPr>
                        <a:t>catch(exception ex)</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074320"/>
                  </a:ext>
                </a:extLst>
              </a:tr>
              <a:tr h="229568">
                <a:tc>
                  <a:txBody>
                    <a:bodyPr/>
                    <a:lstStyle/>
                    <a:p>
                      <a:pPr>
                        <a:spcBef>
                          <a:spcPts val="250"/>
                        </a:spcBef>
                        <a:spcAft>
                          <a:spcPts val="0"/>
                        </a:spcAft>
                      </a:pPr>
                      <a:r>
                        <a:rPr lang="en-US" sz="1200">
                          <a:effectLst/>
                          <a:uFill>
                            <a:solidFill>
                              <a:srgbClr val="000000"/>
                            </a:solidFill>
                          </a:uFill>
                        </a:rPr>
                        <a:t>8</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ostream&amp;</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 </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dirty="0">
                          <a:effectLst/>
                          <a:uFill>
                            <a:solidFill>
                              <a:srgbClr val="000000"/>
                            </a:solidFill>
                          </a:uFill>
                        </a:rPr>
                        <a:t> </a:t>
                      </a:r>
                      <a:endParaRPr lang="zh-CN" sz="1200"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2011175"/>
                  </a:ext>
                </a:extLst>
              </a:tr>
            </a:tbl>
          </a:graphicData>
        </a:graphic>
      </p:graphicFrame>
      <p:sp>
        <p:nvSpPr>
          <p:cNvPr id="5" name="Rectangle 1"/>
          <p:cNvSpPr>
            <a:spLocks noChangeArrowheads="1"/>
          </p:cNvSpPr>
          <p:nvPr/>
        </p:nvSpPr>
        <p:spPr bwMode="auto">
          <a:xfrm>
            <a:off x="3394075" y="2627313"/>
            <a:ext cx="1219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94706538"/>
      </p:ext>
    </p:extLst>
  </p:cSld>
  <p:clrMapOvr>
    <a:masterClrMapping/>
  </p:clrMapOvr>
  <p:transition spd="med" advClick="0" advTm="0">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4588" y="189434"/>
            <a:ext cx="4796475" cy="626469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smtClean="0"/>
              <a:t>3. </a:t>
            </a:r>
            <a:r>
              <a:rPr lang="en-US" altLang="zh-CN" sz="1000" dirty="0"/>
              <a:t>counter class is a </a:t>
            </a:r>
            <a:r>
              <a:rPr lang="zh-CN" altLang="zh-CN" sz="1000" dirty="0"/>
              <a:t>seconds counter(0~59)</a:t>
            </a:r>
            <a:r>
              <a:rPr lang="en-US" altLang="zh-CN" sz="1000" dirty="0"/>
              <a:t> </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a:t>//</a:t>
            </a:r>
            <a:r>
              <a:rPr lang="en-US" altLang="zh-CN" sz="1000" dirty="0" err="1"/>
              <a:t>counter.h</a:t>
            </a:r>
            <a:endParaRPr lang="zh-CN" altLang="zh-CN" sz="1000" dirty="0"/>
          </a:p>
          <a:p>
            <a:pPr marL="0" indent="0">
              <a:buNone/>
            </a:pPr>
            <a:r>
              <a:rPr lang="en-US" altLang="zh-CN" sz="1000" dirty="0"/>
              <a:t>class counter{</a:t>
            </a:r>
            <a:endParaRPr lang="zh-CN" altLang="zh-CN" sz="1000" dirty="0"/>
          </a:p>
          <a:p>
            <a:pPr marL="0" indent="0">
              <a:buNone/>
            </a:pPr>
            <a:r>
              <a:rPr lang="en-US" altLang="zh-CN" sz="1000" dirty="0"/>
              <a:t>private: </a:t>
            </a:r>
            <a:endParaRPr lang="zh-CN" altLang="zh-CN" sz="1000" dirty="0"/>
          </a:p>
          <a:p>
            <a:pPr marL="0" indent="0">
              <a:buNone/>
            </a:pPr>
            <a:r>
              <a:rPr lang="en-US" altLang="zh-CN" sz="1000" dirty="0" smtClean="0"/>
              <a:t>      </a:t>
            </a:r>
            <a:r>
              <a:rPr lang="en-US" altLang="zh-CN" sz="1000" dirty="0" err="1" smtClean="0"/>
              <a:t>int</a:t>
            </a:r>
            <a:r>
              <a:rPr lang="en-US" altLang="zh-CN" sz="1000" dirty="0" smtClean="0"/>
              <a:t> </a:t>
            </a:r>
            <a:r>
              <a:rPr lang="en-US" altLang="zh-CN" sz="1000" dirty="0"/>
              <a:t>value;</a:t>
            </a:r>
            <a:endParaRPr lang="zh-CN" altLang="zh-CN" sz="1000" dirty="0"/>
          </a:p>
          <a:p>
            <a:pPr marL="0" indent="0">
              <a:buNone/>
            </a:pPr>
            <a:r>
              <a:rPr lang="en-US" altLang="zh-CN" sz="1000" dirty="0"/>
              <a:t>public: </a:t>
            </a:r>
            <a:endParaRPr lang="zh-CN" altLang="zh-CN" sz="1000" dirty="0"/>
          </a:p>
          <a:p>
            <a:pPr marL="0" indent="0">
              <a:buNone/>
            </a:pPr>
            <a:r>
              <a:rPr lang="en-US" altLang="zh-CN" sz="1000" dirty="0" smtClean="0"/>
              <a:t>       counter</a:t>
            </a:r>
            <a:r>
              <a:rPr lang="en-US" altLang="zh-CN" sz="1000" dirty="0"/>
              <a:t>():value(0)	{}</a:t>
            </a:r>
            <a:endParaRPr lang="zh-CN" altLang="zh-CN" sz="1000" dirty="0"/>
          </a:p>
          <a:p>
            <a:pPr marL="0" indent="0">
              <a:buNone/>
            </a:pPr>
            <a:r>
              <a:rPr lang="en-US" altLang="zh-CN" sz="1000" dirty="0"/>
              <a:t>    </a:t>
            </a:r>
            <a:r>
              <a:rPr lang="en-US" altLang="zh-CN" sz="1000" dirty="0" smtClean="0"/>
              <a:t>   counter</a:t>
            </a:r>
            <a:r>
              <a:rPr lang="en-US" altLang="zh-CN" sz="1000" dirty="0"/>
              <a:t>&amp; operator++();  //prefix</a:t>
            </a:r>
            <a:endParaRPr lang="zh-CN" altLang="zh-CN" sz="1000" dirty="0"/>
          </a:p>
          <a:p>
            <a:pPr marL="0" indent="0">
              <a:buNone/>
            </a:pPr>
            <a:r>
              <a:rPr lang="en-US" altLang="zh-CN" sz="1000" dirty="0"/>
              <a:t>    </a:t>
            </a:r>
            <a:r>
              <a:rPr lang="en-US" altLang="zh-CN" sz="1000" dirty="0" smtClean="0"/>
              <a:t>   </a:t>
            </a:r>
            <a:r>
              <a:rPr lang="en-US" altLang="zh-CN" sz="1000" dirty="0" err="1" smtClean="0"/>
              <a:t>int</a:t>
            </a:r>
            <a:r>
              <a:rPr lang="en-US" altLang="zh-CN" sz="1000" dirty="0" smtClean="0"/>
              <a:t> </a:t>
            </a:r>
            <a:r>
              <a:rPr lang="en-US" altLang="zh-CN" sz="1000" dirty="0"/>
              <a:t>operator++(</a:t>
            </a:r>
            <a:r>
              <a:rPr lang="en-US" altLang="zh-CN" sz="1000" dirty="0" err="1"/>
              <a:t>int</a:t>
            </a:r>
            <a:r>
              <a:rPr lang="en-US" altLang="zh-CN" sz="1000" dirty="0"/>
              <a:t>);	     //postfix</a:t>
            </a:r>
            <a:endParaRPr lang="zh-CN" altLang="zh-CN" sz="1000" dirty="0"/>
          </a:p>
          <a:p>
            <a:pPr marL="0" indent="0">
              <a:buNone/>
            </a:pPr>
            <a:r>
              <a:rPr lang="en-US" altLang="zh-CN" sz="1000" dirty="0" smtClean="0"/>
              <a:t>       void </a:t>
            </a:r>
            <a:r>
              <a:rPr lang="en-US" altLang="zh-CN" sz="1000" dirty="0"/>
              <a:t>reset() {</a:t>
            </a:r>
            <a:endParaRPr lang="zh-CN" altLang="zh-CN" sz="1000" dirty="0"/>
          </a:p>
          <a:p>
            <a:pPr marL="0" indent="0">
              <a:buNone/>
            </a:pPr>
            <a:r>
              <a:rPr lang="en-US" altLang="zh-CN" sz="1000" dirty="0"/>
              <a:t>	______(1)________;</a:t>
            </a:r>
            <a:endParaRPr lang="zh-CN" altLang="zh-CN" sz="1000" dirty="0"/>
          </a:p>
          <a:p>
            <a:pPr marL="0" indent="0">
              <a:buNone/>
            </a:pPr>
            <a:r>
              <a:rPr lang="en-US" altLang="zh-CN" sz="1000" dirty="0" smtClean="0"/>
              <a:t>       }</a:t>
            </a:r>
            <a:endParaRPr lang="zh-CN" altLang="zh-CN" sz="1000" dirty="0"/>
          </a:p>
          <a:p>
            <a:pPr marL="0" indent="0">
              <a:buNone/>
            </a:pPr>
            <a:r>
              <a:rPr lang="en-US" altLang="zh-CN" sz="1000" dirty="0"/>
              <a:t>operator </a:t>
            </a:r>
            <a:r>
              <a:rPr lang="en-US" altLang="zh-CN" sz="1000" dirty="0" err="1"/>
              <a:t>int</a:t>
            </a:r>
            <a:r>
              <a:rPr lang="en-US" altLang="zh-CN" sz="1000" dirty="0"/>
              <a:t>()   ___(2)_______ {</a:t>
            </a:r>
            <a:endParaRPr lang="zh-CN" altLang="zh-CN" sz="1000" dirty="0"/>
          </a:p>
          <a:p>
            <a:pPr marL="0" indent="0">
              <a:buNone/>
            </a:pPr>
            <a:r>
              <a:rPr lang="en-US" altLang="zh-CN" sz="1000" dirty="0"/>
              <a:t>	return  ___(3)_______;</a:t>
            </a:r>
            <a:endParaRPr lang="zh-CN" altLang="zh-CN" sz="1000" dirty="0"/>
          </a:p>
          <a:p>
            <a:pPr marL="0" indent="0">
              <a:buNone/>
            </a:pPr>
            <a:r>
              <a:rPr lang="en-US" altLang="zh-CN" sz="1000" dirty="0" smtClean="0"/>
              <a:t>       }</a:t>
            </a:r>
            <a:r>
              <a:rPr lang="en-US" altLang="zh-CN" sz="1000" dirty="0"/>
              <a:t>	</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//counter.cpp</a:t>
            </a:r>
            <a:endParaRPr lang="zh-CN" altLang="zh-CN" sz="1000" dirty="0"/>
          </a:p>
          <a:p>
            <a:pPr marL="0" indent="0">
              <a:buNone/>
            </a:pPr>
            <a:r>
              <a:rPr lang="en-US" altLang="zh-CN" sz="1000" dirty="0"/>
              <a:t>#include "</a:t>
            </a:r>
            <a:r>
              <a:rPr lang="en-US" altLang="zh-CN" sz="1000" dirty="0" err="1"/>
              <a:t>counter.h</a:t>
            </a:r>
            <a:r>
              <a:rPr lang="en-US" altLang="zh-CN" sz="1000" dirty="0"/>
              <a:t>"</a:t>
            </a:r>
            <a:endParaRPr lang="zh-CN" altLang="zh-CN" sz="1000" dirty="0"/>
          </a:p>
          <a:p>
            <a:pPr marL="0" indent="0">
              <a:buNone/>
            </a:pPr>
            <a:r>
              <a:rPr lang="en-US" altLang="zh-CN" sz="1000" dirty="0"/>
              <a:t>//Prefix: return incremented value</a:t>
            </a:r>
            <a:endParaRPr lang="zh-CN" altLang="zh-CN" sz="1000" dirty="0"/>
          </a:p>
          <a:p>
            <a:pPr marL="0" indent="0">
              <a:buNone/>
            </a:pPr>
            <a:r>
              <a:rPr lang="en-US" altLang="zh-CN" sz="1000" dirty="0"/>
              <a:t>counter&amp; counter::operator++()	</a:t>
            </a:r>
            <a:endParaRPr lang="zh-CN" altLang="zh-CN" sz="1000" dirty="0"/>
          </a:p>
          <a:p>
            <a:pPr marL="0" indent="0">
              <a:buNone/>
            </a:pPr>
            <a:r>
              <a:rPr lang="en-US" altLang="zh-CN" sz="1000" dirty="0"/>
              <a:t>{ 	</a:t>
            </a:r>
            <a:endParaRPr lang="zh-CN" altLang="zh-CN" sz="1000" dirty="0"/>
          </a:p>
          <a:p>
            <a:pPr marL="0" indent="0">
              <a:buNone/>
            </a:pPr>
            <a:r>
              <a:rPr lang="en-US" altLang="zh-CN" sz="1000" dirty="0" smtClean="0"/>
              <a:t>        if </a:t>
            </a:r>
            <a:r>
              <a:rPr lang="en-US" altLang="zh-CN" sz="1000" dirty="0"/>
              <a:t>(_______(4)__________)</a:t>
            </a:r>
            <a:endParaRPr lang="zh-CN" altLang="zh-CN" sz="1000" dirty="0"/>
          </a:p>
          <a:p>
            <a:pPr marL="0" indent="0">
              <a:buNone/>
            </a:pPr>
            <a:r>
              <a:rPr lang="en-US" altLang="zh-CN" sz="1000" dirty="0"/>
              <a:t>    </a:t>
            </a:r>
            <a:r>
              <a:rPr lang="en-US" altLang="zh-CN" sz="1000" dirty="0" smtClean="0"/>
              <a:t>             value </a:t>
            </a:r>
            <a:r>
              <a:rPr lang="en-US" altLang="zh-CN" sz="1000" dirty="0"/>
              <a:t>= 0;</a:t>
            </a:r>
            <a:endParaRPr lang="zh-CN" altLang="zh-CN" sz="1000" dirty="0"/>
          </a:p>
          <a:p>
            <a:pPr marL="0" indent="0">
              <a:buNone/>
            </a:pPr>
            <a:r>
              <a:rPr lang="en-US" altLang="zh-CN" sz="1000" dirty="0"/>
              <a:t> </a:t>
            </a:r>
            <a:r>
              <a:rPr lang="en-US" altLang="zh-CN" sz="1000" dirty="0" smtClean="0"/>
              <a:t>        else</a:t>
            </a:r>
            <a:endParaRPr lang="zh-CN" altLang="zh-CN" sz="1000" dirty="0"/>
          </a:p>
          <a:p>
            <a:pPr marL="0" indent="0">
              <a:buNone/>
            </a:pPr>
            <a:r>
              <a:rPr lang="en-US" altLang="zh-CN" sz="1000" dirty="0"/>
              <a:t>	______(5)__________;</a:t>
            </a:r>
            <a:endParaRPr lang="zh-CN" altLang="zh-CN" sz="1000" dirty="0"/>
          </a:p>
          <a:p>
            <a:pPr marL="0" indent="0">
              <a:buNone/>
            </a:pPr>
            <a:r>
              <a:rPr lang="en-US" altLang="zh-CN" sz="1000" dirty="0"/>
              <a:t>	</a:t>
            </a:r>
            <a:endParaRPr lang="zh-CN" altLang="zh-CN" sz="1000" dirty="0"/>
          </a:p>
          <a:p>
            <a:pPr marL="0" indent="0">
              <a:buNone/>
            </a:pPr>
            <a:r>
              <a:rPr lang="en-US" altLang="zh-CN" sz="1000" dirty="0" smtClean="0"/>
              <a:t>        return  </a:t>
            </a:r>
            <a:r>
              <a:rPr lang="en-US" altLang="zh-CN" sz="1000" dirty="0"/>
              <a:t>______(6)_________;</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p:txBody>
      </p:sp>
      <p:sp>
        <p:nvSpPr>
          <p:cNvPr id="4" name="Rectangle 3"/>
          <p:cNvSpPr txBox="1">
            <a:spLocks noChangeArrowheads="1"/>
          </p:cNvSpPr>
          <p:nvPr/>
        </p:nvSpPr>
        <p:spPr bwMode="auto">
          <a:xfrm>
            <a:off x="6271252" y="341834"/>
            <a:ext cx="4796475" cy="626469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a:t> </a:t>
            </a:r>
            <a:endParaRPr lang="zh-CN" altLang="zh-CN" sz="1000" dirty="0"/>
          </a:p>
          <a:p>
            <a:pPr marL="0" indent="0">
              <a:buNone/>
            </a:pPr>
            <a:r>
              <a:rPr lang="en-US" altLang="zh-CN" sz="1000" dirty="0"/>
              <a:t>//Postfix: return the value before increment</a:t>
            </a:r>
            <a:endParaRPr lang="zh-CN" altLang="zh-CN" sz="1000" dirty="0"/>
          </a:p>
          <a:p>
            <a:pPr marL="0" indent="0">
              <a:buNone/>
            </a:pPr>
            <a:r>
              <a:rPr lang="en-US" altLang="zh-CN" sz="1000" dirty="0" err="1"/>
              <a:t>int</a:t>
            </a:r>
            <a:r>
              <a:rPr lang="en-US" altLang="zh-CN" sz="1000" dirty="0"/>
              <a:t> counter::operator++(</a:t>
            </a:r>
            <a:r>
              <a:rPr lang="en-US" altLang="zh-CN" sz="1000" dirty="0" err="1"/>
              <a:t>int</a:t>
            </a:r>
            <a:r>
              <a:rPr lang="en-US" altLang="zh-CN" sz="1000" dirty="0"/>
              <a:t>) </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int</a:t>
            </a:r>
            <a:r>
              <a:rPr lang="en-US" altLang="zh-CN" sz="1000" dirty="0"/>
              <a:t> t = _____(7)_______;</a:t>
            </a:r>
            <a:endParaRPr lang="zh-CN" altLang="zh-CN" sz="1000" dirty="0"/>
          </a:p>
          <a:p>
            <a:pPr marL="0" indent="0">
              <a:buNone/>
            </a:pPr>
            <a:r>
              <a:rPr lang="en-US" altLang="zh-CN" sz="1000" dirty="0"/>
              <a:t>	if (_______(8)________)</a:t>
            </a:r>
            <a:endParaRPr lang="zh-CN" altLang="zh-CN" sz="1000" dirty="0"/>
          </a:p>
          <a:p>
            <a:pPr marL="0" indent="0">
              <a:buNone/>
            </a:pPr>
            <a:r>
              <a:rPr lang="en-US" altLang="zh-CN" sz="1000" dirty="0"/>
              <a:t>    	      value = 0;</a:t>
            </a:r>
            <a:endParaRPr lang="zh-CN" altLang="zh-CN" sz="1000" dirty="0"/>
          </a:p>
          <a:p>
            <a:pPr marL="0" indent="0">
              <a:buNone/>
            </a:pPr>
            <a:r>
              <a:rPr lang="en-US" altLang="zh-CN" sz="1000" dirty="0"/>
              <a:t>	else</a:t>
            </a:r>
            <a:endParaRPr lang="zh-CN" altLang="zh-CN" sz="1000" dirty="0"/>
          </a:p>
          <a:p>
            <a:pPr marL="0" indent="0">
              <a:buNone/>
            </a:pPr>
            <a:r>
              <a:rPr lang="en-US" altLang="zh-CN" sz="1000" dirty="0"/>
              <a:t>	     _______(9)_______;</a:t>
            </a:r>
            <a:endParaRPr lang="zh-CN" altLang="zh-CN" sz="1000" dirty="0"/>
          </a:p>
          <a:p>
            <a:pPr marL="0" indent="0">
              <a:buNone/>
            </a:pPr>
            <a:r>
              <a:rPr lang="en-US" altLang="zh-CN" sz="1000" dirty="0"/>
              <a:t>	</a:t>
            </a:r>
            <a:endParaRPr lang="zh-CN" altLang="zh-CN" sz="1000" dirty="0"/>
          </a:p>
          <a:p>
            <a:pPr marL="0" indent="0">
              <a:buNone/>
            </a:pPr>
            <a:r>
              <a:rPr lang="en-US" altLang="zh-CN" sz="1000" dirty="0"/>
              <a:t>	return ________(10)_______;</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//test.cpp</a:t>
            </a:r>
            <a:endParaRPr lang="zh-CN" altLang="zh-CN" sz="1000" dirty="0"/>
          </a:p>
          <a:p>
            <a:pPr marL="0" indent="0">
              <a:buNone/>
            </a:pPr>
            <a:r>
              <a:rPr lang="en-US" altLang="zh-CN" sz="1000" dirty="0"/>
              <a:t>#include "</a:t>
            </a:r>
            <a:r>
              <a:rPr lang="en-US" altLang="zh-CN" sz="1000" dirty="0" err="1"/>
              <a:t>counter.h</a:t>
            </a:r>
            <a:r>
              <a:rPr lang="en-US" altLang="zh-CN" sz="1000" dirty="0"/>
              <a:t>"</a:t>
            </a:r>
            <a:endParaRPr lang="zh-CN" altLang="zh-CN" sz="1000" dirty="0"/>
          </a:p>
          <a:p>
            <a:pPr marL="0" indent="0">
              <a:buNone/>
            </a:pPr>
            <a:r>
              <a:rPr lang="en-US" altLang="zh-CN" sz="1000" dirty="0"/>
              <a:t>#include &lt;</a:t>
            </a:r>
            <a:r>
              <a:rPr lang="en-US" altLang="zh-CN" sz="1000" dirty="0" err="1"/>
              <a:t>iostream</a:t>
            </a:r>
            <a:r>
              <a:rPr lang="en-US" altLang="zh-CN" sz="1000" dirty="0"/>
              <a:t>&gt;</a:t>
            </a:r>
            <a:endParaRPr lang="zh-CN" altLang="zh-CN" sz="1000" dirty="0"/>
          </a:p>
          <a:p>
            <a:pPr marL="0" indent="0">
              <a:buNone/>
            </a:pPr>
            <a:r>
              <a:rPr lang="en-US" altLang="zh-CN" sz="1000" dirty="0"/>
              <a:t>using namespace </a:t>
            </a:r>
            <a:r>
              <a:rPr lang="en-US" altLang="zh-CN" sz="1000" dirty="0" err="1"/>
              <a:t>std</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void main()</a:t>
            </a:r>
            <a:endParaRPr lang="zh-CN" altLang="zh-CN" sz="1000" dirty="0"/>
          </a:p>
          <a:p>
            <a:pPr marL="0" indent="0">
              <a:buNone/>
            </a:pPr>
            <a:r>
              <a:rPr lang="en-US" altLang="zh-CN" sz="1000" dirty="0"/>
              <a:t>{</a:t>
            </a:r>
            <a:endParaRPr lang="zh-CN" altLang="zh-CN" sz="1000" dirty="0"/>
          </a:p>
          <a:p>
            <a:pPr marL="0" indent="0">
              <a:buNone/>
            </a:pPr>
            <a:r>
              <a:rPr lang="en-US" altLang="zh-CN" sz="1000" dirty="0"/>
              <a:t>	counter a;   </a:t>
            </a:r>
            <a:endParaRPr lang="zh-CN" altLang="zh-CN" sz="1000" dirty="0"/>
          </a:p>
          <a:p>
            <a:pPr marL="0" indent="0">
              <a:buNone/>
            </a:pPr>
            <a:r>
              <a:rPr lang="en-US" altLang="zh-CN" sz="1000" dirty="0"/>
              <a:t>   	while (++a &lt;= 5)  </a:t>
            </a:r>
            <a:endParaRPr lang="zh-CN" altLang="zh-CN" sz="1000" dirty="0"/>
          </a:p>
          <a:p>
            <a:pPr marL="0" indent="0">
              <a:buNone/>
            </a:pPr>
            <a:r>
              <a:rPr lang="en-US" altLang="zh-CN" sz="1000" dirty="0"/>
              <a:t>		</a:t>
            </a:r>
            <a:r>
              <a:rPr lang="en-US" altLang="zh-CN" sz="1000" dirty="0" err="1"/>
              <a:t>cout</a:t>
            </a:r>
            <a:r>
              <a:rPr lang="en-US" altLang="zh-CN" sz="1000" dirty="0"/>
              <a:t> &lt;&lt; "*****\n";</a:t>
            </a:r>
            <a:endParaRPr lang="zh-CN" altLang="zh-CN" sz="1000" dirty="0"/>
          </a:p>
          <a:p>
            <a:pPr marL="0" indent="0">
              <a:buNone/>
            </a:pPr>
            <a:r>
              <a:rPr lang="en-US" altLang="zh-CN" sz="1000" dirty="0"/>
              <a:t>	</a:t>
            </a:r>
            <a:r>
              <a:rPr lang="en-US" altLang="zh-CN" sz="1000" dirty="0" err="1"/>
              <a:t>a.reset</a:t>
            </a:r>
            <a:r>
              <a:rPr lang="en-US" altLang="zh-CN" sz="1000" dirty="0"/>
              <a:t>();</a:t>
            </a:r>
            <a:endParaRPr lang="zh-CN" altLang="zh-CN" sz="1000" dirty="0"/>
          </a:p>
          <a:p>
            <a:pPr marL="0" indent="0">
              <a:buNone/>
            </a:pPr>
            <a:r>
              <a:rPr lang="en-US" altLang="zh-CN" sz="1000" dirty="0"/>
              <a:t>   	while (a++ &lt;= 5)  </a:t>
            </a:r>
            <a:endParaRPr lang="zh-CN" altLang="zh-CN" sz="1000" dirty="0"/>
          </a:p>
          <a:p>
            <a:pPr marL="0" indent="0">
              <a:buNone/>
            </a:pPr>
            <a:r>
              <a:rPr lang="en-US" altLang="zh-CN" sz="1000" dirty="0"/>
              <a:t>		</a:t>
            </a:r>
            <a:r>
              <a:rPr lang="en-US" altLang="zh-CN" sz="1000" dirty="0" err="1"/>
              <a:t>cout</a:t>
            </a:r>
            <a:r>
              <a:rPr lang="en-US" altLang="zh-CN" sz="1000" dirty="0"/>
              <a:t> &lt;&lt; "*****\n";</a:t>
            </a:r>
            <a:endParaRPr lang="zh-CN" altLang="zh-CN" sz="1000" dirty="0"/>
          </a:p>
          <a:p>
            <a:pPr marL="0" indent="0">
              <a:buNone/>
            </a:pPr>
            <a:r>
              <a:rPr lang="en-US" altLang="zh-CN" sz="1000" dirty="0"/>
              <a:t>}</a:t>
            </a:r>
            <a:endParaRPr lang="zh-CN" altLang="zh-CN" sz="1000" dirty="0"/>
          </a:p>
        </p:txBody>
      </p:sp>
    </p:spTree>
    <p:extLst>
      <p:ext uri="{BB962C8B-B14F-4D97-AF65-F5344CB8AC3E}">
        <p14:creationId xmlns:p14="http://schemas.microsoft.com/office/powerpoint/2010/main" val="1510044756"/>
      </p:ext>
    </p:extLst>
  </p:cSld>
  <p:clrMapOvr>
    <a:masterClrMapping/>
  </p:clrMapOvr>
  <p:transition spd="med" advClick="0" advTm="0">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016668350"/>
              </p:ext>
            </p:extLst>
          </p:nvPr>
        </p:nvGraphicFramePr>
        <p:xfrm>
          <a:off x="2138735" y="1053530"/>
          <a:ext cx="6192689" cy="2160240"/>
        </p:xfrm>
        <a:graphic>
          <a:graphicData uri="http://schemas.openxmlformats.org/drawingml/2006/table">
            <a:tbl>
              <a:tblPr firstRow="1" firstCol="1" bandRow="1">
                <a:tableStyleId>{5C22544A-7EE6-4342-B048-85BDC9FD1C3A}</a:tableStyleId>
              </a:tblPr>
              <a:tblGrid>
                <a:gridCol w="350051">
                  <a:extLst>
                    <a:ext uri="{9D8B030D-6E8A-4147-A177-3AD203B41FA5}">
                      <a16:colId xmlns:a16="http://schemas.microsoft.com/office/drawing/2014/main" val="1795036416"/>
                    </a:ext>
                  </a:extLst>
                </a:gridCol>
                <a:gridCol w="2773536">
                  <a:extLst>
                    <a:ext uri="{9D8B030D-6E8A-4147-A177-3AD203B41FA5}">
                      <a16:colId xmlns:a16="http://schemas.microsoft.com/office/drawing/2014/main" val="2546908671"/>
                    </a:ext>
                  </a:extLst>
                </a:gridCol>
                <a:gridCol w="429167">
                  <a:extLst>
                    <a:ext uri="{9D8B030D-6E8A-4147-A177-3AD203B41FA5}">
                      <a16:colId xmlns:a16="http://schemas.microsoft.com/office/drawing/2014/main" val="3864756951"/>
                    </a:ext>
                  </a:extLst>
                </a:gridCol>
                <a:gridCol w="2639935">
                  <a:extLst>
                    <a:ext uri="{9D8B030D-6E8A-4147-A177-3AD203B41FA5}">
                      <a16:colId xmlns:a16="http://schemas.microsoft.com/office/drawing/2014/main" val="3440228055"/>
                    </a:ext>
                  </a:extLst>
                </a:gridCol>
              </a:tblGrid>
              <a:tr h="432048">
                <a:tc>
                  <a:txBody>
                    <a:bodyPr/>
                    <a:lstStyle/>
                    <a:p>
                      <a:pPr>
                        <a:spcBef>
                          <a:spcPts val="250"/>
                        </a:spcBef>
                        <a:spcAft>
                          <a:spcPts val="0"/>
                        </a:spcAft>
                      </a:pPr>
                      <a:r>
                        <a:rPr lang="en-US" sz="1200">
                          <a:effectLst/>
                          <a:uFill>
                            <a:solidFill>
                              <a:srgbClr val="000000"/>
                            </a:solidFill>
                          </a:uFill>
                        </a:rPr>
                        <a:t>1</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value = 0;</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6</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*this;</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3817365"/>
                  </a:ext>
                </a:extLst>
              </a:tr>
              <a:tr h="432048">
                <a:tc>
                  <a:txBody>
                    <a:bodyPr/>
                    <a:lstStyle/>
                    <a:p>
                      <a:pPr>
                        <a:spcBef>
                          <a:spcPts val="250"/>
                        </a:spcBef>
                        <a:spcAft>
                          <a:spcPts val="0"/>
                        </a:spcAft>
                      </a:pPr>
                      <a:r>
                        <a:rPr lang="en-US" sz="1200">
                          <a:effectLst/>
                          <a:uFill>
                            <a:solidFill>
                              <a:srgbClr val="000000"/>
                            </a:solidFill>
                          </a:uFill>
                        </a:rPr>
                        <a:t>2</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const</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7</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value</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8152178"/>
                  </a:ext>
                </a:extLst>
              </a:tr>
              <a:tr h="432048">
                <a:tc>
                  <a:txBody>
                    <a:bodyPr/>
                    <a:lstStyle/>
                    <a:p>
                      <a:pPr>
                        <a:spcBef>
                          <a:spcPts val="250"/>
                        </a:spcBef>
                        <a:spcAft>
                          <a:spcPts val="0"/>
                        </a:spcAft>
                      </a:pPr>
                      <a:r>
                        <a:rPr lang="en-US" sz="1200">
                          <a:effectLst/>
                          <a:uFill>
                            <a:solidFill>
                              <a:srgbClr val="000000"/>
                            </a:solidFill>
                          </a:uFill>
                        </a:rPr>
                        <a:t>3</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value</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8</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59 == value</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8411927"/>
                  </a:ext>
                </a:extLst>
              </a:tr>
              <a:tr h="432048">
                <a:tc>
                  <a:txBody>
                    <a:bodyPr/>
                    <a:lstStyle/>
                    <a:p>
                      <a:pPr>
                        <a:spcBef>
                          <a:spcPts val="250"/>
                        </a:spcBef>
                        <a:spcAft>
                          <a:spcPts val="0"/>
                        </a:spcAft>
                      </a:pPr>
                      <a:r>
                        <a:rPr lang="en-US" sz="1200">
                          <a:effectLst/>
                          <a:uFill>
                            <a:solidFill>
                              <a:srgbClr val="000000"/>
                            </a:solidFill>
                          </a:uFill>
                        </a:rPr>
                        <a:t>4</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59 == value</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9</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value += 1</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2237834"/>
                  </a:ext>
                </a:extLst>
              </a:tr>
              <a:tr h="432048">
                <a:tc>
                  <a:txBody>
                    <a:bodyPr/>
                    <a:lstStyle/>
                    <a:p>
                      <a:pPr>
                        <a:spcBef>
                          <a:spcPts val="250"/>
                        </a:spcBef>
                        <a:spcAft>
                          <a:spcPts val="0"/>
                        </a:spcAft>
                      </a:pPr>
                      <a:r>
                        <a:rPr lang="en-US" sz="1200">
                          <a:effectLst/>
                          <a:uFill>
                            <a:solidFill>
                              <a:srgbClr val="000000"/>
                            </a:solidFill>
                          </a:uFill>
                        </a:rPr>
                        <a:t>5</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value += 1</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a:effectLst/>
                          <a:uFill>
                            <a:solidFill>
                              <a:srgbClr val="000000"/>
                            </a:solidFill>
                          </a:uFill>
                        </a:rPr>
                        <a:t>10</a:t>
                      </a:r>
                      <a:endParaRPr lang="zh-CN" sz="120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250"/>
                        </a:spcBef>
                        <a:spcAft>
                          <a:spcPts val="0"/>
                        </a:spcAft>
                      </a:pPr>
                      <a:r>
                        <a:rPr lang="en-US" sz="1200" dirty="0">
                          <a:effectLst/>
                          <a:uFill>
                            <a:solidFill>
                              <a:srgbClr val="000000"/>
                            </a:solidFill>
                          </a:uFill>
                        </a:rPr>
                        <a:t>t</a:t>
                      </a:r>
                      <a:endParaRPr lang="zh-CN" sz="1200"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8203729"/>
                  </a:ext>
                </a:extLst>
              </a:tr>
            </a:tbl>
          </a:graphicData>
        </a:graphic>
      </p:graphicFrame>
    </p:spTree>
    <p:extLst>
      <p:ext uri="{BB962C8B-B14F-4D97-AF65-F5344CB8AC3E}">
        <p14:creationId xmlns:p14="http://schemas.microsoft.com/office/powerpoint/2010/main" val="3495079043"/>
      </p:ext>
    </p:extLst>
  </p:cSld>
  <p:clrMapOvr>
    <a:masterClrMapping/>
  </p:clrMapOvr>
  <p:transition spd="med" advClick="0" advTm="0">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4588" y="189434"/>
            <a:ext cx="4796475" cy="667015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smtClean="0"/>
              <a:t>4. </a:t>
            </a:r>
            <a:r>
              <a:rPr lang="en-US" altLang="zh-CN" sz="1000" dirty="0"/>
              <a:t>counter class is a </a:t>
            </a:r>
            <a:r>
              <a:rPr lang="zh-CN" altLang="zh-CN" sz="1000" dirty="0"/>
              <a:t>seconds counter(0~59)</a:t>
            </a:r>
            <a:r>
              <a:rPr lang="en-US" altLang="zh-CN" sz="1000" dirty="0"/>
              <a:t> </a:t>
            </a:r>
            <a:endParaRPr lang="zh-CN" altLang="zh-CN" sz="1000" dirty="0"/>
          </a:p>
          <a:p>
            <a:pPr marL="0" indent="0">
              <a:buNone/>
            </a:pPr>
            <a:r>
              <a:rPr lang="en-US" altLang="zh-CN" sz="1000" dirty="0" smtClean="0"/>
              <a:t> </a:t>
            </a:r>
            <a:endParaRPr lang="zh-CN" altLang="zh-CN" sz="1000" dirty="0"/>
          </a:p>
          <a:p>
            <a:pPr marL="0" indent="0">
              <a:buNone/>
            </a:pPr>
            <a:r>
              <a:rPr lang="zh-CN" altLang="zh-CN" sz="1000" b="0" dirty="0"/>
              <a:t> </a:t>
            </a:r>
            <a:r>
              <a:rPr lang="en-US" altLang="zh-CN" sz="1000" b="0" dirty="0"/>
              <a:t>//</a:t>
            </a:r>
            <a:r>
              <a:rPr lang="en-US" altLang="zh-CN" sz="1000" b="0" dirty="0" err="1"/>
              <a:t>myQueue.h</a:t>
            </a:r>
            <a:endParaRPr lang="zh-CN" altLang="zh-CN" sz="1000" dirty="0"/>
          </a:p>
          <a:p>
            <a:pPr marL="0" indent="0">
              <a:buNone/>
            </a:pPr>
            <a:r>
              <a:rPr lang="en-US" altLang="zh-CN" sz="1000" b="0" dirty="0"/>
              <a:t>#</a:t>
            </a:r>
            <a:r>
              <a:rPr lang="en-US" altLang="zh-CN" sz="1000" b="0" dirty="0" err="1"/>
              <a:t>ifndef</a:t>
            </a:r>
            <a:r>
              <a:rPr lang="en-US" altLang="zh-CN" sz="1000" b="0" dirty="0"/>
              <a:t> MYQUEUE</a:t>
            </a:r>
            <a:endParaRPr lang="zh-CN" altLang="zh-CN" sz="1000" dirty="0"/>
          </a:p>
          <a:p>
            <a:pPr marL="0" indent="0">
              <a:buNone/>
            </a:pPr>
            <a:r>
              <a:rPr lang="en-US" altLang="zh-CN" sz="1000" b="0" dirty="0"/>
              <a:t>_____(1)___;</a:t>
            </a:r>
            <a:endParaRPr lang="zh-CN" altLang="zh-CN" sz="1000" dirty="0"/>
          </a:p>
          <a:p>
            <a:pPr marL="0" indent="0">
              <a:buNone/>
            </a:pPr>
            <a:r>
              <a:rPr lang="en-US" altLang="zh-CN" sz="1000" b="0" dirty="0"/>
              <a:t> </a:t>
            </a:r>
            <a:endParaRPr lang="zh-CN" altLang="zh-CN" sz="1000" dirty="0"/>
          </a:p>
          <a:p>
            <a:pPr marL="0" indent="0">
              <a:buNone/>
            </a:pPr>
            <a:r>
              <a:rPr lang="en-US" altLang="zh-CN" sz="1000" b="0" dirty="0"/>
              <a:t>template&lt;</a:t>
            </a:r>
            <a:r>
              <a:rPr lang="en-US" altLang="zh-CN" sz="1000" b="0" dirty="0" err="1"/>
              <a:t>typename</a:t>
            </a:r>
            <a:r>
              <a:rPr lang="en-US" altLang="zh-CN" sz="1000" b="0" dirty="0"/>
              <a:t> T&gt;</a:t>
            </a:r>
            <a:endParaRPr lang="zh-CN" altLang="zh-CN" sz="1000" dirty="0"/>
          </a:p>
          <a:p>
            <a:pPr marL="0" indent="0">
              <a:buNone/>
            </a:pPr>
            <a:r>
              <a:rPr lang="en-US" altLang="zh-CN" sz="1000" b="0" dirty="0" err="1"/>
              <a:t>struct</a:t>
            </a:r>
            <a:r>
              <a:rPr lang="en-US" altLang="zh-CN" sz="1000" b="0" dirty="0"/>
              <a:t> </a:t>
            </a:r>
            <a:r>
              <a:rPr lang="en-US" altLang="zh-CN" sz="1000" b="0" dirty="0" err="1"/>
              <a:t>ListNode</a:t>
            </a:r>
            <a:endParaRPr lang="zh-CN" altLang="zh-CN" sz="1000" dirty="0"/>
          </a:p>
          <a:p>
            <a:pPr marL="0" indent="0">
              <a:buNone/>
            </a:pPr>
            <a:r>
              <a:rPr lang="en-US" altLang="zh-CN" sz="1000" b="0" dirty="0"/>
              <a:t>{</a:t>
            </a:r>
            <a:endParaRPr lang="zh-CN" altLang="zh-CN" sz="1000" dirty="0"/>
          </a:p>
          <a:p>
            <a:pPr marL="0" indent="0">
              <a:buNone/>
            </a:pPr>
            <a:r>
              <a:rPr lang="en-US" altLang="zh-CN" sz="1000" b="0" dirty="0"/>
              <a:t>    T </a:t>
            </a:r>
            <a:r>
              <a:rPr lang="en-US" altLang="zh-CN" sz="1000" b="0" dirty="0" err="1"/>
              <a:t>val</a:t>
            </a:r>
            <a:r>
              <a:rPr lang="en-US" altLang="zh-CN" sz="1000" b="0" dirty="0"/>
              <a:t>;</a:t>
            </a:r>
            <a:endParaRPr lang="zh-CN" altLang="zh-CN" sz="1000" dirty="0"/>
          </a:p>
          <a:p>
            <a:pPr marL="0" indent="0">
              <a:buNone/>
            </a:pPr>
            <a:r>
              <a:rPr lang="en-US" altLang="zh-CN" sz="1000" b="0" dirty="0"/>
              <a:t>    </a:t>
            </a:r>
            <a:r>
              <a:rPr lang="en-US" altLang="zh-CN" sz="1000" b="0" dirty="0" err="1"/>
              <a:t>ListNode</a:t>
            </a:r>
            <a:r>
              <a:rPr lang="en-US" altLang="zh-CN" sz="1000" b="0" dirty="0"/>
              <a:t>&lt;T&gt; *next;	</a:t>
            </a:r>
            <a:endParaRPr lang="zh-CN" altLang="zh-CN" sz="1000" dirty="0"/>
          </a:p>
          <a:p>
            <a:pPr marL="0" indent="0">
              <a:buNone/>
            </a:pPr>
            <a:r>
              <a:rPr lang="en-US" altLang="zh-CN" sz="1000" b="0" dirty="0"/>
              <a:t>    </a:t>
            </a:r>
            <a:r>
              <a:rPr lang="en-US" altLang="zh-CN" sz="1000" b="0" dirty="0" err="1"/>
              <a:t>ListNode</a:t>
            </a:r>
            <a:r>
              <a:rPr lang="en-US" altLang="zh-CN" sz="1000" b="0" dirty="0"/>
              <a:t>(T x) : </a:t>
            </a:r>
            <a:r>
              <a:rPr lang="en-US" altLang="zh-CN" sz="1000" b="0" dirty="0" err="1"/>
              <a:t>val</a:t>
            </a:r>
            <a:r>
              <a:rPr lang="en-US" altLang="zh-CN" sz="1000" b="0" dirty="0"/>
              <a:t>(x), next(NULL) {}</a:t>
            </a:r>
            <a:endParaRPr lang="zh-CN" altLang="zh-CN" sz="1000" dirty="0"/>
          </a:p>
          <a:p>
            <a:pPr marL="0" indent="0">
              <a:buNone/>
            </a:pPr>
            <a:r>
              <a:rPr lang="en-US" altLang="zh-CN" sz="1000" b="0" dirty="0"/>
              <a:t>};</a:t>
            </a:r>
            <a:endParaRPr lang="zh-CN" altLang="zh-CN" sz="1000" dirty="0"/>
          </a:p>
          <a:p>
            <a:pPr marL="0" indent="0">
              <a:buNone/>
            </a:pPr>
            <a:r>
              <a:rPr lang="en-US" altLang="zh-CN" sz="1000" b="0" dirty="0"/>
              <a:t>_____(2)___  </a:t>
            </a:r>
            <a:endParaRPr lang="zh-CN" altLang="zh-CN" sz="1000" dirty="0"/>
          </a:p>
          <a:p>
            <a:pPr marL="0" indent="0">
              <a:buNone/>
            </a:pPr>
            <a:r>
              <a:rPr lang="en-US" altLang="zh-CN" sz="1000" b="0" dirty="0"/>
              <a:t>class </a:t>
            </a:r>
            <a:r>
              <a:rPr lang="en-US" altLang="zh-CN" sz="1000" b="0" dirty="0" err="1"/>
              <a:t>myQueue</a:t>
            </a:r>
            <a:endParaRPr lang="zh-CN" altLang="zh-CN" sz="1000" dirty="0"/>
          </a:p>
          <a:p>
            <a:pPr marL="0" indent="0">
              <a:buNone/>
            </a:pPr>
            <a:r>
              <a:rPr lang="en-US" altLang="zh-CN" sz="1000" b="0" dirty="0"/>
              <a:t>{</a:t>
            </a:r>
            <a:endParaRPr lang="zh-CN" altLang="zh-CN" sz="1000" dirty="0"/>
          </a:p>
          <a:p>
            <a:pPr marL="0" indent="0">
              <a:buNone/>
            </a:pPr>
            <a:r>
              <a:rPr lang="en-US" altLang="zh-CN" sz="1000" b="0" dirty="0"/>
              <a:t>public:</a:t>
            </a:r>
            <a:endParaRPr lang="zh-CN" altLang="zh-CN" sz="1000" dirty="0"/>
          </a:p>
          <a:p>
            <a:pPr marL="0" indent="0">
              <a:buNone/>
            </a:pPr>
            <a:r>
              <a:rPr lang="en-US" altLang="zh-CN" sz="1000" b="0" dirty="0" err="1"/>
              <a:t>myQueue</a:t>
            </a:r>
            <a:r>
              <a:rPr lang="en-US" altLang="zh-CN" sz="1000" b="0" dirty="0"/>
              <a:t>();</a:t>
            </a:r>
            <a:endParaRPr lang="zh-CN" altLang="zh-CN" sz="1000" dirty="0"/>
          </a:p>
          <a:p>
            <a:pPr marL="0" indent="0">
              <a:buNone/>
            </a:pPr>
            <a:r>
              <a:rPr lang="en-US" altLang="zh-CN" sz="1000" b="0" dirty="0"/>
              <a:t>void push(T data);</a:t>
            </a:r>
            <a:endParaRPr lang="zh-CN" altLang="zh-CN" sz="1000" dirty="0"/>
          </a:p>
          <a:p>
            <a:pPr marL="0" indent="0">
              <a:buNone/>
            </a:pPr>
            <a:r>
              <a:rPr lang="en-US" altLang="zh-CN" sz="1000" b="0" dirty="0"/>
              <a:t>T pop();</a:t>
            </a:r>
            <a:endParaRPr lang="zh-CN" altLang="zh-CN" sz="1000" dirty="0"/>
          </a:p>
          <a:p>
            <a:pPr marL="0" indent="0">
              <a:buNone/>
            </a:pPr>
            <a:r>
              <a:rPr lang="en-US" altLang="zh-CN" sz="1000" b="0" dirty="0"/>
              <a:t> T top()  _____(3)___;</a:t>
            </a:r>
            <a:endParaRPr lang="zh-CN" altLang="zh-CN" sz="1000" dirty="0"/>
          </a:p>
          <a:p>
            <a:pPr marL="0" indent="0">
              <a:buNone/>
            </a:pPr>
            <a:r>
              <a:rPr lang="en-US" altLang="zh-CN" sz="1000" b="0" dirty="0" err="1"/>
              <a:t>int</a:t>
            </a:r>
            <a:r>
              <a:rPr lang="en-US" altLang="zh-CN" sz="1000" b="0" dirty="0"/>
              <a:t> size()  _____(4)__;</a:t>
            </a:r>
            <a:endParaRPr lang="zh-CN" altLang="zh-CN" sz="1000" dirty="0"/>
          </a:p>
          <a:p>
            <a:pPr marL="0" indent="0">
              <a:buNone/>
            </a:pPr>
            <a:r>
              <a:rPr lang="en-US" altLang="zh-CN" sz="1000" b="0" dirty="0"/>
              <a:t>    </a:t>
            </a:r>
            <a:r>
              <a:rPr lang="en-US" altLang="zh-CN" sz="1000" b="0" dirty="0" err="1"/>
              <a:t>int</a:t>
            </a:r>
            <a:r>
              <a:rPr lang="en-US" altLang="zh-CN" sz="1000" b="0" dirty="0"/>
              <a:t> empty() </a:t>
            </a:r>
            <a:r>
              <a:rPr lang="en-US" altLang="zh-CN" sz="1000" b="0" dirty="0" err="1"/>
              <a:t>const</a:t>
            </a:r>
            <a:r>
              <a:rPr lang="en-US" altLang="zh-CN" sz="1000" b="0" dirty="0"/>
              <a:t>;</a:t>
            </a:r>
            <a:endParaRPr lang="zh-CN" altLang="zh-CN" sz="1000" dirty="0"/>
          </a:p>
          <a:p>
            <a:pPr marL="0" indent="0">
              <a:buNone/>
            </a:pPr>
            <a:r>
              <a:rPr lang="en-US" altLang="zh-CN" sz="1000" b="0" dirty="0"/>
              <a:t>private:</a:t>
            </a:r>
            <a:endParaRPr lang="zh-CN" altLang="zh-CN" sz="1000" dirty="0"/>
          </a:p>
          <a:p>
            <a:pPr marL="0" indent="0">
              <a:buNone/>
            </a:pPr>
            <a:r>
              <a:rPr lang="en-US" altLang="zh-CN" sz="1000" b="0" dirty="0"/>
              <a:t>          </a:t>
            </a:r>
            <a:r>
              <a:rPr lang="en-US" altLang="zh-CN" sz="1000" b="0" dirty="0" err="1"/>
              <a:t>ListNode</a:t>
            </a:r>
            <a:r>
              <a:rPr lang="en-US" altLang="zh-CN" sz="1000" b="0" dirty="0"/>
              <a:t>&lt;T&gt; *</a:t>
            </a:r>
            <a:r>
              <a:rPr lang="en-US" altLang="zh-CN" sz="1000" b="0" dirty="0" err="1"/>
              <a:t>queueTop</a:t>
            </a:r>
            <a:r>
              <a:rPr lang="en-US" altLang="zh-CN" sz="1000" b="0" dirty="0"/>
              <a:t>;	</a:t>
            </a:r>
            <a:endParaRPr lang="zh-CN" altLang="zh-CN" sz="1000" dirty="0"/>
          </a:p>
          <a:p>
            <a:pPr marL="0" indent="0">
              <a:buNone/>
            </a:pPr>
            <a:r>
              <a:rPr lang="en-US" altLang="zh-CN" sz="1000" b="0" dirty="0"/>
              <a:t>          </a:t>
            </a:r>
            <a:r>
              <a:rPr lang="en-US" altLang="zh-CN" sz="1000" b="0" dirty="0" err="1"/>
              <a:t>ListNode</a:t>
            </a:r>
            <a:r>
              <a:rPr lang="en-US" altLang="zh-CN" sz="1000" b="0" dirty="0"/>
              <a:t>&lt;T&gt; *</a:t>
            </a:r>
            <a:r>
              <a:rPr lang="en-US" altLang="zh-CN" sz="1000" b="0" dirty="0" err="1"/>
              <a:t>queueTail</a:t>
            </a:r>
            <a:r>
              <a:rPr lang="en-US" altLang="zh-CN" sz="1000" b="0" dirty="0"/>
              <a:t>;	</a:t>
            </a:r>
            <a:endParaRPr lang="zh-CN" altLang="zh-CN" sz="1000" dirty="0"/>
          </a:p>
          <a:p>
            <a:pPr marL="0" indent="0">
              <a:buNone/>
            </a:pPr>
            <a:r>
              <a:rPr lang="en-US" altLang="zh-CN" sz="1000" b="0" dirty="0"/>
              <a:t>          </a:t>
            </a:r>
            <a:r>
              <a:rPr lang="en-US" altLang="zh-CN" sz="1000" b="0" dirty="0" err="1"/>
              <a:t>int</a:t>
            </a:r>
            <a:r>
              <a:rPr lang="en-US" altLang="zh-CN" sz="1000" b="0" dirty="0"/>
              <a:t> count;</a:t>
            </a:r>
            <a:endParaRPr lang="zh-CN" altLang="zh-CN" sz="1000" dirty="0"/>
          </a:p>
          <a:p>
            <a:pPr marL="0" indent="0">
              <a:buNone/>
            </a:pPr>
            <a:r>
              <a:rPr lang="en-US" altLang="zh-CN" sz="1000" b="0" dirty="0"/>
              <a:t>};</a:t>
            </a:r>
            <a:endParaRPr lang="zh-CN" altLang="zh-CN" sz="1000" dirty="0"/>
          </a:p>
          <a:p>
            <a:pPr marL="0" indent="0">
              <a:buNone/>
            </a:pPr>
            <a:r>
              <a:rPr lang="en-US" altLang="zh-CN" sz="1000" b="0" dirty="0"/>
              <a:t> </a:t>
            </a:r>
            <a:endParaRPr lang="zh-CN" altLang="zh-CN" sz="1000" dirty="0"/>
          </a:p>
          <a:p>
            <a:pPr marL="0" indent="0">
              <a:buNone/>
            </a:pPr>
            <a:r>
              <a:rPr lang="en-US" altLang="zh-CN" sz="1000" b="0" dirty="0"/>
              <a:t>template&lt;</a:t>
            </a:r>
            <a:r>
              <a:rPr lang="en-US" altLang="zh-CN" sz="1000" b="0" dirty="0" err="1"/>
              <a:t>typename</a:t>
            </a:r>
            <a:r>
              <a:rPr lang="en-US" altLang="zh-CN" sz="1000" b="0" dirty="0"/>
              <a:t> T&gt;</a:t>
            </a:r>
            <a:endParaRPr lang="zh-CN" altLang="zh-CN" sz="1000" dirty="0"/>
          </a:p>
          <a:p>
            <a:pPr marL="0" indent="0">
              <a:buNone/>
            </a:pPr>
            <a:r>
              <a:rPr lang="en-US" altLang="zh-CN" sz="1000" b="0" dirty="0"/>
              <a:t>_____(5)___ </a:t>
            </a:r>
            <a:r>
              <a:rPr lang="en-US" altLang="zh-CN" sz="1000" b="0" dirty="0" err="1"/>
              <a:t>myQueue</a:t>
            </a:r>
            <a:r>
              <a:rPr lang="en-US" altLang="zh-CN" sz="1000" b="0" dirty="0"/>
              <a:t>()</a:t>
            </a:r>
            <a:endParaRPr lang="zh-CN" altLang="zh-CN" sz="1000" dirty="0"/>
          </a:p>
          <a:p>
            <a:pPr marL="0" indent="0">
              <a:buNone/>
            </a:pPr>
            <a:r>
              <a:rPr lang="en-US" altLang="zh-CN" sz="1000" b="0" dirty="0"/>
              <a:t>{</a:t>
            </a:r>
            <a:endParaRPr lang="zh-CN" altLang="zh-CN" sz="1000" dirty="0"/>
          </a:p>
          <a:p>
            <a:pPr marL="0" indent="0">
              <a:buNone/>
            </a:pPr>
            <a:r>
              <a:rPr lang="en-US" altLang="zh-CN" sz="1000" b="0" dirty="0"/>
              <a:t>	</a:t>
            </a:r>
            <a:r>
              <a:rPr lang="en-US" altLang="zh-CN" sz="1000" b="0" dirty="0" err="1"/>
              <a:t>queueTail</a:t>
            </a:r>
            <a:r>
              <a:rPr lang="en-US" altLang="zh-CN" sz="1000" b="0" dirty="0"/>
              <a:t> = </a:t>
            </a:r>
            <a:r>
              <a:rPr lang="en-US" altLang="zh-CN" sz="1000" b="0" dirty="0" err="1"/>
              <a:t>queueTop</a:t>
            </a:r>
            <a:r>
              <a:rPr lang="en-US" altLang="zh-CN" sz="1000" b="0" dirty="0"/>
              <a:t> = NULL;</a:t>
            </a:r>
            <a:endParaRPr lang="zh-CN" altLang="zh-CN" sz="1000" dirty="0"/>
          </a:p>
          <a:p>
            <a:pPr marL="0" indent="0">
              <a:buNone/>
            </a:pPr>
            <a:r>
              <a:rPr lang="en-US" altLang="zh-CN" sz="1000" b="0" dirty="0"/>
              <a:t>	count = 0;</a:t>
            </a:r>
            <a:endParaRPr lang="zh-CN" altLang="zh-CN" sz="1000" dirty="0"/>
          </a:p>
          <a:p>
            <a:pPr marL="0" indent="0">
              <a:buNone/>
            </a:pPr>
            <a:r>
              <a:rPr lang="en-US" altLang="zh-CN" sz="1000" b="0" dirty="0"/>
              <a:t>}</a:t>
            </a:r>
            <a:endParaRPr lang="zh-CN" altLang="zh-CN" sz="1000" dirty="0"/>
          </a:p>
          <a:p>
            <a:r>
              <a:rPr lang="en-US" altLang="zh-CN" sz="1000" b="0" dirty="0"/>
              <a:t> </a:t>
            </a:r>
            <a:endParaRPr lang="zh-CN" altLang="zh-CN" sz="1000" dirty="0"/>
          </a:p>
        </p:txBody>
      </p:sp>
      <p:sp>
        <p:nvSpPr>
          <p:cNvPr id="5" name="Rectangle 3"/>
          <p:cNvSpPr txBox="1">
            <a:spLocks noChangeArrowheads="1"/>
          </p:cNvSpPr>
          <p:nvPr/>
        </p:nvSpPr>
        <p:spPr bwMode="auto">
          <a:xfrm>
            <a:off x="5911212" y="341834"/>
            <a:ext cx="4796475" cy="626469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b="0" dirty="0" smtClean="0"/>
              <a:t>template&lt;</a:t>
            </a:r>
            <a:r>
              <a:rPr lang="en-US" altLang="zh-CN" sz="1000" b="0" dirty="0" err="1" smtClean="0"/>
              <a:t>typename</a:t>
            </a:r>
            <a:r>
              <a:rPr lang="en-US" altLang="zh-CN" sz="1000" b="0" dirty="0" smtClean="0"/>
              <a:t> </a:t>
            </a:r>
            <a:r>
              <a:rPr lang="en-US" altLang="zh-CN" sz="1000" b="0" dirty="0"/>
              <a:t>T&gt;</a:t>
            </a:r>
            <a:endParaRPr lang="zh-CN" altLang="zh-CN" sz="1000" dirty="0"/>
          </a:p>
          <a:p>
            <a:pPr marL="0" indent="0">
              <a:buNone/>
            </a:pPr>
            <a:r>
              <a:rPr lang="en-US" altLang="zh-CN" sz="1000" b="0" dirty="0"/>
              <a:t>void </a:t>
            </a:r>
            <a:r>
              <a:rPr lang="en-US" altLang="zh-CN" sz="1000" b="0" dirty="0" err="1"/>
              <a:t>myQueue</a:t>
            </a:r>
            <a:r>
              <a:rPr lang="en-US" altLang="zh-CN" sz="1000" b="0" dirty="0"/>
              <a:t>&lt;T&gt;::push(T data)</a:t>
            </a:r>
            <a:endParaRPr lang="zh-CN" altLang="zh-CN" sz="1000" dirty="0"/>
          </a:p>
          <a:p>
            <a:pPr marL="0" indent="0">
              <a:buNone/>
            </a:pPr>
            <a:r>
              <a:rPr lang="en-US" altLang="zh-CN" sz="1000" b="0" dirty="0"/>
              <a:t>{</a:t>
            </a:r>
            <a:endParaRPr lang="zh-CN" altLang="zh-CN" sz="1000" dirty="0"/>
          </a:p>
          <a:p>
            <a:pPr marL="0" indent="0">
              <a:buNone/>
            </a:pPr>
            <a:r>
              <a:rPr lang="en-US" altLang="zh-CN" sz="1000" b="0" dirty="0"/>
              <a:t>	</a:t>
            </a:r>
            <a:r>
              <a:rPr lang="en-US" altLang="zh-CN" sz="1000" b="0" dirty="0" err="1"/>
              <a:t>ListNode</a:t>
            </a:r>
            <a:r>
              <a:rPr lang="en-US" altLang="zh-CN" sz="1000" b="0" dirty="0"/>
              <a:t>&lt;T&gt;* </a:t>
            </a:r>
            <a:r>
              <a:rPr lang="en-US" altLang="zh-CN" sz="1000" b="0" dirty="0" err="1"/>
              <a:t>newnode</a:t>
            </a:r>
            <a:r>
              <a:rPr lang="en-US" altLang="zh-CN" sz="1000" b="0" dirty="0"/>
              <a:t> = new </a:t>
            </a:r>
            <a:r>
              <a:rPr lang="en-US" altLang="zh-CN" sz="1000" b="0" dirty="0" err="1"/>
              <a:t>ListNode</a:t>
            </a:r>
            <a:r>
              <a:rPr lang="en-US" altLang="zh-CN" sz="1000" b="0" dirty="0"/>
              <a:t>&lt;T&gt;(data);</a:t>
            </a:r>
            <a:endParaRPr lang="zh-CN" altLang="zh-CN" sz="1000" dirty="0"/>
          </a:p>
          <a:p>
            <a:pPr marL="0" indent="0">
              <a:buNone/>
            </a:pPr>
            <a:r>
              <a:rPr lang="en-US" altLang="zh-CN" sz="1000" b="0" dirty="0"/>
              <a:t>	if (count == 0)</a:t>
            </a:r>
            <a:endParaRPr lang="zh-CN" altLang="zh-CN" sz="1000" dirty="0"/>
          </a:p>
          <a:p>
            <a:pPr marL="0" indent="0">
              <a:buNone/>
            </a:pPr>
            <a:r>
              <a:rPr lang="en-US" altLang="zh-CN" sz="1000" b="0" dirty="0"/>
              <a:t>	{</a:t>
            </a:r>
            <a:endParaRPr lang="zh-CN" altLang="zh-CN" sz="1000" dirty="0"/>
          </a:p>
          <a:p>
            <a:pPr marL="0" indent="0">
              <a:buNone/>
            </a:pPr>
            <a:r>
              <a:rPr lang="en-US" altLang="zh-CN" sz="1000" b="0" dirty="0"/>
              <a:t>		</a:t>
            </a:r>
            <a:r>
              <a:rPr lang="en-US" altLang="zh-CN" sz="1000" b="0" dirty="0" err="1"/>
              <a:t>queueTop</a:t>
            </a:r>
            <a:r>
              <a:rPr lang="en-US" altLang="zh-CN" sz="1000" b="0" dirty="0"/>
              <a:t> = </a:t>
            </a:r>
            <a:r>
              <a:rPr lang="en-US" altLang="zh-CN" sz="1000" b="0" dirty="0" err="1"/>
              <a:t>queueTail</a:t>
            </a:r>
            <a:r>
              <a:rPr lang="en-US" altLang="zh-CN" sz="1000" b="0" dirty="0"/>
              <a:t> = </a:t>
            </a:r>
            <a:r>
              <a:rPr lang="en-US" altLang="zh-CN" sz="1000" b="0" dirty="0" err="1"/>
              <a:t>newnode</a:t>
            </a:r>
            <a:r>
              <a:rPr lang="en-US" altLang="zh-CN" sz="1000" b="0" dirty="0"/>
              <a:t>;</a:t>
            </a:r>
            <a:endParaRPr lang="zh-CN" altLang="zh-CN" sz="1000" dirty="0"/>
          </a:p>
          <a:p>
            <a:pPr marL="0" indent="0">
              <a:buNone/>
            </a:pPr>
            <a:r>
              <a:rPr lang="en-US" altLang="zh-CN" sz="1000" b="0" dirty="0"/>
              <a:t>	}</a:t>
            </a:r>
            <a:endParaRPr lang="zh-CN" altLang="zh-CN" sz="1000" dirty="0"/>
          </a:p>
          <a:p>
            <a:pPr marL="0" indent="0">
              <a:buNone/>
            </a:pPr>
            <a:r>
              <a:rPr lang="en-US" altLang="zh-CN" sz="1000" b="0" dirty="0"/>
              <a:t>	else</a:t>
            </a:r>
            <a:endParaRPr lang="zh-CN" altLang="zh-CN" sz="1000" dirty="0"/>
          </a:p>
          <a:p>
            <a:pPr marL="0" indent="0">
              <a:buNone/>
            </a:pPr>
            <a:r>
              <a:rPr lang="en-US" altLang="zh-CN" sz="1000" b="0" dirty="0"/>
              <a:t>	{</a:t>
            </a:r>
            <a:endParaRPr lang="zh-CN" altLang="zh-CN" sz="1000" dirty="0"/>
          </a:p>
          <a:p>
            <a:pPr marL="0" indent="0">
              <a:buNone/>
            </a:pPr>
            <a:r>
              <a:rPr lang="en-US" altLang="zh-CN" sz="1000" b="0" dirty="0"/>
              <a:t>		</a:t>
            </a:r>
            <a:r>
              <a:rPr lang="en-US" altLang="zh-CN" sz="1000" b="0" dirty="0" err="1"/>
              <a:t>queueTail</a:t>
            </a:r>
            <a:r>
              <a:rPr lang="en-US" altLang="zh-CN" sz="1000" b="0" dirty="0"/>
              <a:t>-&gt;next = </a:t>
            </a:r>
            <a:r>
              <a:rPr lang="en-US" altLang="zh-CN" sz="1000" b="0" dirty="0" err="1"/>
              <a:t>newnode</a:t>
            </a:r>
            <a:r>
              <a:rPr lang="en-US" altLang="zh-CN" sz="1000" b="0" dirty="0"/>
              <a:t>;</a:t>
            </a:r>
            <a:endParaRPr lang="zh-CN" altLang="zh-CN" sz="1000" dirty="0"/>
          </a:p>
          <a:p>
            <a:pPr marL="0" indent="0">
              <a:buNone/>
            </a:pPr>
            <a:r>
              <a:rPr lang="en-US" altLang="zh-CN" sz="1000" b="0" dirty="0"/>
              <a:t>		_____(6)___;</a:t>
            </a:r>
            <a:endParaRPr lang="zh-CN" altLang="zh-CN" sz="1000" dirty="0"/>
          </a:p>
          <a:p>
            <a:pPr marL="0" indent="0">
              <a:buNone/>
            </a:pPr>
            <a:r>
              <a:rPr lang="en-US" altLang="zh-CN" sz="1000" b="0" dirty="0"/>
              <a:t>	}</a:t>
            </a:r>
            <a:endParaRPr lang="zh-CN" altLang="zh-CN" sz="1000" dirty="0"/>
          </a:p>
          <a:p>
            <a:pPr marL="0" indent="0">
              <a:buNone/>
            </a:pPr>
            <a:r>
              <a:rPr lang="en-US" altLang="zh-CN" sz="1000" b="0" dirty="0"/>
              <a:t>	count++;</a:t>
            </a:r>
            <a:endParaRPr lang="zh-CN" altLang="zh-CN" sz="1000" dirty="0"/>
          </a:p>
          <a:p>
            <a:pPr marL="0" indent="0">
              <a:buNone/>
            </a:pPr>
            <a:r>
              <a:rPr lang="en-US" altLang="zh-CN" sz="1000" b="0" dirty="0"/>
              <a:t>}</a:t>
            </a:r>
            <a:endParaRPr lang="zh-CN" altLang="zh-CN" sz="1000" dirty="0"/>
          </a:p>
          <a:p>
            <a:pPr marL="0" indent="0">
              <a:buNone/>
            </a:pPr>
            <a:r>
              <a:rPr lang="en-US" altLang="zh-CN" sz="1000" b="0" dirty="0"/>
              <a:t> </a:t>
            </a:r>
            <a:endParaRPr lang="zh-CN" altLang="zh-CN" sz="1000" dirty="0"/>
          </a:p>
          <a:p>
            <a:pPr marL="0" indent="0">
              <a:buNone/>
            </a:pPr>
            <a:r>
              <a:rPr lang="en-US" altLang="zh-CN" sz="1000" b="0" dirty="0"/>
              <a:t>template&lt;</a:t>
            </a:r>
            <a:r>
              <a:rPr lang="en-US" altLang="zh-CN" sz="1000" b="0" dirty="0" err="1"/>
              <a:t>typename</a:t>
            </a:r>
            <a:r>
              <a:rPr lang="en-US" altLang="zh-CN" sz="1000" b="0" dirty="0"/>
              <a:t> T&gt;</a:t>
            </a:r>
            <a:endParaRPr lang="zh-CN" altLang="zh-CN" sz="1000" dirty="0"/>
          </a:p>
          <a:p>
            <a:pPr marL="0" indent="0">
              <a:buNone/>
            </a:pPr>
            <a:r>
              <a:rPr lang="en-US" altLang="zh-CN" sz="1000" b="0" dirty="0"/>
              <a:t>_____(7)___ pop()</a:t>
            </a:r>
            <a:endParaRPr lang="zh-CN" altLang="zh-CN" sz="1000" dirty="0"/>
          </a:p>
          <a:p>
            <a:pPr marL="0" indent="0">
              <a:buNone/>
            </a:pPr>
            <a:r>
              <a:rPr lang="en-US" altLang="zh-CN" sz="1000" b="0" dirty="0"/>
              <a:t>{</a:t>
            </a:r>
            <a:endParaRPr lang="zh-CN" altLang="zh-CN" sz="1000" dirty="0"/>
          </a:p>
          <a:p>
            <a:pPr marL="0" indent="0">
              <a:buNone/>
            </a:pPr>
            <a:r>
              <a:rPr lang="en-US" altLang="zh-CN" sz="1000" b="0" dirty="0"/>
              <a:t>	T result;</a:t>
            </a:r>
            <a:endParaRPr lang="zh-CN" altLang="zh-CN" sz="1000" dirty="0"/>
          </a:p>
          <a:p>
            <a:pPr marL="0" indent="0">
              <a:buNone/>
            </a:pPr>
            <a:r>
              <a:rPr lang="en-US" altLang="zh-CN" sz="1000" b="0" dirty="0"/>
              <a:t>	if (count == 0)</a:t>
            </a:r>
            <a:endParaRPr lang="zh-CN" altLang="zh-CN" sz="1000" dirty="0"/>
          </a:p>
          <a:p>
            <a:pPr marL="0" indent="0">
              <a:buNone/>
            </a:pPr>
            <a:r>
              <a:rPr lang="en-US" altLang="zh-CN" sz="1000" b="0" dirty="0"/>
              <a:t>	{</a:t>
            </a:r>
            <a:endParaRPr lang="zh-CN" altLang="zh-CN" sz="1000" dirty="0"/>
          </a:p>
          <a:p>
            <a:pPr marL="0" indent="0">
              <a:buNone/>
            </a:pPr>
            <a:r>
              <a:rPr lang="en-US" altLang="zh-CN" sz="1000" b="0" dirty="0"/>
              <a:t>		</a:t>
            </a:r>
            <a:r>
              <a:rPr lang="en-US" altLang="zh-CN" sz="1000" b="0" dirty="0" err="1"/>
              <a:t>cout</a:t>
            </a:r>
            <a:r>
              <a:rPr lang="en-US" altLang="zh-CN" sz="1000" b="0" dirty="0"/>
              <a:t> &lt;&lt; "The queue is empty</a:t>
            </a:r>
            <a:r>
              <a:rPr lang="zh-CN" altLang="zh-CN" sz="1000" b="0" dirty="0"/>
              <a:t>！</a:t>
            </a:r>
            <a:r>
              <a:rPr lang="en-US" altLang="zh-CN" sz="1000" b="0" dirty="0"/>
              <a:t>" &lt;&lt; </a:t>
            </a:r>
            <a:r>
              <a:rPr lang="en-US" altLang="zh-CN" sz="1000" b="0" dirty="0" err="1"/>
              <a:t>endl</a:t>
            </a:r>
            <a:r>
              <a:rPr lang="en-US" altLang="zh-CN" sz="1000" b="0" dirty="0"/>
              <a:t>;</a:t>
            </a:r>
            <a:endParaRPr lang="zh-CN" altLang="zh-CN" sz="1000" dirty="0"/>
          </a:p>
          <a:p>
            <a:pPr marL="0" indent="0">
              <a:buNone/>
            </a:pPr>
            <a:r>
              <a:rPr lang="en-US" altLang="zh-CN" sz="1000" b="0" dirty="0"/>
              <a:t>		exit(0);</a:t>
            </a:r>
            <a:endParaRPr lang="zh-CN" altLang="zh-CN" sz="1000" dirty="0"/>
          </a:p>
          <a:p>
            <a:pPr marL="0" indent="0">
              <a:buNone/>
            </a:pPr>
            <a:r>
              <a:rPr lang="en-US" altLang="zh-CN" sz="1000" b="0" dirty="0"/>
              <a:t>	}</a:t>
            </a:r>
            <a:endParaRPr lang="zh-CN" altLang="zh-CN" sz="1000" dirty="0"/>
          </a:p>
          <a:p>
            <a:pPr marL="0" indent="0">
              <a:buNone/>
            </a:pPr>
            <a:r>
              <a:rPr lang="en-US" altLang="zh-CN" sz="1000" b="0" dirty="0"/>
              <a:t>	else</a:t>
            </a:r>
            <a:endParaRPr lang="zh-CN" altLang="zh-CN" sz="1000" dirty="0"/>
          </a:p>
          <a:p>
            <a:pPr marL="0" indent="0">
              <a:buNone/>
            </a:pPr>
            <a:r>
              <a:rPr lang="en-US" altLang="zh-CN" sz="1000" b="0" dirty="0"/>
              <a:t>	{</a:t>
            </a:r>
            <a:endParaRPr lang="zh-CN" altLang="zh-CN" sz="1000" dirty="0"/>
          </a:p>
          <a:p>
            <a:pPr marL="0" indent="0">
              <a:buNone/>
            </a:pPr>
            <a:r>
              <a:rPr lang="en-US" altLang="zh-CN" sz="1000" b="0" dirty="0"/>
              <a:t>		_____(8)___;  </a:t>
            </a:r>
            <a:endParaRPr lang="zh-CN" altLang="zh-CN" sz="1000" dirty="0"/>
          </a:p>
          <a:p>
            <a:pPr marL="0" indent="0">
              <a:buNone/>
            </a:pPr>
            <a:r>
              <a:rPr lang="en-US" altLang="zh-CN" sz="1000" b="0" dirty="0"/>
              <a:t>		</a:t>
            </a:r>
            <a:r>
              <a:rPr lang="en-US" altLang="zh-CN" sz="1000" b="0" dirty="0" err="1"/>
              <a:t>queueTop</a:t>
            </a:r>
            <a:r>
              <a:rPr lang="en-US" altLang="zh-CN" sz="1000" b="0" dirty="0"/>
              <a:t> = _____(9)___;</a:t>
            </a:r>
            <a:endParaRPr lang="zh-CN" altLang="zh-CN" sz="1000" dirty="0"/>
          </a:p>
          <a:p>
            <a:pPr marL="0" indent="0">
              <a:buNone/>
            </a:pPr>
            <a:r>
              <a:rPr lang="en-US" altLang="zh-CN" sz="1000" b="0" dirty="0"/>
              <a:t>	}</a:t>
            </a:r>
            <a:endParaRPr lang="zh-CN" altLang="zh-CN" sz="1000" dirty="0"/>
          </a:p>
          <a:p>
            <a:pPr marL="0" indent="0">
              <a:buNone/>
            </a:pPr>
            <a:r>
              <a:rPr lang="en-US" altLang="zh-CN" sz="1000" b="0" dirty="0"/>
              <a:t>	count--;</a:t>
            </a:r>
            <a:endParaRPr lang="zh-CN" altLang="zh-CN" sz="1000" dirty="0"/>
          </a:p>
          <a:p>
            <a:pPr marL="0" indent="0">
              <a:buNone/>
            </a:pPr>
            <a:r>
              <a:rPr lang="en-US" altLang="zh-CN" sz="1000" b="0" dirty="0"/>
              <a:t>	return _____(10)___;</a:t>
            </a:r>
            <a:endParaRPr lang="zh-CN" altLang="zh-CN" sz="1000" dirty="0"/>
          </a:p>
          <a:p>
            <a:pPr marL="0" indent="0">
              <a:buNone/>
            </a:pPr>
            <a:r>
              <a:rPr lang="en-US" altLang="zh-CN" sz="1000" b="0" dirty="0" smtClean="0"/>
              <a:t>}</a:t>
            </a:r>
            <a:endParaRPr lang="zh-CN" altLang="zh-CN" sz="1000" dirty="0"/>
          </a:p>
        </p:txBody>
      </p:sp>
    </p:spTree>
    <p:extLst>
      <p:ext uri="{BB962C8B-B14F-4D97-AF65-F5344CB8AC3E}">
        <p14:creationId xmlns:p14="http://schemas.microsoft.com/office/powerpoint/2010/main" val="2144055436"/>
      </p:ext>
    </p:extLst>
  </p:cSld>
  <p:clrMapOvr>
    <a:masterClrMapping/>
  </p:clrMapOvr>
  <p:transition spd="med" advClick="0" advTm="0">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10543" y="117426"/>
            <a:ext cx="4796475" cy="626469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100" b="0" dirty="0" smtClean="0"/>
              <a:t>template&lt;</a:t>
            </a:r>
            <a:r>
              <a:rPr lang="en-US" altLang="zh-CN" sz="1100" b="0" dirty="0" err="1" smtClean="0"/>
              <a:t>typename</a:t>
            </a:r>
            <a:r>
              <a:rPr lang="en-US" altLang="zh-CN" sz="1100" b="0" dirty="0" smtClean="0"/>
              <a:t> </a:t>
            </a:r>
            <a:r>
              <a:rPr lang="en-US" altLang="zh-CN" sz="1100" b="0" dirty="0"/>
              <a:t>T&gt;</a:t>
            </a:r>
            <a:endParaRPr lang="zh-CN" altLang="zh-CN" sz="1100" dirty="0"/>
          </a:p>
          <a:p>
            <a:pPr marL="0" indent="0">
              <a:buNone/>
            </a:pPr>
            <a:r>
              <a:rPr lang="en-US" altLang="zh-CN" sz="1100" b="0" dirty="0"/>
              <a:t>_____(11)___ top()  _____(12)___</a:t>
            </a:r>
            <a:endParaRPr lang="zh-CN" altLang="zh-CN" sz="1100" dirty="0"/>
          </a:p>
          <a:p>
            <a:pPr marL="0" indent="0">
              <a:buNone/>
            </a:pPr>
            <a:r>
              <a:rPr lang="en-US" altLang="zh-CN" sz="1100" b="0" dirty="0"/>
              <a:t>{</a:t>
            </a:r>
            <a:endParaRPr lang="zh-CN" altLang="zh-CN" sz="1100" dirty="0"/>
          </a:p>
          <a:p>
            <a:pPr marL="0" indent="0">
              <a:buNone/>
            </a:pPr>
            <a:r>
              <a:rPr lang="en-US" altLang="zh-CN" sz="1100" b="0" dirty="0"/>
              <a:t>	if (count == 0)</a:t>
            </a:r>
            <a:endParaRPr lang="zh-CN" altLang="zh-CN" sz="1100" dirty="0"/>
          </a:p>
          <a:p>
            <a:pPr marL="0" indent="0">
              <a:buNone/>
            </a:pPr>
            <a:r>
              <a:rPr lang="en-US" altLang="zh-CN" sz="1100" b="0" dirty="0"/>
              <a:t>	{</a:t>
            </a:r>
            <a:endParaRPr lang="zh-CN" altLang="zh-CN" sz="1100" dirty="0"/>
          </a:p>
          <a:p>
            <a:pPr marL="0" indent="0">
              <a:buNone/>
            </a:pPr>
            <a:r>
              <a:rPr lang="en-US" altLang="zh-CN" sz="1100" b="0" dirty="0"/>
              <a:t>		</a:t>
            </a:r>
            <a:r>
              <a:rPr lang="en-US" altLang="zh-CN" sz="1100" b="0" dirty="0" err="1"/>
              <a:t>cout</a:t>
            </a:r>
            <a:r>
              <a:rPr lang="en-US" altLang="zh-CN" sz="1100" b="0" dirty="0"/>
              <a:t> &lt;&lt; "The queue is empty</a:t>
            </a:r>
            <a:r>
              <a:rPr lang="zh-CN" altLang="zh-CN" sz="1100" b="0" dirty="0"/>
              <a:t>！</a:t>
            </a:r>
            <a:r>
              <a:rPr lang="en-US" altLang="zh-CN" sz="1100" b="0" dirty="0"/>
              <a:t>" &lt;&lt; </a:t>
            </a:r>
            <a:r>
              <a:rPr lang="en-US" altLang="zh-CN" sz="1100" b="0" dirty="0" err="1"/>
              <a:t>endl</a:t>
            </a:r>
            <a:r>
              <a:rPr lang="en-US" altLang="zh-CN" sz="1100" b="0" dirty="0"/>
              <a:t>;</a:t>
            </a:r>
            <a:endParaRPr lang="zh-CN" altLang="zh-CN" sz="1100" dirty="0"/>
          </a:p>
          <a:p>
            <a:pPr marL="0" indent="0">
              <a:buNone/>
            </a:pPr>
            <a:r>
              <a:rPr lang="en-US" altLang="zh-CN" sz="1100" b="0" dirty="0"/>
              <a:t>		exit(0);</a:t>
            </a:r>
            <a:endParaRPr lang="zh-CN" altLang="zh-CN" sz="1100" dirty="0"/>
          </a:p>
          <a:p>
            <a:pPr marL="0" indent="0">
              <a:buNone/>
            </a:pPr>
            <a:r>
              <a:rPr lang="en-US" altLang="zh-CN" sz="1100" b="0" dirty="0"/>
              <a:t>	}</a:t>
            </a:r>
            <a:endParaRPr lang="zh-CN" altLang="zh-CN" sz="1100" dirty="0"/>
          </a:p>
          <a:p>
            <a:pPr marL="0" indent="0">
              <a:buNone/>
            </a:pPr>
            <a:r>
              <a:rPr lang="en-US" altLang="zh-CN" sz="1100" b="0" dirty="0"/>
              <a:t>	return _____(13)___;</a:t>
            </a:r>
            <a:endParaRPr lang="zh-CN" altLang="zh-CN" sz="1100" dirty="0"/>
          </a:p>
          <a:p>
            <a:pPr marL="0" indent="0">
              <a:buNone/>
            </a:pPr>
            <a:r>
              <a:rPr lang="en-US" altLang="zh-CN" sz="1100" b="0" dirty="0"/>
              <a:t>}</a:t>
            </a:r>
            <a:endParaRPr lang="zh-CN" altLang="zh-CN" sz="1100" dirty="0"/>
          </a:p>
          <a:p>
            <a:pPr marL="0" indent="0">
              <a:buNone/>
            </a:pPr>
            <a:r>
              <a:rPr lang="en-US" altLang="zh-CN" sz="1100" b="0" dirty="0"/>
              <a:t> </a:t>
            </a:r>
            <a:endParaRPr lang="zh-CN" altLang="zh-CN" sz="1100" dirty="0"/>
          </a:p>
          <a:p>
            <a:pPr marL="0" indent="0">
              <a:buNone/>
            </a:pPr>
            <a:r>
              <a:rPr lang="en-US" altLang="zh-CN" sz="1100" b="0" dirty="0"/>
              <a:t>template&lt;</a:t>
            </a:r>
            <a:r>
              <a:rPr lang="en-US" altLang="zh-CN" sz="1100" b="0" dirty="0" err="1"/>
              <a:t>typename</a:t>
            </a:r>
            <a:r>
              <a:rPr lang="en-US" altLang="zh-CN" sz="1100" b="0" dirty="0"/>
              <a:t> T&gt;</a:t>
            </a:r>
            <a:endParaRPr lang="zh-CN" altLang="zh-CN" sz="1100" dirty="0"/>
          </a:p>
          <a:p>
            <a:pPr marL="0" indent="0">
              <a:buNone/>
            </a:pPr>
            <a:r>
              <a:rPr lang="en-US" altLang="zh-CN" sz="1100" b="0" dirty="0"/>
              <a:t>_____(14)___ empty()  _____(15)___</a:t>
            </a:r>
            <a:endParaRPr lang="zh-CN" altLang="zh-CN" sz="1100" dirty="0"/>
          </a:p>
          <a:p>
            <a:pPr marL="0" indent="0">
              <a:buNone/>
            </a:pPr>
            <a:r>
              <a:rPr lang="en-US" altLang="zh-CN" sz="1100" b="0" dirty="0"/>
              <a:t>{</a:t>
            </a:r>
            <a:endParaRPr lang="zh-CN" altLang="zh-CN" sz="1100" dirty="0"/>
          </a:p>
          <a:p>
            <a:pPr marL="0" indent="0">
              <a:buNone/>
            </a:pPr>
            <a:r>
              <a:rPr lang="en-US" altLang="zh-CN" sz="1100" b="0" dirty="0"/>
              <a:t>	if (count == 0)</a:t>
            </a:r>
            <a:endParaRPr lang="zh-CN" altLang="zh-CN" sz="1100" dirty="0"/>
          </a:p>
          <a:p>
            <a:pPr marL="0" indent="0">
              <a:buNone/>
            </a:pPr>
            <a:r>
              <a:rPr lang="en-US" altLang="zh-CN" sz="1100" b="0" dirty="0"/>
              <a:t>	    return 0;</a:t>
            </a:r>
            <a:endParaRPr lang="zh-CN" altLang="zh-CN" sz="1100" dirty="0"/>
          </a:p>
          <a:p>
            <a:pPr marL="0" indent="0">
              <a:buNone/>
            </a:pPr>
            <a:r>
              <a:rPr lang="en-US" altLang="zh-CN" sz="1100" b="0" dirty="0"/>
              <a:t>	else</a:t>
            </a:r>
            <a:endParaRPr lang="zh-CN" altLang="zh-CN" sz="1100" dirty="0"/>
          </a:p>
          <a:p>
            <a:pPr marL="0" indent="0">
              <a:buNone/>
            </a:pPr>
            <a:r>
              <a:rPr lang="en-US" altLang="zh-CN" sz="1100" b="0" dirty="0"/>
              <a:t>	    return 1;</a:t>
            </a:r>
            <a:endParaRPr lang="zh-CN" altLang="zh-CN" sz="1100" dirty="0"/>
          </a:p>
          <a:p>
            <a:pPr marL="0" indent="0">
              <a:buNone/>
            </a:pPr>
            <a:r>
              <a:rPr lang="en-US" altLang="zh-CN" sz="1100" b="0" dirty="0"/>
              <a:t>}</a:t>
            </a:r>
            <a:endParaRPr lang="zh-CN" altLang="zh-CN" sz="1100" dirty="0"/>
          </a:p>
          <a:p>
            <a:pPr marL="0" indent="0">
              <a:buNone/>
            </a:pPr>
            <a:r>
              <a:rPr lang="en-US" altLang="zh-CN" sz="1100" b="0" dirty="0"/>
              <a:t> </a:t>
            </a:r>
            <a:endParaRPr lang="zh-CN" altLang="zh-CN" sz="1100" dirty="0"/>
          </a:p>
          <a:p>
            <a:pPr marL="0" indent="0">
              <a:buNone/>
            </a:pPr>
            <a:r>
              <a:rPr lang="en-US" altLang="zh-CN" sz="1100" b="0" dirty="0"/>
              <a:t>template&lt;</a:t>
            </a:r>
            <a:r>
              <a:rPr lang="en-US" altLang="zh-CN" sz="1100" b="0" dirty="0" err="1"/>
              <a:t>typename</a:t>
            </a:r>
            <a:r>
              <a:rPr lang="en-US" altLang="zh-CN" sz="1100" b="0" dirty="0"/>
              <a:t> T&gt;</a:t>
            </a:r>
            <a:endParaRPr lang="zh-CN" altLang="zh-CN" sz="1100" dirty="0"/>
          </a:p>
          <a:p>
            <a:pPr marL="0" indent="0">
              <a:buNone/>
            </a:pPr>
            <a:r>
              <a:rPr lang="en-US" altLang="zh-CN" sz="1100" b="0" dirty="0"/>
              <a:t>_____(16)___ size()  _____(17)___</a:t>
            </a:r>
            <a:endParaRPr lang="zh-CN" altLang="zh-CN" sz="1100" dirty="0"/>
          </a:p>
          <a:p>
            <a:pPr marL="0" indent="0">
              <a:buNone/>
            </a:pPr>
            <a:r>
              <a:rPr lang="en-US" altLang="zh-CN" sz="1100" b="0" dirty="0"/>
              <a:t>{	</a:t>
            </a:r>
            <a:endParaRPr lang="zh-CN" altLang="zh-CN" sz="1100" dirty="0"/>
          </a:p>
          <a:p>
            <a:pPr marL="0" indent="0">
              <a:buNone/>
            </a:pPr>
            <a:r>
              <a:rPr lang="en-US" altLang="zh-CN" sz="1100" b="0" dirty="0"/>
              <a:t>   return count;</a:t>
            </a:r>
            <a:endParaRPr lang="zh-CN" altLang="zh-CN" sz="1100" dirty="0"/>
          </a:p>
          <a:p>
            <a:pPr marL="0" indent="0">
              <a:buNone/>
            </a:pPr>
            <a:r>
              <a:rPr lang="en-US" altLang="zh-CN" sz="1100" b="0" dirty="0"/>
              <a:t>}</a:t>
            </a:r>
            <a:endParaRPr lang="zh-CN" altLang="zh-CN" sz="1100" dirty="0"/>
          </a:p>
          <a:p>
            <a:pPr marL="0" indent="0">
              <a:buNone/>
            </a:pPr>
            <a:r>
              <a:rPr lang="en-US" altLang="zh-CN" sz="1100" b="0" dirty="0"/>
              <a:t> </a:t>
            </a:r>
            <a:endParaRPr lang="zh-CN" altLang="zh-CN" sz="1100" dirty="0"/>
          </a:p>
          <a:p>
            <a:pPr marL="0" indent="0">
              <a:buNone/>
            </a:pPr>
            <a:r>
              <a:rPr lang="en-US" altLang="zh-CN" sz="1100" b="0" dirty="0"/>
              <a:t>_____(18)___</a:t>
            </a:r>
            <a:endParaRPr lang="zh-CN" altLang="zh-CN" sz="1100" dirty="0"/>
          </a:p>
          <a:p>
            <a:pPr marL="0" indent="0">
              <a:buNone/>
            </a:pPr>
            <a:r>
              <a:rPr lang="en-US" altLang="zh-CN" sz="1100" b="0" dirty="0"/>
              <a:t> </a:t>
            </a:r>
            <a:endParaRPr lang="zh-CN" altLang="zh-CN" sz="1100" dirty="0"/>
          </a:p>
        </p:txBody>
      </p:sp>
      <p:sp>
        <p:nvSpPr>
          <p:cNvPr id="4" name="Rectangle 3"/>
          <p:cNvSpPr txBox="1">
            <a:spLocks noChangeArrowheads="1"/>
          </p:cNvSpPr>
          <p:nvPr/>
        </p:nvSpPr>
        <p:spPr bwMode="auto">
          <a:xfrm>
            <a:off x="6127236" y="269826"/>
            <a:ext cx="4796475" cy="626469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r>
              <a:rPr lang="en-US" altLang="zh-CN" sz="1000" b="0" dirty="0"/>
              <a:t> </a:t>
            </a:r>
            <a:endParaRPr lang="zh-CN" altLang="zh-CN" sz="1000" dirty="0"/>
          </a:p>
          <a:p>
            <a:pPr marL="0" indent="0">
              <a:buNone/>
            </a:pPr>
            <a:r>
              <a:rPr lang="en-US" altLang="zh-CN" sz="1200" b="0" dirty="0"/>
              <a:t>//test.cpp</a:t>
            </a:r>
            <a:endParaRPr lang="zh-CN" altLang="zh-CN" sz="1200" dirty="0"/>
          </a:p>
          <a:p>
            <a:pPr marL="0" indent="0">
              <a:buNone/>
            </a:pPr>
            <a:r>
              <a:rPr lang="en-US" altLang="zh-CN" sz="1200" b="0" dirty="0"/>
              <a:t>#include&lt;</a:t>
            </a:r>
            <a:r>
              <a:rPr lang="en-US" altLang="zh-CN" sz="1200" b="0" dirty="0" err="1"/>
              <a:t>iostream</a:t>
            </a:r>
            <a:r>
              <a:rPr lang="en-US" altLang="zh-CN" sz="1200" b="0" dirty="0"/>
              <a:t>&gt;</a:t>
            </a:r>
            <a:endParaRPr lang="zh-CN" altLang="zh-CN" sz="1200" dirty="0"/>
          </a:p>
          <a:p>
            <a:pPr marL="0" indent="0">
              <a:buNone/>
            </a:pPr>
            <a:r>
              <a:rPr lang="en-US" altLang="zh-CN" sz="1200" b="0" dirty="0"/>
              <a:t>using namespace </a:t>
            </a:r>
            <a:r>
              <a:rPr lang="en-US" altLang="zh-CN" sz="1200" b="0" dirty="0" err="1"/>
              <a:t>std</a:t>
            </a:r>
            <a:r>
              <a:rPr lang="en-US" altLang="zh-CN" sz="1200" b="0" dirty="0"/>
              <a:t>;</a:t>
            </a:r>
            <a:endParaRPr lang="zh-CN" altLang="zh-CN" sz="1200" dirty="0"/>
          </a:p>
          <a:p>
            <a:pPr marL="0" indent="0">
              <a:buNone/>
            </a:pPr>
            <a:r>
              <a:rPr lang="en-US" altLang="zh-CN" sz="1200" b="0" dirty="0"/>
              <a:t>_____(19)___</a:t>
            </a:r>
            <a:endParaRPr lang="zh-CN" altLang="zh-CN" sz="1200" dirty="0"/>
          </a:p>
          <a:p>
            <a:pPr marL="0" indent="0">
              <a:buNone/>
            </a:pPr>
            <a:r>
              <a:rPr lang="en-US" altLang="zh-CN" sz="1200" b="0" dirty="0"/>
              <a:t> </a:t>
            </a:r>
            <a:endParaRPr lang="zh-CN" altLang="zh-CN" sz="1200" dirty="0"/>
          </a:p>
          <a:p>
            <a:pPr marL="0" indent="0">
              <a:buNone/>
            </a:pPr>
            <a:r>
              <a:rPr lang="en-US" altLang="zh-CN" sz="1200" b="0" dirty="0" err="1"/>
              <a:t>int</a:t>
            </a:r>
            <a:r>
              <a:rPr lang="en-US" altLang="zh-CN" sz="1200" b="0" dirty="0"/>
              <a:t> main()</a:t>
            </a:r>
            <a:endParaRPr lang="zh-CN" altLang="zh-CN" sz="1200" dirty="0"/>
          </a:p>
          <a:p>
            <a:pPr marL="0" indent="0">
              <a:buNone/>
            </a:pPr>
            <a:r>
              <a:rPr lang="en-US" altLang="zh-CN" sz="1200" b="0" dirty="0"/>
              <a:t>{</a:t>
            </a:r>
            <a:endParaRPr lang="zh-CN" altLang="zh-CN" sz="1200" dirty="0"/>
          </a:p>
          <a:p>
            <a:pPr marL="0" indent="0">
              <a:buNone/>
            </a:pPr>
            <a:r>
              <a:rPr lang="en-US" altLang="zh-CN" sz="1200" b="0" dirty="0"/>
              <a:t>	_____(20)___ q;</a:t>
            </a:r>
            <a:endParaRPr lang="zh-CN" altLang="zh-CN" sz="1200" dirty="0"/>
          </a:p>
          <a:p>
            <a:pPr marL="0" indent="0">
              <a:buNone/>
            </a:pPr>
            <a:r>
              <a:rPr lang="en-US" altLang="zh-CN" sz="1200" b="0" dirty="0"/>
              <a:t>	</a:t>
            </a:r>
            <a:r>
              <a:rPr lang="en-US" altLang="zh-CN" sz="1200" b="0" dirty="0" err="1"/>
              <a:t>q.push</a:t>
            </a:r>
            <a:r>
              <a:rPr lang="en-US" altLang="zh-CN" sz="1200" b="0" dirty="0"/>
              <a:t>(1);</a:t>
            </a:r>
            <a:endParaRPr lang="zh-CN" altLang="zh-CN" sz="1200" dirty="0"/>
          </a:p>
          <a:p>
            <a:pPr marL="0" indent="0">
              <a:buNone/>
            </a:pPr>
            <a:r>
              <a:rPr lang="en-US" altLang="zh-CN" sz="1200" b="0" dirty="0"/>
              <a:t>	</a:t>
            </a:r>
            <a:r>
              <a:rPr lang="en-US" altLang="zh-CN" sz="1200" b="0" dirty="0" err="1"/>
              <a:t>q.push</a:t>
            </a:r>
            <a:r>
              <a:rPr lang="en-US" altLang="zh-CN" sz="1200" b="0" dirty="0"/>
              <a:t>(2);</a:t>
            </a:r>
            <a:endParaRPr lang="zh-CN" altLang="zh-CN" sz="1200" dirty="0"/>
          </a:p>
          <a:p>
            <a:pPr marL="0" indent="0">
              <a:buNone/>
            </a:pPr>
            <a:r>
              <a:rPr lang="en-US" altLang="zh-CN" sz="1200" b="0" dirty="0"/>
              <a:t>	</a:t>
            </a:r>
            <a:r>
              <a:rPr lang="en-US" altLang="zh-CN" sz="1200" b="0" dirty="0" err="1"/>
              <a:t>cout</a:t>
            </a:r>
            <a:r>
              <a:rPr lang="en-US" altLang="zh-CN" sz="1200" b="0" dirty="0"/>
              <a:t> &lt;&lt; </a:t>
            </a:r>
            <a:r>
              <a:rPr lang="en-US" altLang="zh-CN" sz="1200" b="0" dirty="0" err="1"/>
              <a:t>q.pop</a:t>
            </a:r>
            <a:r>
              <a:rPr lang="en-US" altLang="zh-CN" sz="1200" b="0" dirty="0"/>
              <a:t>() &lt;&lt; </a:t>
            </a:r>
            <a:r>
              <a:rPr lang="en-US" altLang="zh-CN" sz="1200" b="0" dirty="0" err="1"/>
              <a:t>endl</a:t>
            </a:r>
            <a:r>
              <a:rPr lang="en-US" altLang="zh-CN" sz="1200" b="0" dirty="0"/>
              <a:t>;</a:t>
            </a:r>
            <a:endParaRPr lang="zh-CN" altLang="zh-CN" sz="1200" dirty="0"/>
          </a:p>
          <a:p>
            <a:pPr marL="0" indent="0">
              <a:buNone/>
            </a:pPr>
            <a:r>
              <a:rPr lang="en-US" altLang="zh-CN" sz="1200" b="0" dirty="0"/>
              <a:t>	return 0;</a:t>
            </a:r>
            <a:endParaRPr lang="zh-CN" altLang="zh-CN" sz="1200" dirty="0"/>
          </a:p>
          <a:p>
            <a:pPr marL="0" indent="0">
              <a:buNone/>
            </a:pPr>
            <a:r>
              <a:rPr lang="en-US" altLang="zh-CN" sz="1200" dirty="0"/>
              <a:t>} </a:t>
            </a:r>
            <a:endParaRPr lang="zh-CN" altLang="zh-CN" sz="1200" dirty="0"/>
          </a:p>
        </p:txBody>
      </p:sp>
    </p:spTree>
    <p:extLst>
      <p:ext uri="{BB962C8B-B14F-4D97-AF65-F5344CB8AC3E}">
        <p14:creationId xmlns:p14="http://schemas.microsoft.com/office/powerpoint/2010/main" val="4217738325"/>
      </p:ext>
    </p:extLst>
  </p:cSld>
  <p:clrMapOvr>
    <a:masterClrMapping/>
  </p:clrMapOvr>
  <p:transition spd="med" advClick="0" advTm="0">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470710913"/>
              </p:ext>
            </p:extLst>
          </p:nvPr>
        </p:nvGraphicFramePr>
        <p:xfrm>
          <a:off x="698575" y="477462"/>
          <a:ext cx="10081120" cy="5832651"/>
        </p:xfrm>
        <a:graphic>
          <a:graphicData uri="http://schemas.openxmlformats.org/drawingml/2006/table">
            <a:tbl>
              <a:tblPr firstRow="1" firstCol="1" bandRow="1">
                <a:tableStyleId>{5C22544A-7EE6-4342-B048-85BDC9FD1C3A}</a:tableStyleId>
              </a:tblPr>
              <a:tblGrid>
                <a:gridCol w="508477">
                  <a:extLst>
                    <a:ext uri="{9D8B030D-6E8A-4147-A177-3AD203B41FA5}">
                      <a16:colId xmlns:a16="http://schemas.microsoft.com/office/drawing/2014/main" val="1442439567"/>
                    </a:ext>
                  </a:extLst>
                </a:gridCol>
                <a:gridCol w="4601564">
                  <a:extLst>
                    <a:ext uri="{9D8B030D-6E8A-4147-A177-3AD203B41FA5}">
                      <a16:colId xmlns:a16="http://schemas.microsoft.com/office/drawing/2014/main" val="4166293161"/>
                    </a:ext>
                  </a:extLst>
                </a:gridCol>
                <a:gridCol w="634808">
                  <a:extLst>
                    <a:ext uri="{9D8B030D-6E8A-4147-A177-3AD203B41FA5}">
                      <a16:colId xmlns:a16="http://schemas.microsoft.com/office/drawing/2014/main" val="3748140763"/>
                    </a:ext>
                  </a:extLst>
                </a:gridCol>
                <a:gridCol w="4336271">
                  <a:extLst>
                    <a:ext uri="{9D8B030D-6E8A-4147-A177-3AD203B41FA5}">
                      <a16:colId xmlns:a16="http://schemas.microsoft.com/office/drawing/2014/main" val="3696197640"/>
                    </a:ext>
                  </a:extLst>
                </a:gridCol>
              </a:tblGrid>
              <a:tr h="520526">
                <a:tc>
                  <a:txBody>
                    <a:bodyPr/>
                    <a:lstStyle/>
                    <a:p>
                      <a:pPr>
                        <a:lnSpc>
                          <a:spcPts val="3000"/>
                        </a:lnSpc>
                        <a:spcBef>
                          <a:spcPts val="250"/>
                        </a:spcBef>
                        <a:spcAft>
                          <a:spcPts val="0"/>
                        </a:spcAft>
                      </a:pPr>
                      <a:r>
                        <a:rPr lang="en-US" sz="1050">
                          <a:effectLst/>
                          <a:uFill>
                            <a:solidFill>
                              <a:srgbClr val="000000"/>
                            </a:solidFill>
                          </a:uFill>
                        </a:rPr>
                        <a:t>(1)</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Aft>
                          <a:spcPts val="0"/>
                        </a:spcAft>
                      </a:pPr>
                      <a:r>
                        <a:rPr lang="en-US" sz="1050" dirty="0">
                          <a:effectLst/>
                          <a:uFill>
                            <a:solidFill>
                              <a:srgbClr val="000000"/>
                            </a:solidFill>
                          </a:uFill>
                        </a:rPr>
                        <a:t>#define MYQUEUE</a:t>
                      </a:r>
                      <a:endParaRPr lang="zh-CN" sz="1200" b="1"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(11)</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T myQueue&lt;T&gt;::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0344893"/>
                  </a:ext>
                </a:extLst>
              </a:tr>
              <a:tr h="520526">
                <a:tc>
                  <a:txBody>
                    <a:bodyPr/>
                    <a:lstStyle/>
                    <a:p>
                      <a:pPr>
                        <a:lnSpc>
                          <a:spcPts val="3000"/>
                        </a:lnSpc>
                        <a:spcBef>
                          <a:spcPts val="250"/>
                        </a:spcBef>
                        <a:spcAft>
                          <a:spcPts val="0"/>
                        </a:spcAft>
                      </a:pPr>
                      <a:r>
                        <a:rPr lang="en-US" sz="1050">
                          <a:effectLst/>
                          <a:uFill>
                            <a:solidFill>
                              <a:srgbClr val="000000"/>
                            </a:solidFill>
                          </a:uFill>
                        </a:rPr>
                        <a:t>(2)</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template&lt;typename T&gt;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(12)</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const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2263763"/>
                  </a:ext>
                </a:extLst>
              </a:tr>
              <a:tr h="520526">
                <a:tc>
                  <a:txBody>
                    <a:bodyPr/>
                    <a:lstStyle/>
                    <a:p>
                      <a:pPr>
                        <a:lnSpc>
                          <a:spcPts val="3000"/>
                        </a:lnSpc>
                        <a:spcBef>
                          <a:spcPts val="250"/>
                        </a:spcBef>
                        <a:spcAft>
                          <a:spcPts val="0"/>
                        </a:spcAft>
                      </a:pPr>
                      <a:r>
                        <a:rPr lang="en-US" sz="1050">
                          <a:effectLst/>
                          <a:uFill>
                            <a:solidFill>
                              <a:srgbClr val="000000"/>
                            </a:solidFill>
                          </a:uFill>
                        </a:rPr>
                        <a:t>(3)</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const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(13)</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queueTop-&gt;val</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184760"/>
                  </a:ext>
                </a:extLst>
              </a:tr>
              <a:tr h="520526">
                <a:tc>
                  <a:txBody>
                    <a:bodyPr/>
                    <a:lstStyle/>
                    <a:p>
                      <a:pPr>
                        <a:lnSpc>
                          <a:spcPts val="3000"/>
                        </a:lnSpc>
                        <a:spcBef>
                          <a:spcPts val="250"/>
                        </a:spcBef>
                        <a:spcAft>
                          <a:spcPts val="0"/>
                        </a:spcAft>
                      </a:pPr>
                      <a:r>
                        <a:rPr lang="en-US" sz="1050" dirty="0">
                          <a:effectLst/>
                          <a:uFill>
                            <a:solidFill>
                              <a:srgbClr val="000000"/>
                            </a:solidFill>
                          </a:uFill>
                        </a:rPr>
                        <a:t>(4)</a:t>
                      </a:r>
                      <a:endParaRPr lang="zh-CN" sz="1200" b="1"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const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(14)</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int myQueue&lt;T&gt;::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3706177"/>
                  </a:ext>
                </a:extLst>
              </a:tr>
              <a:tr h="520526">
                <a:tc>
                  <a:txBody>
                    <a:bodyPr/>
                    <a:lstStyle/>
                    <a:p>
                      <a:pPr>
                        <a:lnSpc>
                          <a:spcPts val="3000"/>
                        </a:lnSpc>
                        <a:spcBef>
                          <a:spcPts val="250"/>
                        </a:spcBef>
                        <a:spcAft>
                          <a:spcPts val="0"/>
                        </a:spcAft>
                      </a:pPr>
                      <a:r>
                        <a:rPr lang="en-US" sz="1050" dirty="0">
                          <a:effectLst/>
                          <a:uFill>
                            <a:solidFill>
                              <a:srgbClr val="000000"/>
                            </a:solidFill>
                          </a:uFill>
                        </a:rPr>
                        <a:t>(5)</a:t>
                      </a:r>
                      <a:endParaRPr lang="zh-CN" sz="1200" b="1"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myQueue&lt;T&gt;::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(15)</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const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87396199"/>
                  </a:ext>
                </a:extLst>
              </a:tr>
              <a:tr h="520526">
                <a:tc>
                  <a:txBody>
                    <a:bodyPr/>
                    <a:lstStyle/>
                    <a:p>
                      <a:pPr>
                        <a:lnSpc>
                          <a:spcPts val="3000"/>
                        </a:lnSpc>
                        <a:spcBef>
                          <a:spcPts val="250"/>
                        </a:spcBef>
                        <a:spcAft>
                          <a:spcPts val="0"/>
                        </a:spcAft>
                      </a:pPr>
                      <a:r>
                        <a:rPr lang="en-US" sz="1050" dirty="0">
                          <a:effectLst/>
                          <a:uFill>
                            <a:solidFill>
                              <a:srgbClr val="000000"/>
                            </a:solidFill>
                          </a:uFill>
                        </a:rPr>
                        <a:t>(6)</a:t>
                      </a:r>
                      <a:endParaRPr lang="zh-CN" sz="1200" b="1"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queueTail = newnode</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(16)</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int myQueue&lt;T&gt;::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83173910"/>
                  </a:ext>
                </a:extLst>
              </a:tr>
              <a:tr h="520526">
                <a:tc>
                  <a:txBody>
                    <a:bodyPr/>
                    <a:lstStyle/>
                    <a:p>
                      <a:pPr>
                        <a:lnSpc>
                          <a:spcPts val="3000"/>
                        </a:lnSpc>
                        <a:spcBef>
                          <a:spcPts val="250"/>
                        </a:spcBef>
                        <a:spcAft>
                          <a:spcPts val="0"/>
                        </a:spcAft>
                      </a:pPr>
                      <a:r>
                        <a:rPr lang="en-US" sz="1050" dirty="0">
                          <a:effectLst/>
                          <a:uFill>
                            <a:solidFill>
                              <a:srgbClr val="000000"/>
                            </a:solidFill>
                          </a:uFill>
                        </a:rPr>
                        <a:t>(7)</a:t>
                      </a:r>
                      <a:endParaRPr lang="zh-CN" sz="1200" b="1"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T myQueue&lt;T&gt;::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(17)</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const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97596059"/>
                  </a:ext>
                </a:extLst>
              </a:tr>
              <a:tr h="520526">
                <a:tc>
                  <a:txBody>
                    <a:bodyPr/>
                    <a:lstStyle/>
                    <a:p>
                      <a:pPr>
                        <a:lnSpc>
                          <a:spcPts val="3000"/>
                        </a:lnSpc>
                        <a:spcBef>
                          <a:spcPts val="250"/>
                        </a:spcBef>
                        <a:spcAft>
                          <a:spcPts val="0"/>
                        </a:spcAft>
                      </a:pPr>
                      <a:r>
                        <a:rPr lang="en-US" sz="1050" dirty="0">
                          <a:effectLst/>
                          <a:uFill>
                            <a:solidFill>
                              <a:srgbClr val="000000"/>
                            </a:solidFill>
                          </a:uFill>
                        </a:rPr>
                        <a:t>(8)</a:t>
                      </a:r>
                      <a:endParaRPr lang="zh-CN" sz="1200" b="1"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result = queueTop-&gt;next-&gt;val</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(18)</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#endif</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774506"/>
                  </a:ext>
                </a:extLst>
              </a:tr>
              <a:tr h="520526">
                <a:tc>
                  <a:txBody>
                    <a:bodyPr/>
                    <a:lstStyle/>
                    <a:p>
                      <a:pPr>
                        <a:lnSpc>
                          <a:spcPts val="3000"/>
                        </a:lnSpc>
                        <a:spcBef>
                          <a:spcPts val="250"/>
                        </a:spcBef>
                        <a:spcAft>
                          <a:spcPts val="0"/>
                        </a:spcAft>
                      </a:pPr>
                      <a:r>
                        <a:rPr lang="en-US" sz="1050" dirty="0">
                          <a:effectLst/>
                          <a:uFill>
                            <a:solidFill>
                              <a:srgbClr val="000000"/>
                            </a:solidFill>
                          </a:uFill>
                        </a:rPr>
                        <a:t>(9)</a:t>
                      </a:r>
                      <a:endParaRPr lang="zh-CN" sz="1200" b="1"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queueTop-&gt;next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(19)</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#include"myQueue.h"</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3535938"/>
                  </a:ext>
                </a:extLst>
              </a:tr>
              <a:tr h="1147917">
                <a:tc>
                  <a:txBody>
                    <a:bodyPr/>
                    <a:lstStyle/>
                    <a:p>
                      <a:pPr>
                        <a:lnSpc>
                          <a:spcPts val="3000"/>
                        </a:lnSpc>
                        <a:spcBef>
                          <a:spcPts val="250"/>
                        </a:spcBef>
                        <a:spcAft>
                          <a:spcPts val="0"/>
                        </a:spcAft>
                      </a:pPr>
                      <a:r>
                        <a:rPr lang="en-US" sz="1050" dirty="0">
                          <a:effectLst/>
                          <a:uFill>
                            <a:solidFill>
                              <a:srgbClr val="000000"/>
                            </a:solidFill>
                          </a:uFill>
                        </a:rPr>
                        <a:t>(10)</a:t>
                      </a:r>
                      <a:endParaRPr lang="zh-CN" sz="1200" b="1"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result</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a:effectLst/>
                          <a:uFill>
                            <a:solidFill>
                              <a:srgbClr val="000000"/>
                            </a:solidFill>
                          </a:uFill>
                        </a:rPr>
                        <a:t>(20)</a:t>
                      </a:r>
                      <a:endParaRPr lang="zh-CN" sz="1200" b="1">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ts val="3000"/>
                        </a:lnSpc>
                        <a:spcBef>
                          <a:spcPts val="250"/>
                        </a:spcBef>
                        <a:spcAft>
                          <a:spcPts val="0"/>
                        </a:spcAft>
                      </a:pPr>
                      <a:r>
                        <a:rPr lang="en-US" sz="1050" dirty="0" err="1">
                          <a:effectLst/>
                          <a:uFill>
                            <a:solidFill>
                              <a:srgbClr val="000000"/>
                            </a:solidFill>
                          </a:uFill>
                        </a:rPr>
                        <a:t>myQueue</a:t>
                      </a:r>
                      <a:r>
                        <a:rPr lang="en-US" sz="1050" dirty="0">
                          <a:effectLst/>
                          <a:uFill>
                            <a:solidFill>
                              <a:srgbClr val="000000"/>
                            </a:solidFill>
                          </a:uFill>
                        </a:rPr>
                        <a:t>&lt;</a:t>
                      </a:r>
                      <a:r>
                        <a:rPr lang="en-US" sz="1050" dirty="0" err="1">
                          <a:effectLst/>
                          <a:uFill>
                            <a:solidFill>
                              <a:srgbClr val="000000"/>
                            </a:solidFill>
                          </a:uFill>
                        </a:rPr>
                        <a:t>int</a:t>
                      </a:r>
                      <a:r>
                        <a:rPr lang="en-US" sz="1050" dirty="0">
                          <a:effectLst/>
                          <a:uFill>
                            <a:solidFill>
                              <a:srgbClr val="000000"/>
                            </a:solidFill>
                          </a:uFill>
                        </a:rPr>
                        <a:t>&gt;</a:t>
                      </a:r>
                      <a:endParaRPr lang="zh-CN" sz="1200" b="1" dirty="0">
                        <a:solidFill>
                          <a:srgbClr val="000000"/>
                        </a:solidFill>
                        <a:effectLst/>
                        <a:uFill>
                          <a:solidFill>
                            <a:srgbClr val="000000"/>
                          </a:solidFill>
                        </a:uFill>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3340794"/>
                  </a:ext>
                </a:extLst>
              </a:tr>
            </a:tbl>
          </a:graphicData>
        </a:graphic>
      </p:graphicFrame>
    </p:spTree>
    <p:extLst>
      <p:ext uri="{BB962C8B-B14F-4D97-AF65-F5344CB8AC3E}">
        <p14:creationId xmlns:p14="http://schemas.microsoft.com/office/powerpoint/2010/main" val="3723805007"/>
      </p:ext>
    </p:extLst>
  </p:cSld>
  <p:clrMapOvr>
    <a:masterClrMapping/>
  </p:clrMapOvr>
  <p:transition spd="med" advClick="0" advTm="0">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4</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dirty="0"/>
              <a:t>Program Design</a:t>
            </a:r>
            <a:endParaRPr lang="zh-CN" altLang="en-US" dirty="0"/>
          </a:p>
        </p:txBody>
      </p:sp>
    </p:spTree>
    <p:extLst>
      <p:ext uri="{BB962C8B-B14F-4D97-AF65-F5344CB8AC3E}">
        <p14:creationId xmlns:p14="http://schemas.microsoft.com/office/powerpoint/2010/main" val="140923191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15" presetClass="entr" presetSubtype="0" fill="hold" nodeType="afterEffect">
                                  <p:stCondLst>
                                    <p:cond delay="0"/>
                                  </p:stCondLst>
                                  <p:childTnLst>
                                    <p:set>
                                      <p:cBhvr>
                                        <p:cTn id="92" dur="1" fill="hold">
                                          <p:stCondLst>
                                            <p:cond delay="0"/>
                                          </p:stCondLst>
                                        </p:cTn>
                                        <p:tgtEl>
                                          <p:spTgt spid="970819"/>
                                        </p:tgtEl>
                                        <p:attrNameLst>
                                          <p:attrName>style.visibility</p:attrName>
                                        </p:attrNameLst>
                                      </p:cBhvr>
                                      <p:to>
                                        <p:strVal val="visible"/>
                                      </p:to>
                                    </p:set>
                                    <p:anim calcmode="lin" valueType="num">
                                      <p:cBhvr>
                                        <p:cTn id="93" dur="2000" fill="hold"/>
                                        <p:tgtEl>
                                          <p:spTgt spid="970819"/>
                                        </p:tgtEl>
                                        <p:attrNameLst>
                                          <p:attrName>ppt_w</p:attrName>
                                        </p:attrNameLst>
                                      </p:cBhvr>
                                      <p:tavLst>
                                        <p:tav tm="0">
                                          <p:val>
                                            <p:fltVal val="0"/>
                                          </p:val>
                                        </p:tav>
                                        <p:tav tm="100000">
                                          <p:val>
                                            <p:strVal val="#ppt_w"/>
                                          </p:val>
                                        </p:tav>
                                      </p:tavLst>
                                    </p:anim>
                                    <p:anim calcmode="lin" valueType="num">
                                      <p:cBhvr>
                                        <p:cTn id="94" dur="2000" fill="hold"/>
                                        <p:tgtEl>
                                          <p:spTgt spid="970819"/>
                                        </p:tgtEl>
                                        <p:attrNameLst>
                                          <p:attrName>ppt_h</p:attrName>
                                        </p:attrNameLst>
                                      </p:cBhvr>
                                      <p:tavLst>
                                        <p:tav tm="0">
                                          <p:val>
                                            <p:fltVal val="0"/>
                                          </p:val>
                                        </p:tav>
                                        <p:tav tm="100000">
                                          <p:val>
                                            <p:strVal val="#ppt_h"/>
                                          </p:val>
                                        </p:tav>
                                      </p:tavLst>
                                    </p:anim>
                                    <p:anim calcmode="lin" valueType="num">
                                      <p:cBhvr>
                                        <p:cTn id="95"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96"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97" fill="hold" nodeType="afterGroup">
                            <p:stCondLst>
                              <p:cond delay="6000"/>
                            </p:stCondLst>
                            <p:childTnLst>
                              <p:par>
                                <p:cTn id="98" presetID="22" presetClass="entr" presetSubtype="8" fill="hold" grpId="0" nodeType="afterEffect">
                                  <p:stCondLst>
                                    <p:cond delay="0"/>
                                  </p:stCondLst>
                                  <p:childTnLst>
                                    <p:set>
                                      <p:cBhvr>
                                        <p:cTn id="99" dur="1" fill="hold">
                                          <p:stCondLst>
                                            <p:cond delay="0"/>
                                          </p:stCondLst>
                                        </p:cTn>
                                        <p:tgtEl>
                                          <p:spTgt spid="970822"/>
                                        </p:tgtEl>
                                        <p:attrNameLst>
                                          <p:attrName>style.visibility</p:attrName>
                                        </p:attrNameLst>
                                      </p:cBhvr>
                                      <p:to>
                                        <p:strVal val="visible"/>
                                      </p:to>
                                    </p:set>
                                    <p:animEffect transition="in" filter="wipe(left)">
                                      <p:cBhvr>
                                        <p:cTn id="100"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446986"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1.The </a:t>
            </a:r>
            <a:r>
              <a:rPr lang="en-US" altLang="zh-CN" dirty="0"/>
              <a:t>data for the queue is defined as follows</a:t>
            </a:r>
            <a:endParaRPr lang="zh-CN" altLang="en-US" dirty="0"/>
          </a:p>
        </p:txBody>
      </p:sp>
      <p:sp>
        <p:nvSpPr>
          <p:cNvPr id="2" name="文本框 1"/>
          <p:cNvSpPr txBox="1"/>
          <p:nvPr/>
        </p:nvSpPr>
        <p:spPr>
          <a:xfrm>
            <a:off x="322734" y="707487"/>
            <a:ext cx="11521280" cy="2308324"/>
          </a:xfrm>
          <a:prstGeom prst="rect">
            <a:avLst/>
          </a:prstGeom>
          <a:noFill/>
        </p:spPr>
        <p:txBody>
          <a:bodyPr wrap="square" rtlCol="0">
            <a:spAutoFit/>
          </a:bodyPr>
          <a:lstStyle/>
          <a:p>
            <a:r>
              <a:rPr lang="en-US" altLang="zh-CN" dirty="0"/>
              <a:t>The data for the queue is defined as follows</a:t>
            </a:r>
            <a:endParaRPr lang="zh-CN" altLang="zh-CN" dirty="0"/>
          </a:p>
          <a:p>
            <a:endParaRPr lang="en-US" altLang="zh-CN" dirty="0" smtClean="0"/>
          </a:p>
          <a:p>
            <a:r>
              <a:rPr lang="en-US" altLang="zh-CN" dirty="0" smtClean="0"/>
              <a:t>unsigned </a:t>
            </a:r>
            <a:r>
              <a:rPr lang="en-US" altLang="zh-CN" dirty="0" err="1"/>
              <a:t>int</a:t>
            </a:r>
            <a:r>
              <a:rPr lang="en-US" altLang="zh-CN" dirty="0"/>
              <a:t> size;   // the total queue size, can store up to size-1 </a:t>
            </a:r>
            <a:r>
              <a:rPr lang="en-US" altLang="zh-CN" dirty="0" err="1"/>
              <a:t>datas</a:t>
            </a:r>
            <a:endParaRPr lang="zh-CN" altLang="zh-CN" dirty="0"/>
          </a:p>
          <a:p>
            <a:r>
              <a:rPr lang="en-US" altLang="zh-CN" dirty="0" err="1"/>
              <a:t>int</a:t>
            </a:r>
            <a:r>
              <a:rPr lang="en-US" altLang="zh-CN" dirty="0"/>
              <a:t> head;            // Record the subscript of the queue head</a:t>
            </a:r>
            <a:endParaRPr lang="zh-CN" altLang="zh-CN" dirty="0"/>
          </a:p>
          <a:p>
            <a:r>
              <a:rPr lang="en-US" altLang="zh-CN" dirty="0" err="1"/>
              <a:t>int</a:t>
            </a:r>
            <a:r>
              <a:rPr lang="en-US" altLang="zh-CN" dirty="0"/>
              <a:t> rear;            // Record the subscripts of the end of the queue</a:t>
            </a:r>
            <a:endParaRPr lang="zh-CN" altLang="zh-CN" dirty="0"/>
          </a:p>
          <a:p>
            <a:r>
              <a:rPr lang="en-US" altLang="zh-CN" dirty="0"/>
              <a:t>T* </a:t>
            </a:r>
            <a:r>
              <a:rPr lang="en-US" altLang="zh-CN" dirty="0" err="1"/>
              <a:t>data_buff</a:t>
            </a:r>
            <a:r>
              <a:rPr lang="en-US" altLang="zh-CN" dirty="0"/>
              <a:t>;        // Data storage buffer</a:t>
            </a:r>
            <a:endParaRPr lang="zh-CN" altLang="en-US" sz="2000" dirty="0"/>
          </a:p>
        </p:txBody>
      </p:sp>
      <p:pic>
        <p:nvPicPr>
          <p:cNvPr id="2049" name="图片 1" descr="这里写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3" y="3573810"/>
            <a:ext cx="2433360" cy="21568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50504" y="5723266"/>
            <a:ext cx="2433359" cy="3847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Cambria" panose="02040503050406030204" pitchFamily="18" charset="0"/>
                <a:ea typeface="黑体" panose="02010609060101010101" pitchFamily="49" charset="-122"/>
                <a:cs typeface="Times New Roman" panose="02020603050405020304" pitchFamily="18" charset="0"/>
              </a:rPr>
              <a:t>Figure 1 </a:t>
            </a:r>
            <a:r>
              <a:rPr kumimoji="0" lang="en-US" altLang="zh-CN" sz="9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rPr>
              <a:t> rear==head, The queue is empty</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2052" name="图片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7587" y="3573810"/>
            <a:ext cx="4385684" cy="21238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577587" y="5787152"/>
            <a:ext cx="4385684" cy="2515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chemeClr val="tx1"/>
                </a:solidFill>
                <a:effectLst/>
                <a:latin typeface="Cambria" panose="02040503050406030204" pitchFamily="18" charset="0"/>
                <a:ea typeface="黑体" panose="02010609060101010101" pitchFamily="49" charset="-122"/>
                <a:cs typeface="Times New Roman" panose="02020603050405020304" pitchFamily="18" charset="0"/>
              </a:rPr>
              <a:t>Figure 2 Add elements' A 'and' B 'to the queue in turn</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2055" name="图片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6606" y="3573810"/>
            <a:ext cx="2580961" cy="21602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a:spLocks noChangeArrowheads="1"/>
          </p:cNvSpPr>
          <p:nvPr/>
        </p:nvSpPr>
        <p:spPr bwMode="auto">
          <a:xfrm>
            <a:off x="7046605" y="5709253"/>
            <a:ext cx="2580961"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chemeClr val="tx1"/>
                </a:solidFill>
                <a:effectLst/>
                <a:latin typeface="Cambria" panose="02040503050406030204" pitchFamily="18" charset="0"/>
                <a:ea typeface="黑体" panose="02010609060101010101" pitchFamily="49" charset="-122"/>
                <a:cs typeface="Times New Roman" panose="02020603050405020304" pitchFamily="18" charset="0"/>
              </a:rPr>
              <a:t>Figure 3  Put the element 'A' of the head out of the queue</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22" name="图片 21" descr="图片包含 物体, 时钟&#10;&#10;描述已自动生成"/>
          <p:cNvPicPr/>
          <p:nvPr/>
        </p:nvPicPr>
        <p:blipFill>
          <a:blip r:embed="rId8"/>
          <a:stretch>
            <a:fillRect/>
          </a:stretch>
        </p:blipFill>
        <p:spPr>
          <a:xfrm>
            <a:off x="9771583" y="3573810"/>
            <a:ext cx="2160240" cy="2123802"/>
          </a:xfrm>
          <a:prstGeom prst="rect">
            <a:avLst/>
          </a:prstGeom>
        </p:spPr>
      </p:pic>
      <p:sp>
        <p:nvSpPr>
          <p:cNvPr id="24" name="Rectangle 6"/>
          <p:cNvSpPr>
            <a:spLocks noChangeArrowheads="1"/>
          </p:cNvSpPr>
          <p:nvPr/>
        </p:nvSpPr>
        <p:spPr bwMode="auto">
          <a:xfrm>
            <a:off x="9787384" y="5762124"/>
            <a:ext cx="2216447" cy="4078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Aft>
                <a:spcPts val="0"/>
              </a:spcAft>
            </a:pPr>
            <a:r>
              <a:rPr lang="en-US" altLang="zh-CN" sz="1050" b="1" kern="100" dirty="0">
                <a:latin typeface="Cambria" panose="02040503050406030204" pitchFamily="18" charset="0"/>
                <a:ea typeface="黑体" panose="02010609060101010101" pitchFamily="49" charset="-122"/>
                <a:cs typeface="Times New Roman" panose="02020603050405020304" pitchFamily="18" charset="0"/>
              </a:rPr>
              <a:t>Figure 4  </a:t>
            </a:r>
            <a:r>
              <a:rPr lang="en-US" altLang="zh-CN" sz="1000" b="1" kern="100" dirty="0">
                <a:ea typeface="黑体" panose="02010609060101010101" pitchFamily="49" charset="-122"/>
                <a:cs typeface="Times New Roman" panose="02020603050405020304" pitchFamily="18" charset="0"/>
              </a:rPr>
              <a:t>The queue is full when  (rear+1) %</a:t>
            </a:r>
            <a:r>
              <a:rPr lang="en-US" altLang="zh-CN" sz="1000" b="1" kern="100" dirty="0" err="1">
                <a:ea typeface="黑体" panose="02010609060101010101" pitchFamily="49" charset="-122"/>
                <a:cs typeface="Times New Roman" panose="02020603050405020304" pitchFamily="18" charset="0"/>
              </a:rPr>
              <a:t>QueueSize</a:t>
            </a:r>
            <a:r>
              <a:rPr lang="en-US" altLang="zh-CN" sz="1000" b="1" kern="100" dirty="0">
                <a:ea typeface="黑体" panose="02010609060101010101" pitchFamily="49" charset="-122"/>
                <a:cs typeface="Times New Roman" panose="02020603050405020304" pitchFamily="18" charset="0"/>
              </a:rPr>
              <a:t> == front</a:t>
            </a:r>
            <a:endParaRPr lang="zh-CN" altLang="zh-CN" sz="1050" b="1" kern="100" dirty="0">
              <a:latin typeface="Cambria" panose="020405030504060302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4388387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4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The data for the queue is defined as follows</a:t>
            </a:r>
            <a:endParaRPr lang="zh-CN" altLang="en-US" dirty="0"/>
          </a:p>
        </p:txBody>
      </p:sp>
      <p:sp>
        <p:nvSpPr>
          <p:cNvPr id="2" name="文本框 1"/>
          <p:cNvSpPr txBox="1"/>
          <p:nvPr/>
        </p:nvSpPr>
        <p:spPr>
          <a:xfrm>
            <a:off x="355873" y="680499"/>
            <a:ext cx="11521280" cy="5909310"/>
          </a:xfrm>
          <a:prstGeom prst="rect">
            <a:avLst/>
          </a:prstGeom>
          <a:noFill/>
        </p:spPr>
        <p:txBody>
          <a:bodyPr wrap="square" rtlCol="0">
            <a:spAutoFit/>
          </a:bodyPr>
          <a:lstStyle/>
          <a:p>
            <a:r>
              <a:rPr lang="en-US" altLang="zh-CN" sz="1400" dirty="0"/>
              <a:t>Implement a circular queue class templates. The test code is as follows:</a:t>
            </a:r>
            <a:endParaRPr lang="zh-CN" altLang="zh-CN" sz="1400" dirty="0"/>
          </a:p>
          <a:p>
            <a:r>
              <a:rPr lang="en-US" altLang="zh-CN" sz="1400" dirty="0"/>
              <a:t> </a:t>
            </a:r>
            <a:endParaRPr lang="zh-CN" altLang="zh-CN" sz="1400" dirty="0"/>
          </a:p>
          <a:p>
            <a:r>
              <a:rPr lang="en-US" altLang="zh-CN" sz="1400" dirty="0"/>
              <a:t>#include "</a:t>
            </a:r>
            <a:r>
              <a:rPr lang="en-US" altLang="zh-CN" sz="1400" dirty="0" err="1"/>
              <a:t>CQueue.h</a:t>
            </a:r>
            <a:r>
              <a:rPr lang="en-US" altLang="zh-CN" sz="1400" dirty="0"/>
              <a:t>"</a:t>
            </a:r>
            <a:endParaRPr lang="zh-CN" altLang="zh-CN" sz="1400" dirty="0"/>
          </a:p>
          <a:p>
            <a:r>
              <a:rPr lang="en-US" altLang="zh-CN" sz="1400" dirty="0"/>
              <a:t>#include &lt;</a:t>
            </a:r>
            <a:r>
              <a:rPr lang="en-US" altLang="zh-CN" sz="1400" dirty="0" err="1"/>
              <a:t>iostream</a:t>
            </a:r>
            <a:r>
              <a:rPr lang="en-US" altLang="zh-CN" sz="1400" dirty="0"/>
              <a:t>&gt;</a:t>
            </a:r>
            <a:endParaRPr lang="zh-CN" altLang="zh-CN" sz="1400" dirty="0"/>
          </a:p>
          <a:p>
            <a:r>
              <a:rPr lang="en-US" altLang="zh-CN" sz="1400" dirty="0"/>
              <a:t>using namespace </a:t>
            </a:r>
            <a:r>
              <a:rPr lang="en-US" altLang="zh-CN" sz="1400" dirty="0" err="1"/>
              <a:t>std</a:t>
            </a:r>
            <a:r>
              <a:rPr lang="en-US" altLang="zh-CN" sz="1400" dirty="0"/>
              <a:t>;</a:t>
            </a:r>
            <a:endParaRPr lang="zh-CN" altLang="zh-CN" sz="1400" dirty="0"/>
          </a:p>
          <a:p>
            <a:r>
              <a:rPr lang="en-US" altLang="zh-CN" sz="1400" dirty="0" err="1"/>
              <a:t>int</a:t>
            </a:r>
            <a:r>
              <a:rPr lang="en-US" altLang="zh-CN" sz="1400" dirty="0"/>
              <a:t> main()</a:t>
            </a:r>
            <a:endParaRPr lang="zh-CN" altLang="zh-CN" sz="1400" dirty="0"/>
          </a:p>
          <a:p>
            <a:r>
              <a:rPr lang="en-US" altLang="zh-CN" sz="1400" dirty="0"/>
              <a:t>{</a:t>
            </a:r>
            <a:endParaRPr lang="zh-CN" altLang="zh-CN" sz="1400" dirty="0"/>
          </a:p>
          <a:p>
            <a:r>
              <a:rPr lang="en-US" altLang="zh-CN" sz="1400" dirty="0"/>
              <a:t>    </a:t>
            </a:r>
            <a:r>
              <a:rPr lang="en-US" altLang="zh-CN" sz="1400" dirty="0" err="1"/>
              <a:t>CQueue</a:t>
            </a:r>
            <a:r>
              <a:rPr lang="en-US" altLang="zh-CN" sz="1400" dirty="0"/>
              <a:t>&lt;float&gt; </a:t>
            </a:r>
            <a:r>
              <a:rPr lang="en-US" altLang="zh-CN" sz="1400" dirty="0" err="1"/>
              <a:t>rq</a:t>
            </a:r>
            <a:r>
              <a:rPr lang="en-US" altLang="zh-CN" sz="1400" dirty="0"/>
              <a:t>;</a:t>
            </a:r>
            <a:endParaRPr lang="zh-CN" altLang="zh-CN" sz="1400" dirty="0"/>
          </a:p>
          <a:p>
            <a:r>
              <a:rPr lang="en-US" altLang="zh-CN" sz="1400" dirty="0"/>
              <a:t>    for (</a:t>
            </a:r>
            <a:r>
              <a:rPr lang="en-US" altLang="zh-CN" sz="1400" dirty="0" err="1"/>
              <a:t>int</a:t>
            </a:r>
            <a:r>
              <a:rPr lang="en-US" altLang="zh-CN" sz="1400" dirty="0"/>
              <a:t> </a:t>
            </a:r>
            <a:r>
              <a:rPr lang="en-US" altLang="zh-CN" sz="1400" dirty="0" err="1"/>
              <a:t>i</a:t>
            </a:r>
            <a:r>
              <a:rPr lang="en-US" altLang="zh-CN" sz="1400" dirty="0"/>
              <a:t> = 0; </a:t>
            </a:r>
            <a:r>
              <a:rPr lang="en-US" altLang="zh-CN" sz="1400" dirty="0" err="1"/>
              <a:t>i</a:t>
            </a:r>
            <a:r>
              <a:rPr lang="en-US" altLang="zh-CN" sz="1400" dirty="0"/>
              <a:t> &lt; 9; </a:t>
            </a:r>
            <a:r>
              <a:rPr lang="en-US" altLang="zh-CN" sz="1400" dirty="0" err="1"/>
              <a:t>i</a:t>
            </a:r>
            <a:r>
              <a:rPr lang="en-US" altLang="zh-CN" sz="1400" dirty="0"/>
              <a:t>++) </a:t>
            </a:r>
            <a:r>
              <a:rPr lang="en-US" altLang="zh-CN" sz="1400" dirty="0" smtClean="0"/>
              <a:t>          // </a:t>
            </a:r>
            <a:r>
              <a:rPr lang="en-US" altLang="zh-CN" sz="1400" dirty="0" err="1"/>
              <a:t>enqueueing</a:t>
            </a:r>
            <a:r>
              <a:rPr lang="en-US" altLang="zh-CN" sz="1400" dirty="0"/>
              <a:t> 9 elements</a:t>
            </a:r>
            <a:endParaRPr lang="zh-CN" altLang="zh-CN" sz="1400" dirty="0"/>
          </a:p>
          <a:p>
            <a:r>
              <a:rPr lang="en-US" altLang="zh-CN" sz="1400" dirty="0"/>
              <a:t>        </a:t>
            </a:r>
            <a:r>
              <a:rPr lang="en-US" altLang="zh-CN" sz="1400" dirty="0" err="1"/>
              <a:t>rq.enqueue</a:t>
            </a:r>
            <a:r>
              <a:rPr lang="en-US" altLang="zh-CN" sz="1400" dirty="0"/>
              <a:t>(</a:t>
            </a:r>
            <a:r>
              <a:rPr lang="en-US" altLang="zh-CN" sz="1400" dirty="0" err="1"/>
              <a:t>i</a:t>
            </a:r>
            <a:r>
              <a:rPr lang="en-US" altLang="zh-CN" sz="1400" dirty="0"/>
              <a:t>);</a:t>
            </a:r>
            <a:endParaRPr lang="zh-CN" altLang="zh-CN" sz="1400" dirty="0"/>
          </a:p>
          <a:p>
            <a:r>
              <a:rPr lang="en-US" altLang="zh-CN" sz="1400" dirty="0"/>
              <a:t>    </a:t>
            </a:r>
            <a:r>
              <a:rPr lang="en-US" altLang="zh-CN" sz="1400" dirty="0" err="1"/>
              <a:t>rq.show</a:t>
            </a:r>
            <a:r>
              <a:rPr lang="en-US" altLang="zh-CN" sz="1400" dirty="0"/>
              <a:t>();</a:t>
            </a:r>
            <a:endParaRPr lang="zh-CN" altLang="zh-CN" sz="1400" dirty="0"/>
          </a:p>
          <a:p>
            <a:r>
              <a:rPr lang="en-US" altLang="zh-CN" sz="1400" dirty="0"/>
              <a:t>    for (</a:t>
            </a:r>
            <a:r>
              <a:rPr lang="en-US" altLang="zh-CN" sz="1400" dirty="0" err="1"/>
              <a:t>int</a:t>
            </a:r>
            <a:r>
              <a:rPr lang="en-US" altLang="zh-CN" sz="1400" dirty="0"/>
              <a:t> </a:t>
            </a:r>
            <a:r>
              <a:rPr lang="en-US" altLang="zh-CN" sz="1400" dirty="0" err="1"/>
              <a:t>i</a:t>
            </a:r>
            <a:r>
              <a:rPr lang="en-US" altLang="zh-CN" sz="1400" dirty="0"/>
              <a:t> = 0; </a:t>
            </a:r>
            <a:r>
              <a:rPr lang="en-US" altLang="zh-CN" sz="1400" dirty="0" err="1"/>
              <a:t>i</a:t>
            </a:r>
            <a:r>
              <a:rPr lang="en-US" altLang="zh-CN" sz="1400" dirty="0"/>
              <a:t> &lt; 6; </a:t>
            </a:r>
            <a:r>
              <a:rPr lang="en-US" altLang="zh-CN" sz="1400" dirty="0" err="1"/>
              <a:t>i</a:t>
            </a:r>
            <a:r>
              <a:rPr lang="en-US" altLang="zh-CN" sz="1400" dirty="0"/>
              <a:t>++) </a:t>
            </a:r>
            <a:r>
              <a:rPr lang="en-US" altLang="zh-CN" sz="1400" dirty="0" smtClean="0"/>
              <a:t>         // </a:t>
            </a:r>
            <a:r>
              <a:rPr lang="en-US" altLang="zh-CN" sz="1400" dirty="0" err="1"/>
              <a:t>dequeueing</a:t>
            </a:r>
            <a:r>
              <a:rPr lang="en-US" altLang="zh-CN" sz="1400" dirty="0"/>
              <a:t> 6 elements</a:t>
            </a:r>
            <a:endParaRPr lang="zh-CN" altLang="zh-CN" sz="1400" dirty="0"/>
          </a:p>
          <a:p>
            <a:r>
              <a:rPr lang="en-US" altLang="zh-CN" sz="1400" dirty="0"/>
              <a:t>    {</a:t>
            </a:r>
            <a:endParaRPr lang="zh-CN" altLang="zh-CN" sz="1400" dirty="0"/>
          </a:p>
          <a:p>
            <a:r>
              <a:rPr lang="en-US" altLang="zh-CN" sz="1400" dirty="0"/>
              <a:t>        </a:t>
            </a:r>
            <a:r>
              <a:rPr lang="en-US" altLang="zh-CN" sz="1400" dirty="0" err="1"/>
              <a:t>cout</a:t>
            </a:r>
            <a:r>
              <a:rPr lang="en-US" altLang="zh-CN" sz="1400" dirty="0"/>
              <a:t> &lt;&lt; </a:t>
            </a:r>
            <a:r>
              <a:rPr lang="en-US" altLang="zh-CN" sz="1400" dirty="0" err="1"/>
              <a:t>rq.getHeadElem</a:t>
            </a:r>
            <a:r>
              <a:rPr lang="en-US" altLang="zh-CN" sz="1400" dirty="0"/>
              <a:t>() &lt;&lt; " ";</a:t>
            </a:r>
            <a:endParaRPr lang="zh-CN" altLang="zh-CN" sz="1400" dirty="0"/>
          </a:p>
          <a:p>
            <a:r>
              <a:rPr lang="en-US" altLang="zh-CN" sz="1400" dirty="0"/>
              <a:t>        </a:t>
            </a:r>
            <a:r>
              <a:rPr lang="en-US" altLang="zh-CN" sz="1400" dirty="0" err="1"/>
              <a:t>rq.dequeue</a:t>
            </a:r>
            <a:r>
              <a:rPr lang="en-US" altLang="zh-CN" sz="1400" dirty="0"/>
              <a:t>();</a:t>
            </a:r>
            <a:endParaRPr lang="zh-CN" altLang="zh-CN" sz="1400" dirty="0"/>
          </a:p>
          <a:p>
            <a:r>
              <a:rPr lang="en-US" altLang="zh-CN" sz="1400" dirty="0"/>
              <a:t>    }</a:t>
            </a:r>
            <a:endParaRPr lang="zh-CN" altLang="zh-CN" sz="1400" dirty="0"/>
          </a:p>
          <a:p>
            <a:r>
              <a:rPr lang="en-US" altLang="zh-CN" sz="1400" dirty="0"/>
              <a:t>    </a:t>
            </a:r>
            <a:r>
              <a:rPr lang="en-US" altLang="zh-CN" sz="1400" dirty="0" err="1"/>
              <a:t>cout</a:t>
            </a:r>
            <a:r>
              <a:rPr lang="en-US" altLang="zh-CN" sz="1400" dirty="0"/>
              <a:t> &lt;&lt; </a:t>
            </a:r>
            <a:r>
              <a:rPr lang="en-US" altLang="zh-CN" sz="1400" dirty="0" err="1"/>
              <a:t>endl</a:t>
            </a:r>
            <a:r>
              <a:rPr lang="en-US" altLang="zh-CN" sz="1400" dirty="0"/>
              <a:t>;</a:t>
            </a:r>
            <a:endParaRPr lang="zh-CN" altLang="zh-CN" sz="1400" dirty="0"/>
          </a:p>
          <a:p>
            <a:r>
              <a:rPr lang="en-US" altLang="zh-CN" sz="1400" dirty="0"/>
              <a:t>    for (</a:t>
            </a:r>
            <a:r>
              <a:rPr lang="en-US" altLang="zh-CN" sz="1400" dirty="0" err="1"/>
              <a:t>int</a:t>
            </a:r>
            <a:r>
              <a:rPr lang="en-US" altLang="zh-CN" sz="1400" dirty="0"/>
              <a:t> </a:t>
            </a:r>
            <a:r>
              <a:rPr lang="en-US" altLang="zh-CN" sz="1400" dirty="0" err="1"/>
              <a:t>i</a:t>
            </a:r>
            <a:r>
              <a:rPr lang="en-US" altLang="zh-CN" sz="1400" dirty="0"/>
              <a:t> = 0; </a:t>
            </a:r>
            <a:r>
              <a:rPr lang="en-US" altLang="zh-CN" sz="1400" dirty="0" err="1"/>
              <a:t>i</a:t>
            </a:r>
            <a:r>
              <a:rPr lang="en-US" altLang="zh-CN" sz="1400" dirty="0"/>
              <a:t> &lt; 5; </a:t>
            </a:r>
            <a:r>
              <a:rPr lang="en-US" altLang="zh-CN" sz="1400" dirty="0" err="1"/>
              <a:t>i</a:t>
            </a:r>
            <a:r>
              <a:rPr lang="en-US" altLang="zh-CN" sz="1400" dirty="0"/>
              <a:t>++) </a:t>
            </a:r>
            <a:r>
              <a:rPr lang="en-US" altLang="zh-CN" sz="1400" dirty="0" smtClean="0"/>
              <a:t>        // </a:t>
            </a:r>
            <a:r>
              <a:rPr lang="en-US" altLang="zh-CN" sz="1400" dirty="0" err="1"/>
              <a:t>enqueueing</a:t>
            </a:r>
            <a:r>
              <a:rPr lang="en-US" altLang="zh-CN" sz="1400" dirty="0"/>
              <a:t> 5 elements</a:t>
            </a:r>
            <a:endParaRPr lang="zh-CN" altLang="zh-CN" sz="1400" dirty="0"/>
          </a:p>
          <a:p>
            <a:r>
              <a:rPr lang="en-US" altLang="zh-CN" sz="1400" dirty="0"/>
              <a:t>        </a:t>
            </a:r>
            <a:r>
              <a:rPr lang="en-US" altLang="zh-CN" sz="1400" dirty="0" err="1"/>
              <a:t>rq.enqueue</a:t>
            </a:r>
            <a:r>
              <a:rPr lang="en-US" altLang="zh-CN" sz="1400" dirty="0"/>
              <a:t>(</a:t>
            </a:r>
            <a:r>
              <a:rPr lang="en-US" altLang="zh-CN" sz="1400" dirty="0" err="1"/>
              <a:t>i</a:t>
            </a:r>
            <a:r>
              <a:rPr lang="en-US" altLang="zh-CN" sz="1400" dirty="0"/>
              <a:t>);</a:t>
            </a:r>
            <a:endParaRPr lang="zh-CN" altLang="zh-CN" sz="1400" dirty="0"/>
          </a:p>
          <a:p>
            <a:r>
              <a:rPr lang="en-US" altLang="zh-CN" sz="1400" dirty="0"/>
              <a:t>    </a:t>
            </a:r>
            <a:r>
              <a:rPr lang="en-US" altLang="zh-CN" sz="1400" dirty="0" err="1"/>
              <a:t>rq.show</a:t>
            </a:r>
            <a:r>
              <a:rPr lang="en-US" altLang="zh-CN" sz="1400" dirty="0"/>
              <a:t>();</a:t>
            </a:r>
            <a:endParaRPr lang="zh-CN" altLang="zh-CN" sz="1400" dirty="0"/>
          </a:p>
          <a:p>
            <a:r>
              <a:rPr lang="en-US" altLang="zh-CN" sz="1400" dirty="0"/>
              <a:t>    return 0;</a:t>
            </a:r>
            <a:endParaRPr lang="zh-CN" altLang="zh-CN" sz="1400" dirty="0"/>
          </a:p>
          <a:p>
            <a:r>
              <a:rPr lang="en-US" altLang="zh-CN" sz="1400" dirty="0"/>
              <a:t>}</a:t>
            </a:r>
            <a:endParaRPr lang="zh-CN" altLang="zh-CN" sz="1400" dirty="0"/>
          </a:p>
          <a:p>
            <a:r>
              <a:rPr lang="en-US" altLang="zh-CN" sz="1400" dirty="0"/>
              <a:t> </a:t>
            </a:r>
            <a:endParaRPr lang="zh-CN" altLang="zh-CN" sz="1400" dirty="0"/>
          </a:p>
          <a:p>
            <a:r>
              <a:rPr lang="en-US" altLang="zh-CN" sz="1400" dirty="0"/>
              <a:t>The </a:t>
            </a:r>
            <a:r>
              <a:rPr lang="en-US" altLang="zh-CN" sz="1400" dirty="0" err="1"/>
              <a:t>ouput</a:t>
            </a:r>
            <a:r>
              <a:rPr lang="en-US" altLang="zh-CN" sz="1400" dirty="0"/>
              <a:t> is :</a:t>
            </a:r>
            <a:endParaRPr lang="zh-CN" altLang="zh-CN" sz="1400" dirty="0"/>
          </a:p>
          <a:p>
            <a:r>
              <a:rPr lang="en-US" altLang="zh-CN" sz="1400" dirty="0"/>
              <a:t>0 1 2 3 4 5 6 7 8</a:t>
            </a:r>
            <a:endParaRPr lang="zh-CN" altLang="zh-CN" sz="1400" dirty="0"/>
          </a:p>
          <a:p>
            <a:r>
              <a:rPr lang="en-US" altLang="zh-CN" sz="1400" dirty="0"/>
              <a:t>0 1 2 3 4 5</a:t>
            </a:r>
            <a:endParaRPr lang="zh-CN" altLang="zh-CN" sz="1400" dirty="0"/>
          </a:p>
          <a:p>
            <a:r>
              <a:rPr lang="en-US" altLang="zh-CN" sz="1400" dirty="0"/>
              <a:t>6 7 8 0 1 2 3 4</a:t>
            </a:r>
            <a:endParaRPr lang="zh-CN" altLang="en-US" sz="1400" dirty="0"/>
          </a:p>
        </p:txBody>
      </p:sp>
    </p:spTree>
    <p:extLst>
      <p:ext uri="{BB962C8B-B14F-4D97-AF65-F5344CB8AC3E}">
        <p14:creationId xmlns:p14="http://schemas.microsoft.com/office/powerpoint/2010/main" val="120371611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4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Result</a:t>
            </a:r>
            <a:r>
              <a:rPr lang="zh-CN" altLang="en-US" dirty="0" smtClean="0"/>
              <a:t>：</a:t>
            </a:r>
            <a:endParaRPr lang="zh-CN" altLang="en-US" dirty="0"/>
          </a:p>
        </p:txBody>
      </p:sp>
      <p:sp>
        <p:nvSpPr>
          <p:cNvPr id="2" name="文本框 1"/>
          <p:cNvSpPr txBox="1"/>
          <p:nvPr/>
        </p:nvSpPr>
        <p:spPr>
          <a:xfrm>
            <a:off x="355873" y="680499"/>
            <a:ext cx="4375150" cy="5940088"/>
          </a:xfrm>
          <a:prstGeom prst="rect">
            <a:avLst/>
          </a:prstGeom>
          <a:noFill/>
        </p:spPr>
        <p:txBody>
          <a:bodyPr wrap="square" rtlCol="0">
            <a:spAutoFit/>
          </a:bodyPr>
          <a:lstStyle/>
          <a:p>
            <a:r>
              <a:rPr lang="en-US" altLang="zh-CN" sz="1000" dirty="0"/>
              <a:t>// </a:t>
            </a:r>
            <a:r>
              <a:rPr lang="en-US" altLang="zh-CN" sz="1000" dirty="0" err="1"/>
              <a:t>CQueue.h</a:t>
            </a:r>
            <a:endParaRPr lang="zh-CN" altLang="zh-CN" sz="1000" dirty="0"/>
          </a:p>
          <a:p>
            <a:r>
              <a:rPr lang="en-US" altLang="zh-CN" sz="1000" dirty="0"/>
              <a:t>#</a:t>
            </a:r>
            <a:r>
              <a:rPr lang="en-US" altLang="zh-CN" sz="1000" dirty="0" err="1"/>
              <a:t>ifndef</a:t>
            </a:r>
            <a:r>
              <a:rPr lang="en-US" altLang="zh-CN" sz="1000" dirty="0"/>
              <a:t> H_CQUEUE</a:t>
            </a:r>
            <a:endParaRPr lang="zh-CN" altLang="zh-CN" sz="1000" dirty="0"/>
          </a:p>
          <a:p>
            <a:r>
              <a:rPr lang="en-US" altLang="zh-CN" sz="1000" dirty="0"/>
              <a:t>#define  H_CQUEUE</a:t>
            </a:r>
            <a:endParaRPr lang="zh-CN" altLang="zh-CN" sz="1000" dirty="0"/>
          </a:p>
          <a:p>
            <a:r>
              <a:rPr lang="en-US" altLang="zh-CN" sz="1000" b="1" dirty="0"/>
              <a:t> </a:t>
            </a:r>
            <a:endParaRPr lang="zh-CN" altLang="zh-CN" sz="1000" dirty="0"/>
          </a:p>
          <a:p>
            <a:r>
              <a:rPr lang="en-US" altLang="zh-CN" sz="1000" dirty="0"/>
              <a:t>template&lt;</a:t>
            </a:r>
            <a:r>
              <a:rPr lang="en-US" altLang="zh-CN" sz="1000" dirty="0" err="1"/>
              <a:t>typename</a:t>
            </a:r>
            <a:r>
              <a:rPr lang="en-US" altLang="zh-CN" sz="1000" dirty="0"/>
              <a:t> T&gt;</a:t>
            </a:r>
            <a:endParaRPr lang="zh-CN" altLang="zh-CN" sz="1000" dirty="0"/>
          </a:p>
          <a:p>
            <a:r>
              <a:rPr lang="en-US" altLang="zh-CN" sz="1000" dirty="0"/>
              <a:t>class </a:t>
            </a:r>
            <a:r>
              <a:rPr lang="en-US" altLang="zh-CN" sz="1000" dirty="0" err="1"/>
              <a:t>CQueue</a:t>
            </a:r>
            <a:endParaRPr lang="zh-CN" altLang="zh-CN" sz="1000" dirty="0"/>
          </a:p>
          <a:p>
            <a:r>
              <a:rPr lang="en-US" altLang="zh-CN" sz="1000" dirty="0"/>
              <a:t>{</a:t>
            </a:r>
            <a:endParaRPr lang="zh-CN" altLang="zh-CN" sz="1000" dirty="0"/>
          </a:p>
          <a:p>
            <a:r>
              <a:rPr lang="en-US" altLang="zh-CN" sz="1000" dirty="0"/>
              <a:t>private:</a:t>
            </a:r>
            <a:endParaRPr lang="zh-CN" altLang="zh-CN" sz="1000" dirty="0"/>
          </a:p>
          <a:p>
            <a:r>
              <a:rPr lang="en-US" altLang="zh-CN" sz="1000" dirty="0"/>
              <a:t>    unsigned </a:t>
            </a:r>
            <a:r>
              <a:rPr lang="en-US" altLang="zh-CN" sz="1000" dirty="0" err="1"/>
              <a:t>int</a:t>
            </a:r>
            <a:r>
              <a:rPr lang="en-US" altLang="zh-CN" sz="1000" dirty="0"/>
              <a:t> size;</a:t>
            </a:r>
            <a:endParaRPr lang="zh-CN" altLang="zh-CN" sz="1000" dirty="0"/>
          </a:p>
          <a:p>
            <a:r>
              <a:rPr lang="en-US" altLang="zh-CN" sz="1000" dirty="0"/>
              <a:t>    </a:t>
            </a:r>
            <a:r>
              <a:rPr lang="en-US" altLang="zh-CN" sz="1000" dirty="0" err="1"/>
              <a:t>int</a:t>
            </a:r>
            <a:r>
              <a:rPr lang="en-US" altLang="zh-CN" sz="1000" dirty="0"/>
              <a:t> head;</a:t>
            </a:r>
            <a:endParaRPr lang="zh-CN" altLang="zh-CN" sz="1000" dirty="0"/>
          </a:p>
          <a:p>
            <a:r>
              <a:rPr lang="en-US" altLang="zh-CN" sz="1000" dirty="0"/>
              <a:t>    </a:t>
            </a:r>
            <a:r>
              <a:rPr lang="en-US" altLang="zh-CN" sz="1000" dirty="0" err="1"/>
              <a:t>int</a:t>
            </a:r>
            <a:r>
              <a:rPr lang="en-US" altLang="zh-CN" sz="1000" dirty="0"/>
              <a:t> rear;</a:t>
            </a:r>
            <a:endParaRPr lang="zh-CN" altLang="zh-CN" sz="1000" dirty="0"/>
          </a:p>
          <a:p>
            <a:r>
              <a:rPr lang="en-US" altLang="zh-CN" sz="1000" dirty="0"/>
              <a:t>    T* </a:t>
            </a:r>
            <a:r>
              <a:rPr lang="en-US" altLang="zh-CN" sz="1000" dirty="0" err="1"/>
              <a:t>data_buff</a:t>
            </a:r>
            <a:r>
              <a:rPr lang="en-US" altLang="zh-CN" sz="1000" dirty="0"/>
              <a:t>;</a:t>
            </a:r>
            <a:endParaRPr lang="zh-CN" altLang="zh-CN" sz="1000" dirty="0"/>
          </a:p>
          <a:p>
            <a:r>
              <a:rPr lang="en-US" altLang="zh-CN" sz="1000" dirty="0"/>
              <a:t>public:</a:t>
            </a:r>
            <a:endParaRPr lang="zh-CN" altLang="zh-CN" sz="1000" dirty="0"/>
          </a:p>
          <a:p>
            <a:r>
              <a:rPr lang="en-US" altLang="zh-CN" sz="1000" dirty="0"/>
              <a:t>    </a:t>
            </a:r>
            <a:r>
              <a:rPr lang="en-US" altLang="zh-CN" sz="1000" dirty="0" err="1"/>
              <a:t>CQueue</a:t>
            </a:r>
            <a:r>
              <a:rPr lang="en-US" altLang="zh-CN" sz="1000" dirty="0"/>
              <a:t>() :size(10), head(0), rear(0)</a:t>
            </a:r>
            <a:endParaRPr lang="zh-CN" altLang="zh-CN" sz="1000" dirty="0"/>
          </a:p>
          <a:p>
            <a:r>
              <a:rPr lang="en-US" altLang="zh-CN" sz="1000" dirty="0"/>
              <a:t>    { </a:t>
            </a:r>
            <a:endParaRPr lang="zh-CN" altLang="zh-CN" sz="1000" dirty="0"/>
          </a:p>
          <a:p>
            <a:r>
              <a:rPr lang="en-US" altLang="zh-CN" sz="1000" dirty="0"/>
              <a:t>        </a:t>
            </a:r>
            <a:r>
              <a:rPr lang="en-US" altLang="zh-CN" sz="1000" dirty="0" err="1"/>
              <a:t>data_buff</a:t>
            </a:r>
            <a:r>
              <a:rPr lang="en-US" altLang="zh-CN" sz="1000" dirty="0"/>
              <a:t> = new T[size]; </a:t>
            </a:r>
            <a:endParaRPr lang="zh-CN" altLang="zh-CN" sz="1000" dirty="0"/>
          </a:p>
          <a:p>
            <a:r>
              <a:rPr lang="en-US" altLang="zh-CN" sz="1000" dirty="0"/>
              <a:t>    }</a:t>
            </a:r>
            <a:endParaRPr lang="zh-CN" altLang="zh-CN" sz="1000" dirty="0"/>
          </a:p>
          <a:p>
            <a:r>
              <a:rPr lang="en-US" altLang="zh-CN" sz="1000" dirty="0"/>
              <a:t>    </a:t>
            </a:r>
            <a:r>
              <a:rPr lang="en-US" altLang="zh-CN" sz="1000" dirty="0" err="1"/>
              <a:t>CQueue</a:t>
            </a:r>
            <a:r>
              <a:rPr lang="en-US" altLang="zh-CN" sz="1000" dirty="0"/>
              <a:t>(</a:t>
            </a:r>
            <a:r>
              <a:rPr lang="en-US" altLang="zh-CN" sz="1000" dirty="0" err="1"/>
              <a:t>int</a:t>
            </a:r>
            <a:r>
              <a:rPr lang="en-US" altLang="zh-CN" sz="1000" dirty="0"/>
              <a:t> s) :size(s), head(0), rear(0)</a:t>
            </a:r>
            <a:endParaRPr lang="zh-CN" altLang="zh-CN" sz="1000" dirty="0"/>
          </a:p>
          <a:p>
            <a:r>
              <a:rPr lang="en-US" altLang="zh-CN" sz="1000" dirty="0"/>
              <a:t>    {</a:t>
            </a:r>
            <a:endParaRPr lang="zh-CN" altLang="zh-CN" sz="1000" dirty="0"/>
          </a:p>
          <a:p>
            <a:r>
              <a:rPr lang="en-US" altLang="zh-CN" sz="1000" dirty="0"/>
              <a:t>        </a:t>
            </a:r>
            <a:r>
              <a:rPr lang="en-US" altLang="zh-CN" sz="1000" dirty="0" err="1"/>
              <a:t>data_buff</a:t>
            </a:r>
            <a:r>
              <a:rPr lang="en-US" altLang="zh-CN" sz="1000" dirty="0"/>
              <a:t> = new T[size];</a:t>
            </a:r>
            <a:endParaRPr lang="zh-CN" altLang="zh-CN" sz="1000" dirty="0"/>
          </a:p>
          <a:p>
            <a:r>
              <a:rPr lang="en-US" altLang="zh-CN" sz="1000" dirty="0"/>
              <a:t>    }</a:t>
            </a:r>
            <a:endParaRPr lang="zh-CN" altLang="zh-CN" sz="1000" dirty="0"/>
          </a:p>
          <a:p>
            <a:r>
              <a:rPr lang="en-US" altLang="zh-CN" sz="1000" dirty="0"/>
              <a:t>    ~</a:t>
            </a:r>
            <a:r>
              <a:rPr lang="en-US" altLang="zh-CN" sz="1000" dirty="0" err="1"/>
              <a:t>CQueue</a:t>
            </a:r>
            <a:r>
              <a:rPr lang="en-US" altLang="zh-CN" sz="1000" dirty="0"/>
              <a:t>()</a:t>
            </a:r>
            <a:endParaRPr lang="zh-CN" altLang="zh-CN" sz="1000" dirty="0"/>
          </a:p>
          <a:p>
            <a:r>
              <a:rPr lang="en-US" altLang="zh-CN" sz="1000" dirty="0"/>
              <a:t>    { </a:t>
            </a:r>
            <a:endParaRPr lang="zh-CN" altLang="zh-CN" sz="1000" dirty="0"/>
          </a:p>
          <a:p>
            <a:r>
              <a:rPr lang="en-US" altLang="zh-CN" sz="1000" dirty="0"/>
              <a:t>        delete [] </a:t>
            </a:r>
            <a:r>
              <a:rPr lang="en-US" altLang="zh-CN" sz="1000" dirty="0" err="1"/>
              <a:t>data_buff</a:t>
            </a:r>
            <a:r>
              <a:rPr lang="en-US" altLang="zh-CN" sz="1000" dirty="0"/>
              <a:t>;</a:t>
            </a:r>
            <a:endParaRPr lang="zh-CN" altLang="zh-CN" sz="1000" dirty="0"/>
          </a:p>
          <a:p>
            <a:r>
              <a:rPr lang="en-US" altLang="zh-CN" sz="1000" dirty="0"/>
              <a:t>    }</a:t>
            </a:r>
            <a:endParaRPr lang="zh-CN" altLang="zh-CN" sz="1000" dirty="0"/>
          </a:p>
          <a:p>
            <a:r>
              <a:rPr lang="en-US" altLang="zh-CN" sz="1000" dirty="0"/>
              <a:t>    void </a:t>
            </a:r>
            <a:r>
              <a:rPr lang="en-US" altLang="zh-CN" sz="1000" dirty="0" err="1"/>
              <a:t>enqueue</a:t>
            </a:r>
            <a:r>
              <a:rPr lang="en-US" altLang="zh-CN" sz="1000" dirty="0"/>
              <a:t>(T data)</a:t>
            </a:r>
            <a:endParaRPr lang="zh-CN" altLang="zh-CN" sz="1000" dirty="0"/>
          </a:p>
          <a:p>
            <a:r>
              <a:rPr lang="en-US" altLang="zh-CN" sz="1000" dirty="0"/>
              <a:t>    {</a:t>
            </a:r>
            <a:endParaRPr lang="zh-CN" altLang="zh-CN" sz="1000" dirty="0"/>
          </a:p>
          <a:p>
            <a:r>
              <a:rPr lang="en-US" altLang="zh-CN" sz="1000" dirty="0"/>
              <a:t>        if (</a:t>
            </a:r>
            <a:r>
              <a:rPr lang="en-US" altLang="zh-CN" sz="1000" dirty="0" err="1"/>
              <a:t>isfull</a:t>
            </a:r>
            <a:r>
              <a:rPr lang="en-US" altLang="zh-CN" sz="1000" dirty="0"/>
              <a:t>())</a:t>
            </a:r>
            <a:endParaRPr lang="zh-CN" altLang="zh-CN" sz="1000" dirty="0"/>
          </a:p>
          <a:p>
            <a:r>
              <a:rPr lang="en-US" altLang="zh-CN" sz="1000" dirty="0"/>
              <a:t>        {</a:t>
            </a:r>
            <a:endParaRPr lang="zh-CN" altLang="zh-CN" sz="1000" dirty="0"/>
          </a:p>
          <a:p>
            <a:r>
              <a:rPr lang="en-US" altLang="zh-CN" sz="1000" dirty="0"/>
              <a:t>            </a:t>
            </a:r>
            <a:r>
              <a:rPr lang="en-US" altLang="zh-CN" sz="1000" dirty="0" err="1"/>
              <a:t>cout</a:t>
            </a:r>
            <a:r>
              <a:rPr lang="en-US" altLang="zh-CN" sz="1000" dirty="0"/>
              <a:t> &lt;&lt; "Error: This </a:t>
            </a:r>
            <a:r>
              <a:rPr lang="en-US" altLang="zh-CN" sz="1000" dirty="0" err="1"/>
              <a:t>RQueue</a:t>
            </a:r>
            <a:r>
              <a:rPr lang="en-US" altLang="zh-CN" sz="1000" dirty="0"/>
              <a:t> is full" &lt;&lt; </a:t>
            </a:r>
            <a:r>
              <a:rPr lang="en-US" altLang="zh-CN" sz="1000" dirty="0" err="1"/>
              <a:t>endl</a:t>
            </a:r>
            <a:r>
              <a:rPr lang="en-US" altLang="zh-CN" sz="1000" dirty="0"/>
              <a:t>;</a:t>
            </a:r>
            <a:endParaRPr lang="zh-CN" altLang="zh-CN" sz="1000" dirty="0"/>
          </a:p>
          <a:p>
            <a:r>
              <a:rPr lang="en-US" altLang="zh-CN" sz="1000" dirty="0"/>
              <a:t>            </a:t>
            </a:r>
            <a:r>
              <a:rPr lang="en-US" altLang="zh-CN" sz="1000" dirty="0" err="1"/>
              <a:t>cout</a:t>
            </a:r>
            <a:r>
              <a:rPr lang="en-US" altLang="zh-CN" sz="1000" dirty="0"/>
              <a:t> &lt;&lt; "File Path =" &lt;&lt; __FILE__ &lt;&lt; </a:t>
            </a:r>
            <a:r>
              <a:rPr lang="en-US" altLang="zh-CN" sz="1000" dirty="0" err="1"/>
              <a:t>endl</a:t>
            </a:r>
            <a:r>
              <a:rPr lang="en-US" altLang="zh-CN" sz="1000" dirty="0"/>
              <a:t>;</a:t>
            </a:r>
            <a:endParaRPr lang="zh-CN" altLang="zh-CN" sz="1000" dirty="0"/>
          </a:p>
          <a:p>
            <a:r>
              <a:rPr lang="en-US" altLang="zh-CN" sz="1000" dirty="0"/>
              <a:t>            </a:t>
            </a:r>
            <a:r>
              <a:rPr lang="en-US" altLang="zh-CN" sz="1000" dirty="0" err="1"/>
              <a:t>cout</a:t>
            </a:r>
            <a:r>
              <a:rPr lang="en-US" altLang="zh-CN" sz="1000" dirty="0"/>
              <a:t> &lt;&lt; "Function Name =" &lt;&lt; __FUNCTION__ &lt;&lt; </a:t>
            </a:r>
            <a:r>
              <a:rPr lang="en-US" altLang="zh-CN" sz="1000" dirty="0" err="1"/>
              <a:t>endl</a:t>
            </a:r>
            <a:r>
              <a:rPr lang="en-US" altLang="zh-CN" sz="1000" dirty="0"/>
              <a:t>;</a:t>
            </a:r>
            <a:endParaRPr lang="zh-CN" altLang="zh-CN" sz="1000" dirty="0"/>
          </a:p>
          <a:p>
            <a:r>
              <a:rPr lang="en-US" altLang="zh-CN" sz="1000" dirty="0"/>
              <a:t>            </a:t>
            </a:r>
            <a:r>
              <a:rPr lang="en-US" altLang="zh-CN" sz="1000" dirty="0" err="1"/>
              <a:t>cout</a:t>
            </a:r>
            <a:r>
              <a:rPr lang="en-US" altLang="zh-CN" sz="1000" dirty="0"/>
              <a:t> &lt;&lt; "Line =" &lt;&lt; __LINE__ &lt;&lt; </a:t>
            </a:r>
            <a:r>
              <a:rPr lang="en-US" altLang="zh-CN" sz="1000" dirty="0" err="1"/>
              <a:t>endl</a:t>
            </a:r>
            <a:r>
              <a:rPr lang="en-US" altLang="zh-CN" sz="1000" dirty="0"/>
              <a:t>;</a:t>
            </a:r>
            <a:endParaRPr lang="zh-CN" altLang="zh-CN" sz="1000" dirty="0"/>
          </a:p>
          <a:p>
            <a:r>
              <a:rPr lang="en-US" altLang="zh-CN" sz="1000" dirty="0"/>
              <a:t>            throw </a:t>
            </a:r>
            <a:r>
              <a:rPr lang="en-US" altLang="zh-CN" sz="1000" dirty="0" err="1"/>
              <a:t>bad_exception</a:t>
            </a:r>
            <a:r>
              <a:rPr lang="en-US" altLang="zh-CN" sz="1000" dirty="0"/>
              <a:t>();</a:t>
            </a:r>
            <a:endParaRPr lang="zh-CN" altLang="zh-CN" sz="1000" dirty="0"/>
          </a:p>
          <a:p>
            <a:r>
              <a:rPr lang="en-US" altLang="zh-CN" sz="1000" dirty="0"/>
              <a:t>        }</a:t>
            </a:r>
            <a:endParaRPr lang="zh-CN" altLang="zh-CN" sz="1000" dirty="0"/>
          </a:p>
          <a:p>
            <a:r>
              <a:rPr lang="en-US" altLang="zh-CN" sz="1000" dirty="0"/>
              <a:t>        </a:t>
            </a:r>
            <a:r>
              <a:rPr lang="en-US" altLang="zh-CN" sz="1000" dirty="0" err="1"/>
              <a:t>data_buff</a:t>
            </a:r>
            <a:r>
              <a:rPr lang="en-US" altLang="zh-CN" sz="1000" dirty="0"/>
              <a:t>[rear] = data;</a:t>
            </a:r>
            <a:endParaRPr lang="zh-CN" altLang="zh-CN" sz="1000" dirty="0"/>
          </a:p>
          <a:p>
            <a:r>
              <a:rPr lang="en-US" altLang="zh-CN" sz="1000" dirty="0"/>
              <a:t>        rear = (rear + 1) % size;</a:t>
            </a:r>
            <a:endParaRPr lang="zh-CN" altLang="zh-CN" sz="1000" dirty="0"/>
          </a:p>
          <a:p>
            <a:r>
              <a:rPr lang="en-US" altLang="zh-CN" sz="1000" dirty="0"/>
              <a:t>    }</a:t>
            </a:r>
            <a:endParaRPr lang="zh-CN" altLang="zh-CN" sz="1000" dirty="0"/>
          </a:p>
        </p:txBody>
      </p:sp>
      <p:sp>
        <p:nvSpPr>
          <p:cNvPr id="3" name="文本框 2"/>
          <p:cNvSpPr txBox="1"/>
          <p:nvPr/>
        </p:nvSpPr>
        <p:spPr>
          <a:xfrm>
            <a:off x="6027167" y="765498"/>
            <a:ext cx="5760640" cy="5478423"/>
          </a:xfrm>
          <a:prstGeom prst="rect">
            <a:avLst/>
          </a:prstGeom>
          <a:noFill/>
        </p:spPr>
        <p:txBody>
          <a:bodyPr wrap="square" rtlCol="0">
            <a:spAutoFit/>
          </a:bodyPr>
          <a:lstStyle/>
          <a:p>
            <a:r>
              <a:rPr lang="en-US" altLang="zh-CN" sz="1400" dirty="0"/>
              <a:t> void </a:t>
            </a:r>
            <a:r>
              <a:rPr lang="en-US" altLang="zh-CN" sz="1400" dirty="0" err="1"/>
              <a:t>dequeue</a:t>
            </a:r>
            <a:r>
              <a:rPr lang="en-US" altLang="zh-CN" sz="1400" dirty="0"/>
              <a:t>()</a:t>
            </a:r>
            <a:endParaRPr lang="zh-CN" altLang="zh-CN" sz="1400" dirty="0"/>
          </a:p>
          <a:p>
            <a:r>
              <a:rPr lang="en-US" altLang="zh-CN" sz="1400" dirty="0"/>
              <a:t>    {</a:t>
            </a:r>
            <a:endParaRPr lang="zh-CN" altLang="zh-CN" sz="1400" dirty="0"/>
          </a:p>
          <a:p>
            <a:r>
              <a:rPr lang="en-US" altLang="zh-CN" sz="1400" dirty="0"/>
              <a:t>        if (</a:t>
            </a:r>
            <a:r>
              <a:rPr lang="en-US" altLang="zh-CN" sz="1400" dirty="0" err="1"/>
              <a:t>isempty</a:t>
            </a:r>
            <a:r>
              <a:rPr lang="en-US" altLang="zh-CN" sz="1400" dirty="0"/>
              <a:t>())</a:t>
            </a:r>
            <a:endParaRPr lang="zh-CN" altLang="zh-CN" sz="1400" dirty="0"/>
          </a:p>
          <a:p>
            <a:r>
              <a:rPr lang="en-US" altLang="zh-CN" sz="1400" dirty="0"/>
              <a:t>        {</a:t>
            </a:r>
            <a:endParaRPr lang="zh-CN" altLang="zh-CN" sz="1400" dirty="0"/>
          </a:p>
          <a:p>
            <a:r>
              <a:rPr lang="en-US" altLang="zh-CN" sz="1400" dirty="0"/>
              <a:t>            </a:t>
            </a:r>
            <a:r>
              <a:rPr lang="en-US" altLang="zh-CN" sz="1400" dirty="0" err="1"/>
              <a:t>cout</a:t>
            </a:r>
            <a:r>
              <a:rPr lang="en-US" altLang="zh-CN" sz="1400" dirty="0"/>
              <a:t> &lt;&lt; "Error: This </a:t>
            </a:r>
            <a:r>
              <a:rPr lang="en-US" altLang="zh-CN" sz="1400" dirty="0" err="1"/>
              <a:t>RQueue</a:t>
            </a:r>
            <a:r>
              <a:rPr lang="en-US" altLang="zh-CN" sz="1400" dirty="0"/>
              <a:t> is empty" &lt;&lt; </a:t>
            </a:r>
            <a:r>
              <a:rPr lang="en-US" altLang="zh-CN" sz="1400" dirty="0" err="1"/>
              <a:t>endl</a:t>
            </a:r>
            <a:r>
              <a:rPr lang="en-US" altLang="zh-CN" sz="1400" dirty="0"/>
              <a:t>;</a:t>
            </a:r>
            <a:endParaRPr lang="zh-CN" altLang="zh-CN" sz="1400" dirty="0"/>
          </a:p>
          <a:p>
            <a:r>
              <a:rPr lang="en-US" altLang="zh-CN" sz="1400" dirty="0"/>
              <a:t>            </a:t>
            </a:r>
            <a:r>
              <a:rPr lang="en-US" altLang="zh-CN" sz="1400" dirty="0" err="1"/>
              <a:t>cout</a:t>
            </a:r>
            <a:r>
              <a:rPr lang="en-US" altLang="zh-CN" sz="1400" dirty="0"/>
              <a:t> &lt;&lt; "File Path =" &lt;&lt; __FILE__ &lt;&lt; </a:t>
            </a:r>
            <a:r>
              <a:rPr lang="en-US" altLang="zh-CN" sz="1400" dirty="0" err="1"/>
              <a:t>endl</a:t>
            </a:r>
            <a:r>
              <a:rPr lang="en-US" altLang="zh-CN" sz="1400" dirty="0"/>
              <a:t>;</a:t>
            </a:r>
            <a:endParaRPr lang="zh-CN" altLang="zh-CN" sz="1400" dirty="0"/>
          </a:p>
          <a:p>
            <a:r>
              <a:rPr lang="en-US" altLang="zh-CN" sz="1400" dirty="0"/>
              <a:t>            </a:t>
            </a:r>
            <a:r>
              <a:rPr lang="en-US" altLang="zh-CN" sz="1400" dirty="0" err="1"/>
              <a:t>cout</a:t>
            </a:r>
            <a:r>
              <a:rPr lang="en-US" altLang="zh-CN" sz="1400" dirty="0"/>
              <a:t> &lt;&lt; "Function Name =" &lt;&lt; __FUNCTION__ &lt;&lt; </a:t>
            </a:r>
            <a:r>
              <a:rPr lang="en-US" altLang="zh-CN" sz="1400" dirty="0" err="1"/>
              <a:t>endl</a:t>
            </a:r>
            <a:r>
              <a:rPr lang="en-US" altLang="zh-CN" sz="1400" dirty="0"/>
              <a:t>;</a:t>
            </a:r>
            <a:endParaRPr lang="zh-CN" altLang="zh-CN" sz="1400" dirty="0"/>
          </a:p>
          <a:p>
            <a:r>
              <a:rPr lang="en-US" altLang="zh-CN" sz="1400" dirty="0"/>
              <a:t>            </a:t>
            </a:r>
            <a:r>
              <a:rPr lang="en-US" altLang="zh-CN" sz="1400" dirty="0" err="1"/>
              <a:t>cout</a:t>
            </a:r>
            <a:r>
              <a:rPr lang="en-US" altLang="zh-CN" sz="1400" dirty="0"/>
              <a:t> &lt;&lt; "Line =" &lt;&lt; __LINE__ &lt;&lt; </a:t>
            </a:r>
            <a:r>
              <a:rPr lang="en-US" altLang="zh-CN" sz="1400" dirty="0" err="1"/>
              <a:t>endl</a:t>
            </a:r>
            <a:r>
              <a:rPr lang="en-US" altLang="zh-CN" sz="1400" dirty="0"/>
              <a:t>;</a:t>
            </a:r>
            <a:endParaRPr lang="zh-CN" altLang="zh-CN" sz="1400" dirty="0"/>
          </a:p>
          <a:p>
            <a:r>
              <a:rPr lang="en-US" altLang="zh-CN" sz="1400" dirty="0"/>
              <a:t>            throw </a:t>
            </a:r>
            <a:r>
              <a:rPr lang="en-US" altLang="zh-CN" sz="1400" dirty="0" err="1"/>
              <a:t>bad_exception</a:t>
            </a:r>
            <a:r>
              <a:rPr lang="en-US" altLang="zh-CN" sz="1400" dirty="0"/>
              <a:t>();</a:t>
            </a:r>
            <a:endParaRPr lang="zh-CN" altLang="zh-CN" sz="1400" dirty="0"/>
          </a:p>
          <a:p>
            <a:r>
              <a:rPr lang="en-US" altLang="zh-CN" sz="1400" dirty="0"/>
              <a:t>        }</a:t>
            </a:r>
            <a:endParaRPr lang="zh-CN" altLang="zh-CN" sz="1400" dirty="0"/>
          </a:p>
          <a:p>
            <a:r>
              <a:rPr lang="en-US" altLang="zh-CN" sz="1400" dirty="0"/>
              <a:t>        </a:t>
            </a:r>
            <a:r>
              <a:rPr lang="en-US" altLang="zh-CN" sz="1400" dirty="0" err="1"/>
              <a:t>data_buff</a:t>
            </a:r>
            <a:r>
              <a:rPr lang="en-US" altLang="zh-CN" sz="1400" dirty="0"/>
              <a:t>[head] = 0;</a:t>
            </a:r>
            <a:endParaRPr lang="zh-CN" altLang="zh-CN" sz="1400" dirty="0"/>
          </a:p>
          <a:p>
            <a:r>
              <a:rPr lang="en-US" altLang="zh-CN" sz="1400" dirty="0"/>
              <a:t>        head++;</a:t>
            </a:r>
            <a:endParaRPr lang="zh-CN" altLang="zh-CN" sz="1400" dirty="0"/>
          </a:p>
          <a:p>
            <a:r>
              <a:rPr lang="en-US" altLang="zh-CN" sz="1400" dirty="0"/>
              <a:t>    }</a:t>
            </a:r>
            <a:endParaRPr lang="zh-CN" altLang="zh-CN" sz="1400" dirty="0"/>
          </a:p>
          <a:p>
            <a:r>
              <a:rPr lang="en-US" altLang="zh-CN" sz="1400" dirty="0"/>
              <a:t>    T </a:t>
            </a:r>
            <a:r>
              <a:rPr lang="en-US" altLang="zh-CN" sz="1400" dirty="0" err="1"/>
              <a:t>getHeadElem</a:t>
            </a:r>
            <a:r>
              <a:rPr lang="en-US" altLang="zh-CN" sz="1400" dirty="0"/>
              <a:t>()</a:t>
            </a:r>
            <a:endParaRPr lang="zh-CN" altLang="zh-CN" sz="1400" dirty="0"/>
          </a:p>
          <a:p>
            <a:r>
              <a:rPr lang="en-US" altLang="zh-CN" sz="1400" dirty="0"/>
              <a:t>    {</a:t>
            </a:r>
            <a:endParaRPr lang="zh-CN" altLang="zh-CN" sz="1400" dirty="0"/>
          </a:p>
          <a:p>
            <a:r>
              <a:rPr lang="en-US" altLang="zh-CN" sz="1400" dirty="0"/>
              <a:t>        if (</a:t>
            </a:r>
            <a:r>
              <a:rPr lang="en-US" altLang="zh-CN" sz="1400" dirty="0" err="1"/>
              <a:t>isempty</a:t>
            </a:r>
            <a:r>
              <a:rPr lang="en-US" altLang="zh-CN" sz="1400" dirty="0"/>
              <a:t>())</a:t>
            </a:r>
            <a:endParaRPr lang="zh-CN" altLang="zh-CN" sz="1400" dirty="0"/>
          </a:p>
          <a:p>
            <a:r>
              <a:rPr lang="en-US" altLang="zh-CN" sz="1400" dirty="0"/>
              <a:t>        {</a:t>
            </a:r>
            <a:endParaRPr lang="zh-CN" altLang="zh-CN" sz="1400" dirty="0"/>
          </a:p>
          <a:p>
            <a:r>
              <a:rPr lang="en-US" altLang="zh-CN" sz="1400" dirty="0"/>
              <a:t>            </a:t>
            </a:r>
            <a:r>
              <a:rPr lang="en-US" altLang="zh-CN" sz="1400" dirty="0" err="1"/>
              <a:t>cout</a:t>
            </a:r>
            <a:r>
              <a:rPr lang="en-US" altLang="zh-CN" sz="1400" dirty="0"/>
              <a:t> &lt;&lt; "Error: This </a:t>
            </a:r>
            <a:r>
              <a:rPr lang="en-US" altLang="zh-CN" sz="1400" dirty="0" err="1"/>
              <a:t>RQueue</a:t>
            </a:r>
            <a:r>
              <a:rPr lang="en-US" altLang="zh-CN" sz="1400" dirty="0"/>
              <a:t> is empty" &lt;&lt; </a:t>
            </a:r>
            <a:r>
              <a:rPr lang="en-US" altLang="zh-CN" sz="1400" dirty="0" err="1"/>
              <a:t>endl</a:t>
            </a:r>
            <a:r>
              <a:rPr lang="en-US" altLang="zh-CN" sz="1400" dirty="0"/>
              <a:t>;</a:t>
            </a:r>
            <a:endParaRPr lang="zh-CN" altLang="zh-CN" sz="1400" dirty="0"/>
          </a:p>
          <a:p>
            <a:r>
              <a:rPr lang="en-US" altLang="zh-CN" sz="1400" dirty="0"/>
              <a:t>            </a:t>
            </a:r>
            <a:r>
              <a:rPr lang="en-US" altLang="zh-CN" sz="1400" dirty="0" err="1"/>
              <a:t>cout</a:t>
            </a:r>
            <a:r>
              <a:rPr lang="en-US" altLang="zh-CN" sz="1400" dirty="0"/>
              <a:t> &lt;&lt; "File Path =" &lt;&lt; __FILE__ &lt;&lt; </a:t>
            </a:r>
            <a:r>
              <a:rPr lang="en-US" altLang="zh-CN" sz="1400" dirty="0" err="1"/>
              <a:t>endl</a:t>
            </a:r>
            <a:r>
              <a:rPr lang="en-US" altLang="zh-CN" sz="1400" dirty="0"/>
              <a:t>;</a:t>
            </a:r>
            <a:endParaRPr lang="zh-CN" altLang="zh-CN" sz="1400" dirty="0"/>
          </a:p>
          <a:p>
            <a:r>
              <a:rPr lang="en-US" altLang="zh-CN" sz="1400" dirty="0"/>
              <a:t>            </a:t>
            </a:r>
            <a:r>
              <a:rPr lang="en-US" altLang="zh-CN" sz="1400" dirty="0" err="1"/>
              <a:t>cout</a:t>
            </a:r>
            <a:r>
              <a:rPr lang="en-US" altLang="zh-CN" sz="1400" dirty="0"/>
              <a:t> &lt;&lt; "Function Name =" &lt;&lt; __FUNCTION__ &lt;&lt; </a:t>
            </a:r>
            <a:r>
              <a:rPr lang="en-US" altLang="zh-CN" sz="1400" dirty="0" err="1"/>
              <a:t>endl</a:t>
            </a:r>
            <a:r>
              <a:rPr lang="en-US" altLang="zh-CN" sz="1400" dirty="0"/>
              <a:t>;</a:t>
            </a:r>
            <a:endParaRPr lang="zh-CN" altLang="zh-CN" sz="1400" dirty="0"/>
          </a:p>
          <a:p>
            <a:r>
              <a:rPr lang="en-US" altLang="zh-CN" sz="1400" dirty="0"/>
              <a:t>            </a:t>
            </a:r>
            <a:r>
              <a:rPr lang="en-US" altLang="zh-CN" sz="1400" dirty="0" err="1"/>
              <a:t>cout</a:t>
            </a:r>
            <a:r>
              <a:rPr lang="en-US" altLang="zh-CN" sz="1400" dirty="0"/>
              <a:t> &lt;&lt; "Line =" &lt;&lt; __LINE__ &lt;&lt; </a:t>
            </a:r>
            <a:r>
              <a:rPr lang="en-US" altLang="zh-CN" sz="1400" dirty="0" err="1"/>
              <a:t>endl</a:t>
            </a:r>
            <a:r>
              <a:rPr lang="en-US" altLang="zh-CN" sz="1400" dirty="0"/>
              <a:t>;</a:t>
            </a:r>
            <a:endParaRPr lang="zh-CN" altLang="zh-CN" sz="1400" dirty="0"/>
          </a:p>
          <a:p>
            <a:r>
              <a:rPr lang="en-US" altLang="zh-CN" sz="1400" dirty="0"/>
              <a:t>            throw </a:t>
            </a:r>
            <a:r>
              <a:rPr lang="en-US" altLang="zh-CN" sz="1400" dirty="0" err="1"/>
              <a:t>bad_exception</a:t>
            </a:r>
            <a:r>
              <a:rPr lang="en-US" altLang="zh-CN" sz="1400" dirty="0"/>
              <a:t>();</a:t>
            </a:r>
            <a:endParaRPr lang="zh-CN" altLang="zh-CN" sz="1400" dirty="0"/>
          </a:p>
          <a:p>
            <a:r>
              <a:rPr lang="en-US" altLang="zh-CN" sz="1400" dirty="0"/>
              <a:t>        }</a:t>
            </a:r>
            <a:endParaRPr lang="zh-CN" altLang="zh-CN" sz="1400" dirty="0"/>
          </a:p>
          <a:p>
            <a:r>
              <a:rPr lang="en-US" altLang="zh-CN" sz="1400" dirty="0"/>
              <a:t>        return </a:t>
            </a:r>
            <a:r>
              <a:rPr lang="en-US" altLang="zh-CN" sz="1400" dirty="0" err="1"/>
              <a:t>data_buff</a:t>
            </a:r>
            <a:r>
              <a:rPr lang="en-US" altLang="zh-CN" sz="1400" dirty="0"/>
              <a:t>[head];</a:t>
            </a:r>
            <a:endParaRPr lang="zh-CN" altLang="zh-CN" sz="1400" dirty="0"/>
          </a:p>
          <a:p>
            <a:r>
              <a:rPr lang="en-US" altLang="zh-CN" sz="1400" dirty="0"/>
              <a:t>    }</a:t>
            </a:r>
            <a:endParaRPr lang="zh-CN" altLang="en-US" sz="1400" dirty="0"/>
          </a:p>
        </p:txBody>
      </p:sp>
    </p:spTree>
    <p:extLst>
      <p:ext uri="{BB962C8B-B14F-4D97-AF65-F5344CB8AC3E}">
        <p14:creationId xmlns:p14="http://schemas.microsoft.com/office/powerpoint/2010/main" val="3193210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4095993" cy="547260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400" b="0" dirty="0"/>
              <a:t>#include &lt;</a:t>
            </a:r>
            <a:r>
              <a:rPr lang="en-US" altLang="zh-CN" sz="1400" b="0" dirty="0" err="1"/>
              <a:t>iostream</a:t>
            </a:r>
            <a:r>
              <a:rPr lang="en-US" altLang="zh-CN" sz="1400" b="0" dirty="0"/>
              <a:t>&gt;</a:t>
            </a:r>
            <a:endParaRPr lang="zh-CN" altLang="zh-CN" sz="1400" dirty="0"/>
          </a:p>
          <a:p>
            <a:pPr marL="0" indent="0">
              <a:buNone/>
            </a:pPr>
            <a:r>
              <a:rPr lang="en-US" altLang="zh-CN" sz="1400" b="0" dirty="0"/>
              <a:t>#include&lt;</a:t>
            </a:r>
            <a:r>
              <a:rPr lang="en-US" altLang="zh-CN" sz="1400" b="0" dirty="0" err="1"/>
              <a:t>string.h</a:t>
            </a:r>
            <a:r>
              <a:rPr lang="en-US" altLang="zh-CN" sz="1400" b="0" dirty="0"/>
              <a:t>&gt;</a:t>
            </a:r>
            <a:endParaRPr lang="zh-CN" altLang="zh-CN" sz="1400" dirty="0"/>
          </a:p>
          <a:p>
            <a:pPr marL="0" indent="0">
              <a:buNone/>
            </a:pPr>
            <a:r>
              <a:rPr lang="en-US" altLang="zh-CN" sz="1400" b="0" dirty="0"/>
              <a:t>using namespace </a:t>
            </a:r>
            <a:r>
              <a:rPr lang="en-US" altLang="zh-CN" sz="1400" b="0" dirty="0" err="1"/>
              <a:t>std</a:t>
            </a:r>
            <a:r>
              <a:rPr lang="en-US" altLang="zh-CN" sz="1400" b="0" dirty="0"/>
              <a:t>;</a:t>
            </a:r>
            <a:endParaRPr lang="zh-CN" altLang="zh-CN" sz="1400" dirty="0"/>
          </a:p>
          <a:p>
            <a:pPr marL="0" indent="0">
              <a:buNone/>
            </a:pPr>
            <a:r>
              <a:rPr lang="en-US" altLang="zh-CN" sz="1400" b="0" dirty="0"/>
              <a:t> </a:t>
            </a:r>
            <a:endParaRPr lang="zh-CN" altLang="zh-CN" sz="1400" dirty="0"/>
          </a:p>
          <a:p>
            <a:pPr marL="0" indent="0">
              <a:buNone/>
            </a:pPr>
            <a:r>
              <a:rPr lang="en-US" altLang="zh-CN" sz="1400" b="0" dirty="0"/>
              <a:t>class Student {</a:t>
            </a:r>
            <a:endParaRPr lang="zh-CN" altLang="zh-CN" sz="1400" dirty="0"/>
          </a:p>
          <a:p>
            <a:pPr marL="0" indent="0">
              <a:buNone/>
            </a:pPr>
            <a:r>
              <a:rPr lang="en-US" altLang="zh-CN" sz="1400" b="0" dirty="0"/>
              <a:t>public:</a:t>
            </a:r>
            <a:endParaRPr lang="zh-CN" altLang="zh-CN" sz="1400" dirty="0"/>
          </a:p>
          <a:p>
            <a:pPr marL="0" indent="0">
              <a:buNone/>
            </a:pPr>
            <a:r>
              <a:rPr lang="en-US" altLang="zh-CN" sz="1400" b="0" dirty="0"/>
              <a:t>   Student(char *name1,float score1);     </a:t>
            </a:r>
            <a:endParaRPr lang="zh-CN" altLang="zh-CN" sz="1400" dirty="0"/>
          </a:p>
          <a:p>
            <a:pPr marL="0" indent="0">
              <a:buNone/>
            </a:pPr>
            <a:r>
              <a:rPr lang="en-US" altLang="zh-CN" sz="1400" b="0" dirty="0"/>
              <a:t>~Student();</a:t>
            </a:r>
            <a:endParaRPr lang="zh-CN" altLang="zh-CN" sz="1400" dirty="0"/>
          </a:p>
          <a:p>
            <a:pPr marL="0" indent="0">
              <a:buNone/>
            </a:pPr>
            <a:r>
              <a:rPr lang="en-US" altLang="zh-CN" sz="1400" b="0" dirty="0"/>
              <a:t>private:	 </a:t>
            </a:r>
            <a:endParaRPr lang="zh-CN" altLang="zh-CN" sz="1400" dirty="0"/>
          </a:p>
          <a:p>
            <a:pPr marL="0" indent="0">
              <a:buNone/>
            </a:pPr>
            <a:r>
              <a:rPr lang="en-US" altLang="zh-CN" sz="1400" b="0" dirty="0"/>
              <a:t>   char *name;                         	</a:t>
            </a:r>
            <a:endParaRPr lang="zh-CN" altLang="zh-CN" sz="1400" dirty="0"/>
          </a:p>
          <a:p>
            <a:pPr marL="0" indent="0">
              <a:buNone/>
            </a:pPr>
            <a:r>
              <a:rPr lang="en-US" altLang="zh-CN" sz="1400" b="0" dirty="0"/>
              <a:t>   float score;                     	</a:t>
            </a:r>
            <a:endParaRPr lang="zh-CN" altLang="zh-CN" sz="1400" dirty="0"/>
          </a:p>
          <a:p>
            <a:pPr marL="0" indent="0">
              <a:buNone/>
            </a:pPr>
            <a:r>
              <a:rPr lang="en-US" altLang="zh-CN" sz="1400" b="0" dirty="0"/>
              <a:t>};</a:t>
            </a:r>
            <a:endParaRPr lang="zh-CN" altLang="zh-CN" sz="1400" dirty="0"/>
          </a:p>
          <a:p>
            <a:pPr marL="0" indent="0">
              <a:buNone/>
            </a:pPr>
            <a:r>
              <a:rPr lang="en-US" altLang="zh-CN" sz="1400" b="0" dirty="0"/>
              <a:t>Student::Student(char *name1,float score1){</a:t>
            </a:r>
            <a:endParaRPr lang="zh-CN" altLang="zh-CN" sz="1400" dirty="0"/>
          </a:p>
          <a:p>
            <a:pPr marL="0" indent="0">
              <a:buNone/>
            </a:pPr>
            <a:r>
              <a:rPr lang="en-US" altLang="zh-CN" sz="1400" b="0" dirty="0"/>
              <a:t>   </a:t>
            </a:r>
            <a:r>
              <a:rPr lang="en-US" altLang="zh-CN" sz="1400" b="0" dirty="0" err="1"/>
              <a:t>cout</a:t>
            </a:r>
            <a:r>
              <a:rPr lang="en-US" altLang="zh-CN" sz="1400" b="0" dirty="0"/>
              <a:t>&lt;&lt;"Constructing..."&lt;&lt;name1&lt;&lt;</a:t>
            </a:r>
            <a:r>
              <a:rPr lang="en-US" altLang="zh-CN" sz="1400" b="0" dirty="0" err="1"/>
              <a:t>endl</a:t>
            </a:r>
            <a:r>
              <a:rPr lang="en-US" altLang="zh-CN" sz="1400" b="0" dirty="0"/>
              <a:t>;</a:t>
            </a:r>
            <a:endParaRPr lang="zh-CN" altLang="zh-CN" sz="1400" dirty="0"/>
          </a:p>
          <a:p>
            <a:pPr marL="0" indent="0">
              <a:buNone/>
            </a:pPr>
            <a:r>
              <a:rPr lang="en-US" altLang="zh-CN" sz="1400" b="0" dirty="0"/>
              <a:t>name=new char[</a:t>
            </a:r>
            <a:r>
              <a:rPr lang="en-US" altLang="zh-CN" sz="1400" b="0" dirty="0" err="1"/>
              <a:t>strlen</a:t>
            </a:r>
            <a:r>
              <a:rPr lang="en-US" altLang="zh-CN" sz="1400" b="0" dirty="0"/>
              <a:t>(name1)+1];</a:t>
            </a:r>
            <a:endParaRPr lang="zh-CN" altLang="zh-CN" sz="1400" dirty="0"/>
          </a:p>
          <a:p>
            <a:pPr marL="0" indent="0">
              <a:buNone/>
            </a:pPr>
            <a:r>
              <a:rPr lang="en-US" altLang="zh-CN" sz="1400" b="0" dirty="0"/>
              <a:t>   if (name !=0){</a:t>
            </a:r>
            <a:endParaRPr lang="zh-CN" altLang="zh-CN" sz="1400" dirty="0"/>
          </a:p>
          <a:p>
            <a:pPr marL="0" indent="0">
              <a:buNone/>
            </a:pPr>
            <a:r>
              <a:rPr lang="en-US" altLang="zh-CN" sz="1400" b="0" dirty="0"/>
              <a:t>        </a:t>
            </a:r>
            <a:r>
              <a:rPr lang="en-US" altLang="zh-CN" sz="1400" b="0" dirty="0" err="1"/>
              <a:t>strcpy</a:t>
            </a:r>
            <a:r>
              <a:rPr lang="en-US" altLang="zh-CN" sz="1400" b="0" dirty="0"/>
              <a:t>(name,name1);</a:t>
            </a:r>
            <a:endParaRPr lang="zh-CN" altLang="zh-CN" sz="1400" dirty="0"/>
          </a:p>
          <a:p>
            <a:pPr marL="0" indent="0">
              <a:buNone/>
            </a:pPr>
            <a:r>
              <a:rPr lang="en-US" altLang="zh-CN" sz="1400" b="0" dirty="0"/>
              <a:t>        score=score1;</a:t>
            </a:r>
            <a:endParaRPr lang="zh-CN" altLang="zh-CN" sz="1400" dirty="0"/>
          </a:p>
          <a:p>
            <a:pPr marL="0" indent="0">
              <a:buNone/>
            </a:pPr>
            <a:r>
              <a:rPr lang="en-US" altLang="zh-CN" sz="1400" b="0" dirty="0"/>
              <a:t>    }		</a:t>
            </a:r>
            <a:endParaRPr lang="zh-CN" altLang="zh-CN" sz="1400" dirty="0"/>
          </a:p>
          <a:p>
            <a:pPr marL="0" indent="0">
              <a:buNone/>
            </a:pPr>
            <a:r>
              <a:rPr lang="en-US" altLang="zh-CN" sz="1400" dirty="0"/>
              <a:t>}</a:t>
            </a:r>
            <a:r>
              <a:rPr lang="en-US" altLang="zh-CN" dirty="0"/>
              <a:t> </a:t>
            </a:r>
            <a:endParaRPr lang="zh-CN" altLang="zh-CN" sz="1000" dirty="0"/>
          </a:p>
          <a:p>
            <a:pPr marL="0" indent="0">
              <a:buNone/>
            </a:pPr>
            <a:r>
              <a:rPr lang="en-US" altLang="zh-CN" sz="1000" dirty="0"/>
              <a:t> </a:t>
            </a:r>
            <a:endParaRPr lang="zh-CN" altLang="zh-CN" sz="100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一般题目</a:t>
            </a:r>
            <a:endParaRPr lang="zh-CN" altLang="en-US" sz="3000" dirty="0">
              <a:solidFill>
                <a:schemeClr val="bg1"/>
              </a:solidFill>
              <a:latin typeface="Rockwell" pitchFamily="18" charset="0"/>
              <a:ea typeface="微软雅黑" pitchFamily="34" charset="-122"/>
            </a:endParaRPr>
          </a:p>
        </p:txBody>
      </p:sp>
      <p:sp>
        <p:nvSpPr>
          <p:cNvPr id="15" name="Rectangle 3"/>
          <p:cNvSpPr txBox="1">
            <a:spLocks noChangeArrowheads="1"/>
          </p:cNvSpPr>
          <p:nvPr/>
        </p:nvSpPr>
        <p:spPr bwMode="auto">
          <a:xfrm>
            <a:off x="6913220" y="476410"/>
            <a:ext cx="4095993" cy="56886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400" dirty="0"/>
              <a:t> </a:t>
            </a:r>
            <a:endParaRPr lang="zh-CN" altLang="zh-CN" sz="1400" dirty="0"/>
          </a:p>
          <a:p>
            <a:r>
              <a:rPr lang="en-US" altLang="zh-CN" sz="1400" b="0" dirty="0"/>
              <a:t>Student::~Student() {</a:t>
            </a:r>
            <a:endParaRPr lang="zh-CN" altLang="zh-CN" sz="1400" dirty="0"/>
          </a:p>
          <a:p>
            <a:r>
              <a:rPr lang="en-US" altLang="zh-CN" sz="1400" b="0" dirty="0" err="1"/>
              <a:t>cout</a:t>
            </a:r>
            <a:r>
              <a:rPr lang="en-US" altLang="zh-CN" sz="1400" b="0" dirty="0"/>
              <a:t>&lt;&lt;"Destructing..."&lt;&lt;name&lt;&lt;</a:t>
            </a:r>
            <a:r>
              <a:rPr lang="en-US" altLang="zh-CN" sz="1400" b="0" dirty="0" err="1"/>
              <a:t>endl</a:t>
            </a:r>
            <a:r>
              <a:rPr lang="en-US" altLang="zh-CN" sz="1400" b="0" dirty="0"/>
              <a:t>;</a:t>
            </a:r>
            <a:endParaRPr lang="zh-CN" altLang="zh-CN" sz="1400" dirty="0"/>
          </a:p>
          <a:p>
            <a:r>
              <a:rPr lang="en-US" altLang="zh-CN" sz="1400" b="0" dirty="0"/>
              <a:t>    name[0]='\0';</a:t>
            </a:r>
            <a:endParaRPr lang="zh-CN" altLang="zh-CN" sz="1400" dirty="0"/>
          </a:p>
          <a:p>
            <a:r>
              <a:rPr lang="en-US" altLang="zh-CN" sz="1400" b="0" dirty="0"/>
              <a:t>    delete name;</a:t>
            </a:r>
            <a:endParaRPr lang="zh-CN" altLang="zh-CN" sz="1400" dirty="0"/>
          </a:p>
          <a:p>
            <a:r>
              <a:rPr lang="en-US" altLang="zh-CN" sz="1400" b="0" dirty="0"/>
              <a:t>}  </a:t>
            </a:r>
            <a:endParaRPr lang="zh-CN" altLang="zh-CN" sz="1400" dirty="0"/>
          </a:p>
          <a:p>
            <a:r>
              <a:rPr lang="en-US" altLang="zh-CN" sz="1400" b="0" dirty="0" err="1"/>
              <a:t>int</a:t>
            </a:r>
            <a:r>
              <a:rPr lang="en-US" altLang="zh-CN" sz="1400" b="0" dirty="0"/>
              <a:t> main()</a:t>
            </a:r>
            <a:endParaRPr lang="zh-CN" altLang="zh-CN" sz="1400" dirty="0"/>
          </a:p>
          <a:p>
            <a:r>
              <a:rPr lang="en-US" altLang="zh-CN" sz="1400" b="0" dirty="0"/>
              <a:t>{</a:t>
            </a:r>
            <a:endParaRPr lang="zh-CN" altLang="zh-CN" sz="1400" dirty="0"/>
          </a:p>
          <a:p>
            <a:r>
              <a:rPr lang="en-US" altLang="zh-CN" sz="1400" b="0" dirty="0"/>
              <a:t>    Student stu1("liming",90); </a:t>
            </a:r>
            <a:endParaRPr lang="zh-CN" altLang="zh-CN" sz="1400" dirty="0"/>
          </a:p>
          <a:p>
            <a:r>
              <a:rPr lang="en-US" altLang="zh-CN" sz="1400" b="0" dirty="0"/>
              <a:t>    Student stu2=stu1;  </a:t>
            </a:r>
            <a:endParaRPr lang="zh-CN" altLang="zh-CN" sz="1400" dirty="0"/>
          </a:p>
          <a:p>
            <a:r>
              <a:rPr lang="en-US" altLang="zh-CN" sz="1400" b="0" dirty="0"/>
              <a:t>return 0;	</a:t>
            </a:r>
            <a:endParaRPr lang="zh-CN" altLang="zh-CN" sz="1400" dirty="0"/>
          </a:p>
          <a:p>
            <a:r>
              <a:rPr lang="en-US" altLang="zh-CN" sz="1400" b="0" dirty="0"/>
              <a:t>}</a:t>
            </a:r>
            <a:endParaRPr lang="zh-CN" altLang="zh-CN" sz="1400" dirty="0"/>
          </a:p>
          <a:p>
            <a:r>
              <a:rPr lang="en-US" altLang="zh-CN" sz="1400" b="0" dirty="0"/>
              <a:t> </a:t>
            </a:r>
            <a:endParaRPr lang="zh-CN" altLang="zh-CN" sz="1400" dirty="0"/>
          </a:p>
          <a:p>
            <a:r>
              <a:rPr lang="en-US" altLang="zh-CN" sz="1400" b="0" dirty="0">
                <a:solidFill>
                  <a:srgbClr val="FF0000"/>
                </a:solidFill>
              </a:rPr>
              <a:t>Focus</a:t>
            </a:r>
            <a:r>
              <a:rPr lang="zh-CN" altLang="zh-CN" sz="1400" b="0" dirty="0">
                <a:solidFill>
                  <a:srgbClr val="FF0000"/>
                </a:solidFill>
              </a:rPr>
              <a:t>：</a:t>
            </a:r>
            <a:r>
              <a:rPr lang="en-US" altLang="zh-CN" sz="1400" b="0" dirty="0">
                <a:solidFill>
                  <a:srgbClr val="FF0000"/>
                </a:solidFill>
              </a:rPr>
              <a:t> copy construction</a:t>
            </a:r>
            <a:endParaRPr lang="zh-CN" altLang="zh-CN" sz="1400" dirty="0">
              <a:solidFill>
                <a:srgbClr val="FF0000"/>
              </a:solidFill>
            </a:endParaRPr>
          </a:p>
          <a:p>
            <a:r>
              <a:rPr lang="en-US" altLang="zh-CN" sz="1400" b="0" dirty="0">
                <a:solidFill>
                  <a:srgbClr val="FF0000"/>
                </a:solidFill>
              </a:rPr>
              <a:t>Answer</a:t>
            </a:r>
            <a:r>
              <a:rPr lang="zh-CN" altLang="zh-CN" sz="1400" b="0" dirty="0">
                <a:solidFill>
                  <a:srgbClr val="FF0000"/>
                </a:solidFill>
              </a:rPr>
              <a:t>：</a:t>
            </a:r>
            <a:endParaRPr lang="zh-CN" altLang="zh-CN" sz="1400" dirty="0">
              <a:solidFill>
                <a:srgbClr val="FF0000"/>
              </a:solidFill>
            </a:endParaRPr>
          </a:p>
          <a:p>
            <a:r>
              <a:rPr lang="en-US" altLang="zh-CN" sz="1400" dirty="0">
                <a:solidFill>
                  <a:srgbClr val="FF0000"/>
                </a:solidFill>
              </a:rPr>
              <a:t>Constructing... liming </a:t>
            </a:r>
            <a:endParaRPr lang="zh-CN" altLang="zh-CN" sz="1400" dirty="0">
              <a:solidFill>
                <a:srgbClr val="FF0000"/>
              </a:solidFill>
            </a:endParaRPr>
          </a:p>
          <a:p>
            <a:r>
              <a:rPr lang="en-US" altLang="zh-CN" sz="1400" dirty="0">
                <a:solidFill>
                  <a:srgbClr val="FF0000"/>
                </a:solidFill>
              </a:rPr>
              <a:t>Destructing... liming</a:t>
            </a:r>
            <a:endParaRPr lang="zh-CN" altLang="zh-CN" sz="1400" dirty="0">
              <a:solidFill>
                <a:srgbClr val="FF0000"/>
              </a:solidFill>
            </a:endParaRPr>
          </a:p>
          <a:p>
            <a:r>
              <a:rPr lang="en-US" altLang="zh-CN" sz="1400" dirty="0">
                <a:solidFill>
                  <a:srgbClr val="FF0000"/>
                </a:solidFill>
              </a:rPr>
              <a:t>Destructing...0</a:t>
            </a:r>
            <a:endParaRPr lang="zh-CN" altLang="en-US" sz="1400" b="0" kern="0" dirty="0">
              <a:solidFill>
                <a:srgbClr val="FF0000"/>
              </a:solidFill>
            </a:endParaRPr>
          </a:p>
        </p:txBody>
      </p:sp>
    </p:spTree>
    <p:extLst>
      <p:ext uri="{BB962C8B-B14F-4D97-AF65-F5344CB8AC3E}">
        <p14:creationId xmlns:p14="http://schemas.microsoft.com/office/powerpoint/2010/main" val="302716974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Result</a:t>
            </a:r>
            <a:r>
              <a:rPr lang="zh-CN" altLang="en-US" dirty="0" smtClean="0"/>
              <a:t>：</a:t>
            </a:r>
            <a:endParaRPr lang="zh-CN" altLang="en-US" dirty="0"/>
          </a:p>
        </p:txBody>
      </p:sp>
      <p:sp>
        <p:nvSpPr>
          <p:cNvPr id="2" name="文本框 1"/>
          <p:cNvSpPr txBox="1"/>
          <p:nvPr/>
        </p:nvSpPr>
        <p:spPr>
          <a:xfrm>
            <a:off x="355873" y="680499"/>
            <a:ext cx="4807198" cy="5447645"/>
          </a:xfrm>
          <a:prstGeom prst="rect">
            <a:avLst/>
          </a:prstGeom>
          <a:noFill/>
        </p:spPr>
        <p:txBody>
          <a:bodyPr wrap="square" rtlCol="0">
            <a:spAutoFit/>
          </a:bodyPr>
          <a:lstStyle/>
          <a:p>
            <a:r>
              <a:rPr lang="en-US" altLang="zh-CN" sz="1200" dirty="0"/>
              <a:t>unsigned </a:t>
            </a:r>
            <a:r>
              <a:rPr lang="en-US" altLang="zh-CN" sz="1200" dirty="0" err="1"/>
              <a:t>int</a:t>
            </a:r>
            <a:r>
              <a:rPr lang="en-US" altLang="zh-CN" sz="1200" dirty="0"/>
              <a:t> </a:t>
            </a:r>
            <a:r>
              <a:rPr lang="en-US" altLang="zh-CN" sz="1200" dirty="0" err="1"/>
              <a:t>elem_available</a:t>
            </a:r>
            <a:r>
              <a:rPr lang="en-US" altLang="zh-CN" sz="1200" dirty="0"/>
              <a:t>()</a:t>
            </a:r>
            <a:endParaRPr lang="zh-CN" altLang="zh-CN" sz="1200" dirty="0"/>
          </a:p>
          <a:p>
            <a:r>
              <a:rPr lang="en-US" altLang="zh-CN" sz="1200" dirty="0"/>
              <a:t>    {</a:t>
            </a:r>
            <a:endParaRPr lang="zh-CN" altLang="zh-CN" sz="1200" dirty="0"/>
          </a:p>
          <a:p>
            <a:r>
              <a:rPr lang="en-US" altLang="zh-CN" sz="1200" dirty="0"/>
              <a:t>        </a:t>
            </a:r>
            <a:r>
              <a:rPr lang="en-US" altLang="zh-CN" sz="1200" dirty="0" err="1"/>
              <a:t>int</a:t>
            </a:r>
            <a:r>
              <a:rPr lang="en-US" altLang="zh-CN" sz="1200" dirty="0"/>
              <a:t> temp;</a:t>
            </a:r>
            <a:endParaRPr lang="zh-CN" altLang="zh-CN" sz="1200" dirty="0"/>
          </a:p>
          <a:p>
            <a:r>
              <a:rPr lang="en-US" altLang="zh-CN" sz="1200" dirty="0"/>
              <a:t>        if (rear &gt; head)</a:t>
            </a:r>
            <a:endParaRPr lang="zh-CN" altLang="zh-CN" sz="1200" dirty="0"/>
          </a:p>
          <a:p>
            <a:r>
              <a:rPr lang="en-US" altLang="zh-CN" sz="1200" dirty="0"/>
              <a:t>            temp = rear - head;</a:t>
            </a:r>
            <a:endParaRPr lang="zh-CN" altLang="zh-CN" sz="1200" dirty="0"/>
          </a:p>
          <a:p>
            <a:r>
              <a:rPr lang="en-US" altLang="zh-CN" sz="1200" dirty="0"/>
              <a:t>        else</a:t>
            </a:r>
            <a:endParaRPr lang="zh-CN" altLang="zh-CN" sz="1200" dirty="0"/>
          </a:p>
          <a:p>
            <a:r>
              <a:rPr lang="en-US" altLang="zh-CN" sz="1200" dirty="0"/>
              <a:t>            temp = size - head + rear;</a:t>
            </a:r>
            <a:endParaRPr lang="zh-CN" altLang="zh-CN" sz="1200" dirty="0"/>
          </a:p>
          <a:p>
            <a:r>
              <a:rPr lang="en-US" altLang="zh-CN" sz="1200" dirty="0"/>
              <a:t>        return temp;</a:t>
            </a:r>
            <a:endParaRPr lang="zh-CN" altLang="zh-CN" sz="1200" dirty="0"/>
          </a:p>
          <a:p>
            <a:r>
              <a:rPr lang="en-US" altLang="zh-CN" sz="1200" dirty="0"/>
              <a:t>    }</a:t>
            </a:r>
            <a:endParaRPr lang="zh-CN" altLang="zh-CN" sz="1200" dirty="0"/>
          </a:p>
          <a:p>
            <a:r>
              <a:rPr lang="en-US" altLang="zh-CN" sz="1200" dirty="0"/>
              <a:t>    bool </a:t>
            </a:r>
            <a:r>
              <a:rPr lang="en-US" altLang="zh-CN" sz="1200" dirty="0" err="1"/>
              <a:t>isempty</a:t>
            </a:r>
            <a:r>
              <a:rPr lang="en-US" altLang="zh-CN" sz="1200" dirty="0"/>
              <a:t>()</a:t>
            </a:r>
            <a:endParaRPr lang="zh-CN" altLang="zh-CN" sz="1200" dirty="0"/>
          </a:p>
          <a:p>
            <a:r>
              <a:rPr lang="en-US" altLang="zh-CN" sz="1200" dirty="0"/>
              <a:t>    { </a:t>
            </a:r>
            <a:endParaRPr lang="zh-CN" altLang="zh-CN" sz="1200" dirty="0"/>
          </a:p>
          <a:p>
            <a:r>
              <a:rPr lang="en-US" altLang="zh-CN" sz="1200" dirty="0"/>
              <a:t>        return head == rear ? true : false; </a:t>
            </a:r>
            <a:endParaRPr lang="zh-CN" altLang="zh-CN" sz="1200" dirty="0"/>
          </a:p>
          <a:p>
            <a:r>
              <a:rPr lang="en-US" altLang="zh-CN" sz="1200" dirty="0"/>
              <a:t>    }</a:t>
            </a:r>
            <a:endParaRPr lang="zh-CN" altLang="zh-CN" sz="1200" dirty="0"/>
          </a:p>
          <a:p>
            <a:r>
              <a:rPr lang="en-US" altLang="zh-CN" sz="1200" dirty="0"/>
              <a:t>    bool </a:t>
            </a:r>
            <a:r>
              <a:rPr lang="en-US" altLang="zh-CN" sz="1200" dirty="0" err="1"/>
              <a:t>isfull</a:t>
            </a:r>
            <a:r>
              <a:rPr lang="en-US" altLang="zh-CN" sz="1200" dirty="0"/>
              <a:t>()</a:t>
            </a:r>
            <a:endParaRPr lang="zh-CN" altLang="zh-CN" sz="1200" dirty="0"/>
          </a:p>
          <a:p>
            <a:r>
              <a:rPr lang="en-US" altLang="zh-CN" sz="1200" dirty="0"/>
              <a:t>    { </a:t>
            </a:r>
            <a:endParaRPr lang="zh-CN" altLang="zh-CN" sz="1200" dirty="0"/>
          </a:p>
          <a:p>
            <a:r>
              <a:rPr lang="en-US" altLang="zh-CN" sz="1200" dirty="0"/>
              <a:t>        return head == (rear + 1) % size ? true : false;</a:t>
            </a:r>
            <a:endParaRPr lang="zh-CN" altLang="zh-CN" sz="1200" dirty="0"/>
          </a:p>
          <a:p>
            <a:r>
              <a:rPr lang="en-US" altLang="zh-CN" sz="1200" dirty="0"/>
              <a:t>    }</a:t>
            </a:r>
            <a:endParaRPr lang="zh-CN" altLang="zh-CN" sz="1200" dirty="0"/>
          </a:p>
          <a:p>
            <a:r>
              <a:rPr lang="en-US" altLang="zh-CN" sz="1200" dirty="0"/>
              <a:t>    void show()</a:t>
            </a:r>
            <a:endParaRPr lang="zh-CN" altLang="zh-CN" sz="1200" dirty="0"/>
          </a:p>
          <a:p>
            <a:r>
              <a:rPr lang="en-US" altLang="zh-CN" sz="1200" dirty="0"/>
              <a:t>    {</a:t>
            </a:r>
            <a:endParaRPr lang="zh-CN" altLang="zh-CN" sz="1200" dirty="0"/>
          </a:p>
          <a:p>
            <a:r>
              <a:rPr lang="en-US" altLang="zh-CN" sz="1200" dirty="0"/>
              <a:t>        for (</a:t>
            </a:r>
            <a:r>
              <a:rPr lang="en-US" altLang="zh-CN" sz="1200" dirty="0" err="1"/>
              <a:t>int</a:t>
            </a:r>
            <a:r>
              <a:rPr lang="en-US" altLang="zh-CN" sz="1200" dirty="0"/>
              <a:t> </a:t>
            </a:r>
            <a:r>
              <a:rPr lang="en-US" altLang="zh-CN" sz="1200" dirty="0" err="1"/>
              <a:t>i</a:t>
            </a:r>
            <a:r>
              <a:rPr lang="en-US" altLang="zh-CN" sz="1200" dirty="0"/>
              <a:t> = 0; </a:t>
            </a:r>
            <a:r>
              <a:rPr lang="en-US" altLang="zh-CN" sz="1200" dirty="0" err="1"/>
              <a:t>i</a:t>
            </a:r>
            <a:r>
              <a:rPr lang="en-US" altLang="zh-CN" sz="1200" dirty="0"/>
              <a:t> &lt; </a:t>
            </a:r>
            <a:r>
              <a:rPr lang="en-US" altLang="zh-CN" sz="1200" dirty="0" err="1"/>
              <a:t>elem_available</a:t>
            </a:r>
            <a:r>
              <a:rPr lang="en-US" altLang="zh-CN" sz="1200" dirty="0"/>
              <a:t>();)</a:t>
            </a:r>
            <a:endParaRPr lang="zh-CN" altLang="zh-CN" sz="1200" dirty="0"/>
          </a:p>
          <a:p>
            <a:r>
              <a:rPr lang="en-US" altLang="zh-CN" sz="1200" dirty="0"/>
              <a:t>        {</a:t>
            </a:r>
            <a:endParaRPr lang="zh-CN" altLang="zh-CN" sz="1200" dirty="0"/>
          </a:p>
          <a:p>
            <a:r>
              <a:rPr lang="en-US" altLang="zh-CN" sz="1200" dirty="0"/>
              <a:t>            </a:t>
            </a:r>
            <a:r>
              <a:rPr lang="en-US" altLang="zh-CN" sz="1200" dirty="0" err="1"/>
              <a:t>cout</a:t>
            </a:r>
            <a:r>
              <a:rPr lang="en-US" altLang="zh-CN" sz="1200" dirty="0"/>
              <a:t> &lt;&lt; </a:t>
            </a:r>
            <a:r>
              <a:rPr lang="en-US" altLang="zh-CN" sz="1200" dirty="0" err="1"/>
              <a:t>data_buff</a:t>
            </a:r>
            <a:r>
              <a:rPr lang="en-US" altLang="zh-CN" sz="1200" dirty="0"/>
              <a:t>[(</a:t>
            </a:r>
            <a:r>
              <a:rPr lang="en-US" altLang="zh-CN" sz="1200" dirty="0" err="1"/>
              <a:t>i+head</a:t>
            </a:r>
            <a:r>
              <a:rPr lang="en-US" altLang="zh-CN" sz="1200" dirty="0"/>
              <a:t>)%size]&lt;&lt;" ";</a:t>
            </a:r>
            <a:endParaRPr lang="zh-CN" altLang="zh-CN" sz="1200" dirty="0"/>
          </a:p>
          <a:p>
            <a:r>
              <a:rPr lang="en-US" altLang="zh-CN" sz="1200" dirty="0"/>
              <a:t>            </a:t>
            </a:r>
            <a:r>
              <a:rPr lang="en-US" altLang="zh-CN" sz="1200" dirty="0" err="1"/>
              <a:t>i</a:t>
            </a:r>
            <a:r>
              <a:rPr lang="en-US" altLang="zh-CN" sz="1200" dirty="0"/>
              <a:t> = (</a:t>
            </a:r>
            <a:r>
              <a:rPr lang="en-US" altLang="zh-CN" sz="1200" dirty="0" err="1"/>
              <a:t>i</a:t>
            </a:r>
            <a:r>
              <a:rPr lang="en-US" altLang="zh-CN" sz="1200" dirty="0"/>
              <a:t> + 1) % size;</a:t>
            </a:r>
            <a:endParaRPr lang="zh-CN" altLang="zh-CN" sz="1200" dirty="0"/>
          </a:p>
          <a:p>
            <a:r>
              <a:rPr lang="en-US" altLang="zh-CN" sz="1200" dirty="0"/>
              <a:t>        }</a:t>
            </a:r>
            <a:endParaRPr lang="zh-CN" altLang="zh-CN" sz="1200" dirty="0"/>
          </a:p>
          <a:p>
            <a:r>
              <a:rPr lang="en-US" altLang="zh-CN" sz="1200" dirty="0"/>
              <a:t>        </a:t>
            </a:r>
            <a:r>
              <a:rPr lang="en-US" altLang="zh-CN" sz="1200" dirty="0" err="1"/>
              <a:t>cout</a:t>
            </a:r>
            <a:r>
              <a:rPr lang="en-US" altLang="zh-CN" sz="1200" dirty="0"/>
              <a:t> &lt;&lt; </a:t>
            </a:r>
            <a:r>
              <a:rPr lang="en-US" altLang="zh-CN" sz="1200" dirty="0" err="1"/>
              <a:t>endl</a:t>
            </a:r>
            <a:r>
              <a:rPr lang="en-US" altLang="zh-CN" sz="1200" dirty="0"/>
              <a:t>;</a:t>
            </a:r>
            <a:endParaRPr lang="zh-CN" altLang="zh-CN" sz="1200" dirty="0"/>
          </a:p>
          <a:p>
            <a:r>
              <a:rPr lang="en-US" altLang="zh-CN" sz="1200" dirty="0"/>
              <a:t>    }</a:t>
            </a:r>
            <a:endParaRPr lang="zh-CN" altLang="zh-CN" sz="1200" dirty="0"/>
          </a:p>
          <a:p>
            <a:r>
              <a:rPr lang="en-US" altLang="zh-CN" sz="1200" dirty="0"/>
              <a:t>};</a:t>
            </a:r>
            <a:endParaRPr lang="zh-CN" altLang="zh-CN" sz="1200" dirty="0"/>
          </a:p>
          <a:p>
            <a:r>
              <a:rPr lang="en-US" altLang="zh-CN" sz="1200" b="1" dirty="0"/>
              <a:t> </a:t>
            </a:r>
            <a:endParaRPr lang="zh-CN" altLang="zh-CN" sz="1200" dirty="0"/>
          </a:p>
          <a:p>
            <a:r>
              <a:rPr lang="en-US" altLang="zh-CN" sz="1200" dirty="0"/>
              <a:t>#</a:t>
            </a:r>
            <a:r>
              <a:rPr lang="en-US" altLang="zh-CN" sz="1200" dirty="0" err="1"/>
              <a:t>endif</a:t>
            </a:r>
            <a:endParaRPr lang="zh-CN" altLang="zh-CN" sz="1200" dirty="0"/>
          </a:p>
        </p:txBody>
      </p:sp>
    </p:spTree>
    <p:extLst>
      <p:ext uri="{BB962C8B-B14F-4D97-AF65-F5344CB8AC3E}">
        <p14:creationId xmlns:p14="http://schemas.microsoft.com/office/powerpoint/2010/main" val="283682951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2. </a:t>
            </a:r>
            <a:r>
              <a:rPr lang="en-US" altLang="zh-CN" b="1" dirty="0"/>
              <a:t>Program Design</a:t>
            </a:r>
            <a:endParaRPr lang="zh-CN" altLang="en-US" dirty="0"/>
          </a:p>
        </p:txBody>
      </p:sp>
      <p:sp>
        <p:nvSpPr>
          <p:cNvPr id="2" name="文本框 1"/>
          <p:cNvSpPr txBox="1"/>
          <p:nvPr/>
        </p:nvSpPr>
        <p:spPr>
          <a:xfrm>
            <a:off x="338535" y="644266"/>
            <a:ext cx="11665296" cy="1569660"/>
          </a:xfrm>
          <a:prstGeom prst="rect">
            <a:avLst/>
          </a:prstGeom>
          <a:noFill/>
        </p:spPr>
        <p:txBody>
          <a:bodyPr wrap="square" rtlCol="0">
            <a:spAutoFit/>
          </a:bodyPr>
          <a:lstStyle/>
          <a:p>
            <a:r>
              <a:rPr lang="en-US" altLang="zh-CN" dirty="0"/>
              <a:t>Given the declaration of class Matrix below, implement the body of the member functions of class Matrix. The main function below demonstrates the usage of the Matrix class, and your implementation should be able to reproduce the output of the main function.</a:t>
            </a:r>
            <a:endParaRPr lang="zh-CN" altLang="zh-CN" sz="1200" dirty="0"/>
          </a:p>
        </p:txBody>
      </p:sp>
      <p:sp>
        <p:nvSpPr>
          <p:cNvPr id="12" name="文本框 11"/>
          <p:cNvSpPr txBox="1"/>
          <p:nvPr/>
        </p:nvSpPr>
        <p:spPr>
          <a:xfrm>
            <a:off x="266527" y="2348724"/>
            <a:ext cx="5688632" cy="3970318"/>
          </a:xfrm>
          <a:prstGeom prst="rect">
            <a:avLst/>
          </a:prstGeom>
          <a:noFill/>
        </p:spPr>
        <p:txBody>
          <a:bodyPr wrap="square" rtlCol="0">
            <a:spAutoFit/>
          </a:bodyPr>
          <a:lstStyle/>
          <a:p>
            <a:r>
              <a:rPr lang="en-US" altLang="zh-CN" sz="1200" dirty="0"/>
              <a:t>class  </a:t>
            </a:r>
            <a:r>
              <a:rPr lang="en-US" altLang="zh-CN" sz="1200" dirty="0" err="1"/>
              <a:t>MatrixDimensionNotMatch</a:t>
            </a:r>
            <a:r>
              <a:rPr lang="en-US" altLang="zh-CN" sz="1200" dirty="0"/>
              <a:t> {};</a:t>
            </a:r>
            <a:endParaRPr lang="zh-CN" altLang="zh-CN" sz="1200" dirty="0"/>
          </a:p>
          <a:p>
            <a:r>
              <a:rPr lang="en-US" altLang="zh-CN" sz="1200" dirty="0"/>
              <a:t>class  </a:t>
            </a:r>
            <a:r>
              <a:rPr lang="en-US" altLang="zh-CN" sz="1200" dirty="0" err="1"/>
              <a:t>IndexOutofBound</a:t>
            </a:r>
            <a:r>
              <a:rPr lang="en-US" altLang="zh-CN" sz="1200" dirty="0"/>
              <a:t> {};</a:t>
            </a:r>
            <a:endParaRPr lang="zh-CN" altLang="zh-CN" sz="1200" dirty="0"/>
          </a:p>
          <a:p>
            <a:r>
              <a:rPr lang="en-US" altLang="zh-CN" sz="1200" dirty="0"/>
              <a:t> </a:t>
            </a:r>
            <a:endParaRPr lang="zh-CN" altLang="zh-CN" sz="1200" dirty="0"/>
          </a:p>
          <a:p>
            <a:r>
              <a:rPr lang="en-US" altLang="zh-CN" sz="1200" dirty="0"/>
              <a:t>class Matrix</a:t>
            </a:r>
            <a:endParaRPr lang="zh-CN" altLang="zh-CN" sz="1200" dirty="0"/>
          </a:p>
          <a:p>
            <a:r>
              <a:rPr lang="en-US" altLang="zh-CN" sz="1200" dirty="0"/>
              <a:t>{</a:t>
            </a:r>
            <a:endParaRPr lang="zh-CN" altLang="zh-CN" sz="1200" dirty="0"/>
          </a:p>
          <a:p>
            <a:r>
              <a:rPr lang="en-US" altLang="zh-CN" sz="1200" dirty="0"/>
              <a:t>	//friend Matrix operator*(</a:t>
            </a:r>
            <a:r>
              <a:rPr lang="en-US" altLang="zh-CN" sz="1200" dirty="0" err="1"/>
              <a:t>const</a:t>
            </a:r>
            <a:r>
              <a:rPr lang="en-US" altLang="zh-CN" sz="1200" dirty="0"/>
              <a:t> Matrix&amp; m1, </a:t>
            </a:r>
            <a:r>
              <a:rPr lang="en-US" altLang="zh-CN" sz="1200" dirty="0" err="1"/>
              <a:t>const</a:t>
            </a:r>
            <a:r>
              <a:rPr lang="en-US" altLang="zh-CN" sz="1200" dirty="0"/>
              <a:t> Matrix&amp; m2);</a:t>
            </a:r>
            <a:endParaRPr lang="zh-CN" altLang="zh-CN" sz="1200" dirty="0"/>
          </a:p>
          <a:p>
            <a:r>
              <a:rPr lang="en-US" altLang="zh-CN" sz="1200" dirty="0"/>
              <a:t>	friend Matrix operator+(</a:t>
            </a:r>
            <a:r>
              <a:rPr lang="en-US" altLang="zh-CN" sz="1200" dirty="0" err="1"/>
              <a:t>const</a:t>
            </a:r>
            <a:r>
              <a:rPr lang="en-US" altLang="zh-CN" sz="1200" dirty="0"/>
              <a:t> Matrix&amp; m1, </a:t>
            </a:r>
            <a:r>
              <a:rPr lang="en-US" altLang="zh-CN" sz="1200" dirty="0" err="1"/>
              <a:t>const</a:t>
            </a:r>
            <a:r>
              <a:rPr lang="en-US" altLang="zh-CN" sz="1200" dirty="0"/>
              <a:t> Matrix&amp; m2);</a:t>
            </a:r>
            <a:endParaRPr lang="zh-CN" altLang="zh-CN" sz="1200" dirty="0"/>
          </a:p>
          <a:p>
            <a:r>
              <a:rPr lang="en-US" altLang="zh-CN" sz="1200" dirty="0"/>
              <a:t>public:</a:t>
            </a:r>
            <a:endParaRPr lang="zh-CN" altLang="zh-CN" sz="1200" dirty="0"/>
          </a:p>
          <a:p>
            <a:r>
              <a:rPr lang="en-US" altLang="zh-CN" sz="1200" dirty="0"/>
              <a:t>	Matrix();   //create an empty matrix  3 pts</a:t>
            </a:r>
            <a:endParaRPr lang="zh-CN" altLang="zh-CN" sz="1200" dirty="0"/>
          </a:p>
          <a:p>
            <a:r>
              <a:rPr lang="en-US" altLang="zh-CN" sz="1200" dirty="0"/>
              <a:t>	Matrix(</a:t>
            </a:r>
            <a:r>
              <a:rPr lang="en-US" altLang="zh-CN" sz="1200" dirty="0" err="1"/>
              <a:t>int</a:t>
            </a:r>
            <a:r>
              <a:rPr lang="en-US" altLang="zh-CN" sz="1200" dirty="0"/>
              <a:t> row, </a:t>
            </a:r>
            <a:r>
              <a:rPr lang="en-US" altLang="zh-CN" sz="1200" dirty="0" err="1"/>
              <a:t>int</a:t>
            </a:r>
            <a:r>
              <a:rPr lang="en-US" altLang="zh-CN" sz="1200" dirty="0"/>
              <a:t> col);  //create a matrix of size row*col   3 pts</a:t>
            </a:r>
            <a:endParaRPr lang="zh-CN" altLang="zh-CN" sz="1200" dirty="0"/>
          </a:p>
          <a:p>
            <a:r>
              <a:rPr lang="en-US" altLang="zh-CN" sz="1200" dirty="0"/>
              <a:t>	~Matrix();   // 3 pts</a:t>
            </a:r>
            <a:endParaRPr lang="zh-CN" altLang="zh-CN" sz="1200" dirty="0"/>
          </a:p>
          <a:p>
            <a:r>
              <a:rPr lang="en-US" altLang="zh-CN" sz="1200" dirty="0"/>
              <a:t>public:</a:t>
            </a:r>
            <a:endParaRPr lang="zh-CN" altLang="zh-CN" sz="1200" dirty="0"/>
          </a:p>
          <a:p>
            <a:r>
              <a:rPr lang="en-US" altLang="zh-CN" sz="1200" dirty="0"/>
              <a:t>double </a:t>
            </a:r>
            <a:r>
              <a:rPr lang="en-US" altLang="zh-CN" sz="1200" dirty="0" err="1"/>
              <a:t>getEntry</a:t>
            </a:r>
            <a:r>
              <a:rPr lang="en-US" altLang="zh-CN" sz="1200" dirty="0"/>
              <a:t>(</a:t>
            </a:r>
            <a:r>
              <a:rPr lang="en-US" altLang="zh-CN" sz="1200" dirty="0" err="1"/>
              <a:t>int</a:t>
            </a:r>
            <a:r>
              <a:rPr lang="en-US" altLang="zh-CN" sz="1200" dirty="0"/>
              <a:t> </a:t>
            </a:r>
            <a:r>
              <a:rPr lang="en-US" altLang="zh-CN" sz="1200" dirty="0" err="1"/>
              <a:t>i</a:t>
            </a:r>
            <a:r>
              <a:rPr lang="en-US" altLang="zh-CN" sz="1200" dirty="0"/>
              <a:t>, </a:t>
            </a:r>
            <a:r>
              <a:rPr lang="en-US" altLang="zh-CN" sz="1200" dirty="0" err="1"/>
              <a:t>int</a:t>
            </a:r>
            <a:r>
              <a:rPr lang="en-US" altLang="zh-CN" sz="1200" dirty="0"/>
              <a:t> j) </a:t>
            </a:r>
            <a:r>
              <a:rPr lang="en-US" altLang="zh-CN" sz="1200" dirty="0" err="1"/>
              <a:t>const</a:t>
            </a:r>
            <a:r>
              <a:rPr lang="en-US" altLang="zh-CN" sz="1200" dirty="0"/>
              <a:t>;  //return the element at index [</a:t>
            </a:r>
            <a:r>
              <a:rPr lang="en-US" altLang="zh-CN" sz="1200" dirty="0" err="1"/>
              <a:t>i,j</a:t>
            </a:r>
            <a:r>
              <a:rPr lang="en-US" altLang="zh-CN" sz="1200" dirty="0"/>
              <a:t>], 3 pts</a:t>
            </a:r>
            <a:endParaRPr lang="zh-CN" altLang="zh-CN" sz="1200" dirty="0"/>
          </a:p>
          <a:p>
            <a:r>
              <a:rPr lang="en-US" altLang="zh-CN" sz="1200" dirty="0"/>
              <a:t>void </a:t>
            </a:r>
            <a:r>
              <a:rPr lang="en-US" altLang="zh-CN" sz="1200" dirty="0" err="1"/>
              <a:t>setEntry</a:t>
            </a:r>
            <a:r>
              <a:rPr lang="en-US" altLang="zh-CN" sz="1200" dirty="0"/>
              <a:t>(</a:t>
            </a:r>
            <a:r>
              <a:rPr lang="en-US" altLang="zh-CN" sz="1200" dirty="0" err="1"/>
              <a:t>int</a:t>
            </a:r>
            <a:r>
              <a:rPr lang="en-US" altLang="zh-CN" sz="1200" dirty="0"/>
              <a:t> </a:t>
            </a:r>
            <a:r>
              <a:rPr lang="en-US" altLang="zh-CN" sz="1200" dirty="0" err="1"/>
              <a:t>i</a:t>
            </a:r>
            <a:r>
              <a:rPr lang="en-US" altLang="zh-CN" sz="1200" dirty="0"/>
              <a:t>, </a:t>
            </a:r>
            <a:r>
              <a:rPr lang="en-US" altLang="zh-CN" sz="1200" dirty="0" err="1"/>
              <a:t>int</a:t>
            </a:r>
            <a:r>
              <a:rPr lang="en-US" altLang="zh-CN" sz="1200" dirty="0"/>
              <a:t> j, double </a:t>
            </a:r>
            <a:r>
              <a:rPr lang="en-US" altLang="zh-CN" sz="1200" dirty="0" err="1"/>
              <a:t>val</a:t>
            </a:r>
            <a:r>
              <a:rPr lang="en-US" altLang="zh-CN" sz="1200" dirty="0"/>
              <a:t>);  // set the element at index [</a:t>
            </a:r>
            <a:r>
              <a:rPr lang="en-US" altLang="zh-CN" sz="1200" dirty="0" err="1"/>
              <a:t>i,j</a:t>
            </a:r>
            <a:r>
              <a:rPr lang="en-US" altLang="zh-CN" sz="1200" dirty="0"/>
              <a:t>], 3 pts </a:t>
            </a:r>
            <a:endParaRPr lang="zh-CN" altLang="zh-CN" sz="1200" dirty="0"/>
          </a:p>
          <a:p>
            <a:r>
              <a:rPr lang="en-US" altLang="zh-CN" sz="1200" dirty="0"/>
              <a:t>Matrix&amp; operator= (</a:t>
            </a:r>
            <a:r>
              <a:rPr lang="en-US" altLang="zh-CN" sz="1200" dirty="0" err="1"/>
              <a:t>const</a:t>
            </a:r>
            <a:r>
              <a:rPr lang="en-US" altLang="zh-CN" sz="1200" dirty="0"/>
              <a:t> Matrix&amp; </a:t>
            </a:r>
            <a:r>
              <a:rPr lang="en-US" altLang="zh-CN" sz="1200" dirty="0" err="1"/>
              <a:t>rhs</a:t>
            </a:r>
            <a:r>
              <a:rPr lang="en-US" altLang="zh-CN" sz="1200" dirty="0"/>
              <a:t>);  // matrix assignment   5 pts</a:t>
            </a:r>
            <a:endParaRPr lang="zh-CN" altLang="zh-CN" sz="1200" dirty="0"/>
          </a:p>
          <a:p>
            <a:r>
              <a:rPr lang="en-US" altLang="zh-CN" sz="1200" dirty="0"/>
              <a:t>void print() </a:t>
            </a:r>
            <a:r>
              <a:rPr lang="en-US" altLang="zh-CN" sz="1200" dirty="0" err="1"/>
              <a:t>const</a:t>
            </a:r>
            <a:r>
              <a:rPr lang="en-US" altLang="zh-CN" sz="1200" dirty="0"/>
              <a:t>;  //print the elements of the matrix, 5 pts</a:t>
            </a:r>
            <a:endParaRPr lang="zh-CN" altLang="zh-CN" sz="1200" dirty="0"/>
          </a:p>
          <a:p>
            <a:r>
              <a:rPr lang="en-US" altLang="zh-CN" sz="1200" dirty="0"/>
              <a:t>private:</a:t>
            </a:r>
            <a:endParaRPr lang="zh-CN" altLang="zh-CN" sz="1200" dirty="0"/>
          </a:p>
          <a:p>
            <a:r>
              <a:rPr lang="en-US" altLang="zh-CN" sz="1200" dirty="0"/>
              <a:t>	double *</a:t>
            </a:r>
            <a:r>
              <a:rPr lang="en-US" altLang="zh-CN" sz="1200" dirty="0" err="1"/>
              <a:t>m_pElements</a:t>
            </a:r>
            <a:r>
              <a:rPr lang="en-US" altLang="zh-CN" sz="1200" dirty="0"/>
              <a:t>;</a:t>
            </a:r>
            <a:endParaRPr lang="zh-CN" altLang="zh-CN" sz="1200" dirty="0"/>
          </a:p>
          <a:p>
            <a:r>
              <a:rPr lang="en-US" altLang="zh-CN" sz="1200" dirty="0"/>
              <a:t>	</a:t>
            </a:r>
            <a:r>
              <a:rPr lang="en-US" altLang="zh-CN" sz="1200" dirty="0" err="1"/>
              <a:t>int</a:t>
            </a:r>
            <a:r>
              <a:rPr lang="en-US" altLang="zh-CN" sz="1200" dirty="0"/>
              <a:t> </a:t>
            </a:r>
            <a:r>
              <a:rPr lang="en-US" altLang="zh-CN" sz="1200" dirty="0" err="1"/>
              <a:t>m_rows</a:t>
            </a:r>
            <a:r>
              <a:rPr lang="en-US" altLang="zh-CN" sz="1200" dirty="0"/>
              <a:t>;</a:t>
            </a:r>
            <a:endParaRPr lang="zh-CN" altLang="zh-CN" sz="1200" dirty="0"/>
          </a:p>
          <a:p>
            <a:r>
              <a:rPr lang="en-US" altLang="zh-CN" sz="1200" dirty="0"/>
              <a:t>	</a:t>
            </a:r>
            <a:r>
              <a:rPr lang="en-US" altLang="zh-CN" sz="1200" dirty="0" err="1"/>
              <a:t>int</a:t>
            </a:r>
            <a:r>
              <a:rPr lang="en-US" altLang="zh-CN" sz="1200" dirty="0"/>
              <a:t> </a:t>
            </a:r>
            <a:r>
              <a:rPr lang="en-US" altLang="zh-CN" sz="1200" dirty="0" err="1"/>
              <a:t>m_cols</a:t>
            </a:r>
            <a:r>
              <a:rPr lang="en-US" altLang="zh-CN" sz="1200" dirty="0"/>
              <a:t>;</a:t>
            </a:r>
            <a:endParaRPr lang="zh-CN" altLang="zh-CN" sz="1200" dirty="0"/>
          </a:p>
          <a:p>
            <a:r>
              <a:rPr lang="en-US" altLang="zh-CN" sz="1200" dirty="0"/>
              <a:t>};</a:t>
            </a:r>
            <a:endParaRPr lang="zh-CN" altLang="zh-CN" sz="1200" dirty="0"/>
          </a:p>
        </p:txBody>
      </p:sp>
      <p:sp>
        <p:nvSpPr>
          <p:cNvPr id="13" name="文本框 12"/>
          <p:cNvSpPr txBox="1"/>
          <p:nvPr/>
        </p:nvSpPr>
        <p:spPr>
          <a:xfrm>
            <a:off x="6099175" y="2348724"/>
            <a:ext cx="5688632" cy="4339650"/>
          </a:xfrm>
          <a:prstGeom prst="rect">
            <a:avLst/>
          </a:prstGeom>
          <a:noFill/>
        </p:spPr>
        <p:txBody>
          <a:bodyPr wrap="square" rtlCol="0">
            <a:spAutoFit/>
          </a:bodyPr>
          <a:lstStyle/>
          <a:p>
            <a:r>
              <a:rPr lang="en-US" altLang="zh-CN" sz="1200" dirty="0"/>
              <a:t>Matrix operator+(</a:t>
            </a:r>
            <a:r>
              <a:rPr lang="en-US" altLang="zh-CN" sz="1200" dirty="0" err="1"/>
              <a:t>const</a:t>
            </a:r>
            <a:r>
              <a:rPr lang="en-US" altLang="zh-CN" sz="1200" dirty="0"/>
              <a:t> Matrix&amp; m1, </a:t>
            </a:r>
            <a:r>
              <a:rPr lang="en-US" altLang="zh-CN" sz="1200" dirty="0" err="1"/>
              <a:t>const</a:t>
            </a:r>
            <a:r>
              <a:rPr lang="en-US" altLang="zh-CN" sz="1200" dirty="0"/>
              <a:t> Matrix&amp; m2) // matrix addition, 5 pts</a:t>
            </a:r>
            <a:endParaRPr lang="zh-CN" altLang="zh-CN" sz="1200" dirty="0"/>
          </a:p>
          <a:p>
            <a:r>
              <a:rPr lang="en-US" altLang="zh-CN" sz="1200" dirty="0"/>
              <a:t> </a:t>
            </a:r>
            <a:endParaRPr lang="zh-CN" altLang="zh-CN" sz="1200" dirty="0"/>
          </a:p>
          <a:p>
            <a:r>
              <a:rPr lang="en-US" altLang="zh-CN" sz="1200" dirty="0"/>
              <a:t>// main function</a:t>
            </a:r>
            <a:endParaRPr lang="zh-CN" altLang="zh-CN" sz="1200" dirty="0"/>
          </a:p>
          <a:p>
            <a:r>
              <a:rPr lang="en-US" altLang="zh-CN" sz="1200" dirty="0" err="1"/>
              <a:t>int</a:t>
            </a:r>
            <a:r>
              <a:rPr lang="en-US" altLang="zh-CN" sz="1200" dirty="0"/>
              <a:t> main()</a:t>
            </a:r>
            <a:endParaRPr lang="zh-CN" altLang="zh-CN" sz="1200" dirty="0"/>
          </a:p>
          <a:p>
            <a:r>
              <a:rPr lang="en-US" altLang="zh-CN" sz="1200" dirty="0"/>
              <a:t>{</a:t>
            </a:r>
            <a:endParaRPr lang="zh-CN" altLang="zh-CN" sz="1200" dirty="0"/>
          </a:p>
          <a:p>
            <a:r>
              <a:rPr lang="en-US" altLang="zh-CN" sz="1200" dirty="0"/>
              <a:t>Matrix m1(2, 3), m2</a:t>
            </a:r>
            <a:endParaRPr lang="zh-CN" altLang="zh-CN" sz="1200" dirty="0"/>
          </a:p>
          <a:p>
            <a:r>
              <a:rPr lang="en-US" altLang="zh-CN" sz="1200" dirty="0"/>
              <a:t> </a:t>
            </a:r>
            <a:endParaRPr lang="zh-CN" altLang="zh-CN" sz="1200" dirty="0"/>
          </a:p>
          <a:p>
            <a:r>
              <a:rPr lang="en-US" altLang="zh-CN" sz="1200" dirty="0"/>
              <a:t>	m1.setEntry(0, 0, 1); </a:t>
            </a:r>
            <a:endParaRPr lang="zh-CN" altLang="zh-CN" sz="1200" dirty="0"/>
          </a:p>
          <a:p>
            <a:r>
              <a:rPr lang="en-US" altLang="zh-CN" sz="1200" dirty="0"/>
              <a:t>	m1.setEntry(0, 1, 2);</a:t>
            </a:r>
            <a:endParaRPr lang="zh-CN" altLang="zh-CN" sz="1200" dirty="0"/>
          </a:p>
          <a:p>
            <a:r>
              <a:rPr lang="en-US" altLang="zh-CN" sz="1200" dirty="0"/>
              <a:t>	m1.setEntry(0, 2, 3);</a:t>
            </a:r>
            <a:endParaRPr lang="zh-CN" altLang="zh-CN" sz="1200" dirty="0"/>
          </a:p>
          <a:p>
            <a:r>
              <a:rPr lang="en-US" altLang="zh-CN" sz="1200" dirty="0"/>
              <a:t>	m1.setEntry(1, 0, 4);</a:t>
            </a:r>
            <a:endParaRPr lang="zh-CN" altLang="zh-CN" sz="1200" dirty="0"/>
          </a:p>
          <a:p>
            <a:r>
              <a:rPr lang="en-US" altLang="zh-CN" sz="1200" dirty="0"/>
              <a:t>	m1.setEntry(1, 1, 5);</a:t>
            </a:r>
            <a:endParaRPr lang="zh-CN" altLang="zh-CN" sz="1200" dirty="0"/>
          </a:p>
          <a:p>
            <a:r>
              <a:rPr lang="en-US" altLang="zh-CN" sz="1200" dirty="0"/>
              <a:t>	m1.setEntry(1, 2, 6);</a:t>
            </a:r>
            <a:endParaRPr lang="zh-CN" altLang="zh-CN" sz="1200" dirty="0"/>
          </a:p>
          <a:p>
            <a:r>
              <a:rPr lang="en-US" altLang="zh-CN" sz="1200" dirty="0"/>
              <a:t> </a:t>
            </a:r>
            <a:endParaRPr lang="zh-CN" altLang="zh-CN" sz="1200" dirty="0"/>
          </a:p>
          <a:p>
            <a:r>
              <a:rPr lang="en-US" altLang="zh-CN" sz="1200" dirty="0"/>
              <a:t>	m2 = m1;</a:t>
            </a:r>
            <a:endParaRPr lang="zh-CN" altLang="zh-CN" sz="1200" dirty="0"/>
          </a:p>
          <a:p>
            <a:r>
              <a:rPr lang="en-US" altLang="zh-CN" sz="1200" dirty="0"/>
              <a:t>	m2.print();</a:t>
            </a:r>
            <a:endParaRPr lang="zh-CN" altLang="zh-CN" sz="1200" dirty="0"/>
          </a:p>
          <a:p>
            <a:r>
              <a:rPr lang="en-US" altLang="zh-CN" sz="1200" dirty="0"/>
              <a:t> </a:t>
            </a:r>
            <a:endParaRPr lang="zh-CN" altLang="zh-CN" sz="1200" dirty="0"/>
          </a:p>
          <a:p>
            <a:r>
              <a:rPr lang="en-US" altLang="zh-CN" sz="1200" dirty="0"/>
              <a:t>}</a:t>
            </a:r>
            <a:endParaRPr lang="zh-CN" altLang="zh-CN" sz="1200" dirty="0"/>
          </a:p>
          <a:p>
            <a:r>
              <a:rPr lang="en-US" altLang="zh-CN" sz="1200" dirty="0"/>
              <a:t> </a:t>
            </a:r>
            <a:endParaRPr lang="zh-CN" altLang="zh-CN" sz="1200" dirty="0"/>
          </a:p>
          <a:p>
            <a:r>
              <a:rPr lang="en-US" altLang="zh-CN" sz="1200" dirty="0"/>
              <a:t>//The result of the main function is:</a:t>
            </a:r>
            <a:endParaRPr lang="zh-CN" altLang="zh-CN" sz="1200" dirty="0"/>
          </a:p>
          <a:p>
            <a:r>
              <a:rPr lang="en-US" altLang="zh-CN" sz="1200" dirty="0"/>
              <a:t>[1 2 3 ]</a:t>
            </a:r>
            <a:endParaRPr lang="zh-CN" altLang="zh-CN" sz="1200" dirty="0"/>
          </a:p>
          <a:p>
            <a:r>
              <a:rPr lang="en-US" altLang="zh-CN" sz="1200" dirty="0"/>
              <a:t>[4 5 6 ]</a:t>
            </a:r>
            <a:endParaRPr lang="zh-CN" altLang="zh-CN" sz="1200" dirty="0"/>
          </a:p>
          <a:p>
            <a:r>
              <a:rPr lang="en-US" altLang="zh-CN" sz="1200" dirty="0"/>
              <a:t> </a:t>
            </a:r>
            <a:endParaRPr lang="zh-CN" altLang="zh-CN" sz="1200" dirty="0"/>
          </a:p>
        </p:txBody>
      </p:sp>
    </p:spTree>
    <p:extLst>
      <p:ext uri="{BB962C8B-B14F-4D97-AF65-F5344CB8AC3E}">
        <p14:creationId xmlns:p14="http://schemas.microsoft.com/office/powerpoint/2010/main" val="304247395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2. </a:t>
            </a:r>
            <a:r>
              <a:rPr lang="en-US" altLang="zh-CN" b="1" dirty="0" smtClean="0"/>
              <a:t>result:</a:t>
            </a:r>
            <a:endParaRPr lang="zh-CN" altLang="en-US" dirty="0"/>
          </a:p>
        </p:txBody>
      </p:sp>
      <p:sp>
        <p:nvSpPr>
          <p:cNvPr id="12" name="文本框 11"/>
          <p:cNvSpPr txBox="1"/>
          <p:nvPr/>
        </p:nvSpPr>
        <p:spPr>
          <a:xfrm>
            <a:off x="190928" y="662333"/>
            <a:ext cx="5688632" cy="5170646"/>
          </a:xfrm>
          <a:prstGeom prst="rect">
            <a:avLst/>
          </a:prstGeom>
          <a:noFill/>
        </p:spPr>
        <p:txBody>
          <a:bodyPr wrap="square" rtlCol="0">
            <a:spAutoFit/>
          </a:bodyPr>
          <a:lstStyle/>
          <a:p>
            <a:r>
              <a:rPr lang="en-US" altLang="zh-CN" sz="1000" dirty="0"/>
              <a:t>template&lt;class T&gt;</a:t>
            </a:r>
            <a:endParaRPr lang="zh-CN" altLang="zh-CN" sz="1000" dirty="0"/>
          </a:p>
          <a:p>
            <a:r>
              <a:rPr lang="en-US" altLang="zh-CN" sz="1000" dirty="0" err="1"/>
              <a:t>struct</a:t>
            </a:r>
            <a:r>
              <a:rPr lang="en-US" altLang="zh-CN" sz="1000" dirty="0"/>
              <a:t> </a:t>
            </a:r>
            <a:r>
              <a:rPr lang="en-US" altLang="zh-CN" sz="1000" dirty="0" err="1"/>
              <a:t>ListItem</a:t>
            </a:r>
            <a:r>
              <a:rPr lang="en-US" altLang="zh-CN" sz="1000" dirty="0"/>
              <a:t>                        </a:t>
            </a:r>
            <a:endParaRPr lang="zh-CN" altLang="zh-CN" sz="1000" dirty="0"/>
          </a:p>
          <a:p>
            <a:r>
              <a:rPr lang="en-US" altLang="zh-CN" sz="1000" dirty="0"/>
              <a:t>{</a:t>
            </a:r>
            <a:endParaRPr lang="zh-CN" altLang="zh-CN" sz="1000" dirty="0"/>
          </a:p>
          <a:p>
            <a:r>
              <a:rPr lang="en-US" altLang="zh-CN" sz="1000" dirty="0"/>
              <a:t>	T </a:t>
            </a:r>
            <a:r>
              <a:rPr lang="en-US" altLang="zh-CN" sz="1000" dirty="0" err="1"/>
              <a:t>m_val</a:t>
            </a:r>
            <a:r>
              <a:rPr lang="en-US" altLang="zh-CN" sz="1000" dirty="0"/>
              <a:t>;</a:t>
            </a:r>
            <a:endParaRPr lang="zh-CN" altLang="zh-CN" sz="1000" dirty="0"/>
          </a:p>
          <a:p>
            <a:r>
              <a:rPr lang="en-US" altLang="zh-CN" sz="1000" dirty="0"/>
              <a:t>	</a:t>
            </a:r>
            <a:r>
              <a:rPr lang="en-US" altLang="zh-CN" sz="1000" dirty="0" err="1"/>
              <a:t>ListItem</a:t>
            </a:r>
            <a:r>
              <a:rPr lang="en-US" altLang="zh-CN" sz="1000" dirty="0"/>
              <a:t>&lt;T&gt; *</a:t>
            </a:r>
            <a:r>
              <a:rPr lang="en-US" altLang="zh-CN" sz="1000" dirty="0" err="1"/>
              <a:t>m_pNext</a:t>
            </a:r>
            <a:r>
              <a:rPr lang="en-US" altLang="zh-CN" sz="1000" dirty="0"/>
              <a:t>;</a:t>
            </a:r>
            <a:endParaRPr lang="zh-CN" altLang="zh-CN" sz="1000" dirty="0"/>
          </a:p>
          <a:p>
            <a:r>
              <a:rPr lang="en-US" altLang="zh-CN" sz="1000" dirty="0"/>
              <a:t>};</a:t>
            </a:r>
            <a:endParaRPr lang="zh-CN" altLang="zh-CN" sz="1000" dirty="0"/>
          </a:p>
          <a:p>
            <a:r>
              <a:rPr lang="en-US" altLang="zh-CN" sz="1000" dirty="0"/>
              <a:t> </a:t>
            </a:r>
            <a:endParaRPr lang="zh-CN" altLang="zh-CN" sz="1000" dirty="0"/>
          </a:p>
          <a:p>
            <a:r>
              <a:rPr lang="en-US" altLang="zh-CN" sz="1000" dirty="0"/>
              <a:t>template&lt;class T&gt; List&lt;T&gt;::List()</a:t>
            </a:r>
            <a:endParaRPr lang="zh-CN" altLang="zh-CN" sz="1000" dirty="0"/>
          </a:p>
          <a:p>
            <a:r>
              <a:rPr lang="en-US" altLang="zh-CN" sz="1000" dirty="0"/>
              <a:t>{</a:t>
            </a:r>
            <a:endParaRPr lang="zh-CN" altLang="zh-CN" sz="1000" dirty="0"/>
          </a:p>
          <a:p>
            <a:r>
              <a:rPr lang="en-US" altLang="zh-CN" sz="1000" dirty="0"/>
              <a:t>	</a:t>
            </a:r>
            <a:r>
              <a:rPr lang="en-US" altLang="zh-CN" sz="1000" dirty="0" err="1"/>
              <a:t>m_pStart</a:t>
            </a:r>
            <a:r>
              <a:rPr lang="en-US" altLang="zh-CN" sz="1000" dirty="0"/>
              <a:t> = NULL;</a:t>
            </a:r>
            <a:endParaRPr lang="zh-CN" altLang="zh-CN" sz="1000" dirty="0"/>
          </a:p>
          <a:p>
            <a:r>
              <a:rPr lang="en-US" altLang="zh-CN" sz="1000" dirty="0"/>
              <a:t>	</a:t>
            </a:r>
            <a:r>
              <a:rPr lang="en-US" altLang="zh-CN" sz="1000" dirty="0" err="1"/>
              <a:t>m_pLast</a:t>
            </a:r>
            <a:r>
              <a:rPr lang="en-US" altLang="zh-CN" sz="1000" dirty="0"/>
              <a:t> = NULL;</a:t>
            </a:r>
            <a:endParaRPr lang="zh-CN" altLang="zh-CN" sz="1000" dirty="0"/>
          </a:p>
          <a:p>
            <a:r>
              <a:rPr lang="en-US" altLang="zh-CN" sz="1000" dirty="0"/>
              <a:t>}</a:t>
            </a:r>
            <a:endParaRPr lang="zh-CN" altLang="zh-CN" sz="1000" dirty="0"/>
          </a:p>
          <a:p>
            <a:r>
              <a:rPr lang="en-US" altLang="zh-CN" sz="1000" dirty="0"/>
              <a:t> </a:t>
            </a:r>
            <a:endParaRPr lang="zh-CN" altLang="zh-CN" sz="1000" dirty="0"/>
          </a:p>
          <a:p>
            <a:r>
              <a:rPr lang="en-US" altLang="zh-CN" sz="1000" dirty="0"/>
              <a:t>template&lt;class T&gt; List&lt;T&gt;::~List()</a:t>
            </a:r>
            <a:endParaRPr lang="zh-CN" altLang="zh-CN" sz="1000" dirty="0"/>
          </a:p>
          <a:p>
            <a:r>
              <a:rPr lang="en-US" altLang="zh-CN" sz="1000" dirty="0"/>
              <a:t>{</a:t>
            </a:r>
            <a:endParaRPr lang="zh-CN" altLang="zh-CN" sz="1000" dirty="0"/>
          </a:p>
          <a:p>
            <a:r>
              <a:rPr lang="en-US" altLang="zh-CN" sz="1000" dirty="0"/>
              <a:t>	while (</a:t>
            </a:r>
            <a:r>
              <a:rPr lang="en-US" altLang="zh-CN" sz="1000" dirty="0" err="1"/>
              <a:t>m_pStart</a:t>
            </a:r>
            <a:r>
              <a:rPr lang="en-US" altLang="zh-CN" sz="1000" dirty="0"/>
              <a:t> != NULL)</a:t>
            </a:r>
            <a:endParaRPr lang="zh-CN" altLang="zh-CN" sz="1000" dirty="0"/>
          </a:p>
          <a:p>
            <a:r>
              <a:rPr lang="en-US" altLang="zh-CN" sz="1000" dirty="0"/>
              <a:t>	{</a:t>
            </a:r>
            <a:endParaRPr lang="zh-CN" altLang="zh-CN" sz="1000" dirty="0"/>
          </a:p>
          <a:p>
            <a:r>
              <a:rPr lang="en-US" altLang="zh-CN" sz="1000" dirty="0"/>
              <a:t>		</a:t>
            </a:r>
            <a:r>
              <a:rPr lang="en-US" altLang="zh-CN" sz="1000" dirty="0" err="1"/>
              <a:t>ListItem</a:t>
            </a:r>
            <a:r>
              <a:rPr lang="en-US" altLang="zh-CN" sz="1000" dirty="0"/>
              <a:t>&lt;T&gt; *temp = </a:t>
            </a:r>
            <a:r>
              <a:rPr lang="en-US" altLang="zh-CN" sz="1000" dirty="0" err="1"/>
              <a:t>m_pStart</a:t>
            </a:r>
            <a:r>
              <a:rPr lang="en-US" altLang="zh-CN" sz="1000" dirty="0"/>
              <a:t>;</a:t>
            </a:r>
            <a:endParaRPr lang="zh-CN" altLang="zh-CN" sz="1000" dirty="0"/>
          </a:p>
          <a:p>
            <a:r>
              <a:rPr lang="en-US" altLang="zh-CN" sz="1000" dirty="0"/>
              <a:t>		</a:t>
            </a:r>
            <a:r>
              <a:rPr lang="en-US" altLang="zh-CN" sz="1000" dirty="0" err="1"/>
              <a:t>m_pStart</a:t>
            </a:r>
            <a:r>
              <a:rPr lang="en-US" altLang="zh-CN" sz="1000" dirty="0"/>
              <a:t> = </a:t>
            </a:r>
            <a:r>
              <a:rPr lang="en-US" altLang="zh-CN" sz="1000" dirty="0" err="1"/>
              <a:t>m_pStart</a:t>
            </a:r>
            <a:r>
              <a:rPr lang="en-US" altLang="zh-CN" sz="1000" dirty="0"/>
              <a:t>-&gt;</a:t>
            </a:r>
            <a:r>
              <a:rPr lang="en-US" altLang="zh-CN" sz="1000" dirty="0" err="1"/>
              <a:t>m_pNext</a:t>
            </a:r>
            <a:r>
              <a:rPr lang="en-US" altLang="zh-CN" sz="1000" dirty="0"/>
              <a:t>;</a:t>
            </a:r>
            <a:endParaRPr lang="zh-CN" altLang="zh-CN" sz="1000" dirty="0"/>
          </a:p>
          <a:p>
            <a:r>
              <a:rPr lang="en-US" altLang="zh-CN" sz="1000" dirty="0"/>
              <a:t>		delete temp;</a:t>
            </a:r>
            <a:endParaRPr lang="zh-CN" altLang="zh-CN" sz="1000" dirty="0"/>
          </a:p>
          <a:p>
            <a:r>
              <a:rPr lang="en-US" altLang="zh-CN" sz="1000" dirty="0"/>
              <a:t>	}</a:t>
            </a:r>
            <a:endParaRPr lang="zh-CN" altLang="zh-CN" sz="1000" dirty="0"/>
          </a:p>
          <a:p>
            <a:r>
              <a:rPr lang="en-US" altLang="zh-CN" sz="1000" dirty="0"/>
              <a:t>}</a:t>
            </a:r>
            <a:endParaRPr lang="zh-CN" altLang="zh-CN" sz="1000" dirty="0"/>
          </a:p>
          <a:p>
            <a:r>
              <a:rPr lang="en-US" altLang="zh-CN" sz="1000" dirty="0"/>
              <a:t> </a:t>
            </a:r>
            <a:endParaRPr lang="zh-CN" altLang="zh-CN" sz="1000" dirty="0"/>
          </a:p>
          <a:p>
            <a:r>
              <a:rPr lang="en-US" altLang="zh-CN" sz="1000" dirty="0"/>
              <a:t>template&lt;class T&gt; </a:t>
            </a:r>
            <a:r>
              <a:rPr lang="en-US" altLang="zh-CN" sz="1000" dirty="0" err="1"/>
              <a:t>ListItem</a:t>
            </a:r>
            <a:r>
              <a:rPr lang="en-US" altLang="zh-CN" sz="1000" dirty="0"/>
              <a:t>&lt;T&gt;* List&lt;T&gt;::begin()</a:t>
            </a:r>
            <a:endParaRPr lang="zh-CN" altLang="zh-CN" sz="1000" dirty="0"/>
          </a:p>
          <a:p>
            <a:r>
              <a:rPr lang="en-US" altLang="zh-CN" sz="1000" dirty="0"/>
              <a:t>{</a:t>
            </a:r>
            <a:endParaRPr lang="zh-CN" altLang="zh-CN" sz="1000" dirty="0"/>
          </a:p>
          <a:p>
            <a:r>
              <a:rPr lang="en-US" altLang="zh-CN" sz="1000" dirty="0"/>
              <a:t>	return </a:t>
            </a:r>
            <a:r>
              <a:rPr lang="en-US" altLang="zh-CN" sz="1000" dirty="0" err="1"/>
              <a:t>m_pStart</a:t>
            </a:r>
            <a:r>
              <a:rPr lang="en-US" altLang="zh-CN" sz="1000" dirty="0"/>
              <a:t>;</a:t>
            </a:r>
            <a:endParaRPr lang="zh-CN" altLang="zh-CN" sz="1000" dirty="0"/>
          </a:p>
          <a:p>
            <a:r>
              <a:rPr lang="en-US" altLang="zh-CN" sz="1000" dirty="0"/>
              <a:t>}</a:t>
            </a:r>
            <a:endParaRPr lang="zh-CN" altLang="zh-CN" sz="1000" dirty="0"/>
          </a:p>
          <a:p>
            <a:r>
              <a:rPr lang="en-US" altLang="zh-CN" sz="1000" dirty="0"/>
              <a:t> </a:t>
            </a:r>
            <a:endParaRPr lang="zh-CN" altLang="zh-CN" sz="1000" dirty="0"/>
          </a:p>
          <a:p>
            <a:r>
              <a:rPr lang="en-US" altLang="zh-CN" sz="1000" dirty="0"/>
              <a:t>template&lt;class T&gt;  </a:t>
            </a:r>
            <a:r>
              <a:rPr lang="en-US" altLang="zh-CN" sz="1000" dirty="0" err="1"/>
              <a:t>ListItem</a:t>
            </a:r>
            <a:r>
              <a:rPr lang="en-US" altLang="zh-CN" sz="1000" dirty="0"/>
              <a:t>&lt;T&gt;* List&lt;T&gt;::end()</a:t>
            </a:r>
            <a:endParaRPr lang="zh-CN" altLang="zh-CN" sz="1000" dirty="0"/>
          </a:p>
          <a:p>
            <a:r>
              <a:rPr lang="en-US" altLang="zh-CN" sz="1000" dirty="0"/>
              <a:t>{</a:t>
            </a:r>
            <a:endParaRPr lang="zh-CN" altLang="zh-CN" sz="1000" dirty="0"/>
          </a:p>
          <a:p>
            <a:r>
              <a:rPr lang="en-US" altLang="zh-CN" sz="1000" dirty="0"/>
              <a:t>	return NULL;</a:t>
            </a:r>
            <a:endParaRPr lang="zh-CN" altLang="zh-CN" sz="1000" dirty="0"/>
          </a:p>
          <a:p>
            <a:r>
              <a:rPr lang="en-US" altLang="zh-CN" sz="1000" dirty="0"/>
              <a:t>}</a:t>
            </a:r>
            <a:endParaRPr lang="zh-CN" altLang="zh-CN" sz="1000" dirty="0"/>
          </a:p>
          <a:p>
            <a:r>
              <a:rPr lang="en-US" altLang="zh-CN" sz="1000" dirty="0"/>
              <a:t> </a:t>
            </a:r>
            <a:endParaRPr lang="zh-CN" altLang="zh-CN" sz="1000" dirty="0"/>
          </a:p>
        </p:txBody>
      </p:sp>
      <p:sp>
        <p:nvSpPr>
          <p:cNvPr id="14" name="文本框 13"/>
          <p:cNvSpPr txBox="1"/>
          <p:nvPr/>
        </p:nvSpPr>
        <p:spPr>
          <a:xfrm>
            <a:off x="6243191" y="814733"/>
            <a:ext cx="5688632" cy="5016758"/>
          </a:xfrm>
          <a:prstGeom prst="rect">
            <a:avLst/>
          </a:prstGeom>
          <a:noFill/>
        </p:spPr>
        <p:txBody>
          <a:bodyPr wrap="square" rtlCol="0">
            <a:spAutoFit/>
          </a:bodyPr>
          <a:lstStyle/>
          <a:p>
            <a:r>
              <a:rPr lang="en-US" altLang="zh-CN" sz="1000" dirty="0"/>
              <a:t> </a:t>
            </a:r>
            <a:endParaRPr lang="zh-CN" altLang="zh-CN" sz="1000" dirty="0"/>
          </a:p>
          <a:p>
            <a:r>
              <a:rPr lang="en-US" altLang="zh-CN" sz="1000" dirty="0"/>
              <a:t>template&lt;class T&gt; void List&lt;T&gt;::append(</a:t>
            </a:r>
            <a:r>
              <a:rPr lang="en-US" altLang="zh-CN" sz="1000" dirty="0" err="1"/>
              <a:t>const</a:t>
            </a:r>
            <a:r>
              <a:rPr lang="en-US" altLang="zh-CN" sz="1000" dirty="0"/>
              <a:t> T &amp;</a:t>
            </a:r>
            <a:r>
              <a:rPr lang="en-US" altLang="zh-CN" sz="1000" dirty="0" err="1"/>
              <a:t>val</a:t>
            </a:r>
            <a:r>
              <a:rPr lang="en-US" altLang="zh-CN" sz="1000" dirty="0"/>
              <a:t>)</a:t>
            </a:r>
            <a:endParaRPr lang="zh-CN" altLang="zh-CN" sz="1000" dirty="0"/>
          </a:p>
          <a:p>
            <a:r>
              <a:rPr lang="en-US" altLang="zh-CN" sz="1000" dirty="0"/>
              <a:t>{</a:t>
            </a:r>
            <a:endParaRPr lang="zh-CN" altLang="zh-CN" sz="1000" dirty="0"/>
          </a:p>
          <a:p>
            <a:r>
              <a:rPr lang="en-US" altLang="zh-CN" sz="1000" dirty="0"/>
              <a:t>	</a:t>
            </a:r>
            <a:r>
              <a:rPr lang="en-US" altLang="zh-CN" sz="1000" dirty="0" err="1"/>
              <a:t>ListItem</a:t>
            </a:r>
            <a:r>
              <a:rPr lang="en-US" altLang="zh-CN" sz="1000" dirty="0"/>
              <a:t>&lt;T&gt; *</a:t>
            </a:r>
            <a:r>
              <a:rPr lang="en-US" altLang="zh-CN" sz="1000" dirty="0" err="1"/>
              <a:t>pNode</a:t>
            </a:r>
            <a:r>
              <a:rPr lang="en-US" altLang="zh-CN" sz="1000" dirty="0"/>
              <a:t> = new </a:t>
            </a:r>
            <a:r>
              <a:rPr lang="en-US" altLang="zh-CN" sz="1000" dirty="0" err="1"/>
              <a:t>ListItem</a:t>
            </a:r>
            <a:r>
              <a:rPr lang="en-US" altLang="zh-CN" sz="1000" dirty="0"/>
              <a:t>&lt;T&gt;();</a:t>
            </a:r>
            <a:endParaRPr lang="zh-CN" altLang="zh-CN" sz="1000" dirty="0"/>
          </a:p>
          <a:p>
            <a:r>
              <a:rPr lang="en-US" altLang="zh-CN" sz="1000" dirty="0"/>
              <a:t>	</a:t>
            </a:r>
            <a:r>
              <a:rPr lang="en-US" altLang="zh-CN" sz="1000" dirty="0" err="1"/>
              <a:t>pNode</a:t>
            </a:r>
            <a:r>
              <a:rPr lang="en-US" altLang="zh-CN" sz="1000" dirty="0"/>
              <a:t>-&gt;</a:t>
            </a:r>
            <a:r>
              <a:rPr lang="en-US" altLang="zh-CN" sz="1000" dirty="0" err="1"/>
              <a:t>m_val</a:t>
            </a:r>
            <a:r>
              <a:rPr lang="en-US" altLang="zh-CN" sz="1000" dirty="0"/>
              <a:t> = </a:t>
            </a:r>
            <a:r>
              <a:rPr lang="en-US" altLang="zh-CN" sz="1000" dirty="0" err="1"/>
              <a:t>val</a:t>
            </a:r>
            <a:r>
              <a:rPr lang="en-US" altLang="zh-CN" sz="1000" dirty="0"/>
              <a:t>;</a:t>
            </a:r>
            <a:endParaRPr lang="zh-CN" altLang="zh-CN" sz="1000" dirty="0"/>
          </a:p>
          <a:p>
            <a:r>
              <a:rPr lang="en-US" altLang="zh-CN" sz="1000" dirty="0"/>
              <a:t> </a:t>
            </a:r>
            <a:endParaRPr lang="zh-CN" altLang="zh-CN" sz="1000" dirty="0"/>
          </a:p>
          <a:p>
            <a:r>
              <a:rPr lang="en-US" altLang="zh-CN" sz="1000" dirty="0"/>
              <a:t>	if (!</a:t>
            </a:r>
            <a:r>
              <a:rPr lang="en-US" altLang="zh-CN" sz="1000" dirty="0" err="1"/>
              <a:t>m_pLast</a:t>
            </a:r>
            <a:r>
              <a:rPr lang="en-US" altLang="zh-CN" sz="1000" dirty="0"/>
              <a:t>)</a:t>
            </a:r>
            <a:endParaRPr lang="zh-CN" altLang="zh-CN" sz="1000" dirty="0"/>
          </a:p>
          <a:p>
            <a:r>
              <a:rPr lang="en-US" altLang="zh-CN" sz="1000" dirty="0"/>
              <a:t>	{</a:t>
            </a:r>
            <a:endParaRPr lang="zh-CN" altLang="zh-CN" sz="1000" dirty="0"/>
          </a:p>
          <a:p>
            <a:r>
              <a:rPr lang="en-US" altLang="zh-CN" sz="1000" dirty="0"/>
              <a:t>		</a:t>
            </a:r>
            <a:r>
              <a:rPr lang="en-US" altLang="zh-CN" sz="1000" dirty="0" err="1"/>
              <a:t>m_pStart</a:t>
            </a:r>
            <a:r>
              <a:rPr lang="en-US" altLang="zh-CN" sz="1000" dirty="0"/>
              <a:t> = </a:t>
            </a:r>
            <a:r>
              <a:rPr lang="en-US" altLang="zh-CN" sz="1000" dirty="0" err="1"/>
              <a:t>pNode</a:t>
            </a:r>
            <a:r>
              <a:rPr lang="en-US" altLang="zh-CN" sz="1000" dirty="0"/>
              <a:t>;</a:t>
            </a:r>
            <a:endParaRPr lang="zh-CN" altLang="zh-CN" sz="1000" dirty="0"/>
          </a:p>
          <a:p>
            <a:r>
              <a:rPr lang="en-US" altLang="zh-CN" sz="1000" dirty="0"/>
              <a:t>		</a:t>
            </a:r>
            <a:r>
              <a:rPr lang="en-US" altLang="zh-CN" sz="1000" dirty="0" err="1"/>
              <a:t>m_pLast</a:t>
            </a:r>
            <a:r>
              <a:rPr lang="en-US" altLang="zh-CN" sz="1000" dirty="0"/>
              <a:t> = </a:t>
            </a:r>
            <a:r>
              <a:rPr lang="en-US" altLang="zh-CN" sz="1000" dirty="0" err="1"/>
              <a:t>pNode</a:t>
            </a:r>
            <a:r>
              <a:rPr lang="en-US" altLang="zh-CN" sz="1000" dirty="0"/>
              <a:t>;</a:t>
            </a:r>
            <a:endParaRPr lang="zh-CN" altLang="zh-CN" sz="1000" dirty="0"/>
          </a:p>
          <a:p>
            <a:r>
              <a:rPr lang="en-US" altLang="zh-CN" sz="1000" dirty="0"/>
              <a:t>		</a:t>
            </a:r>
            <a:r>
              <a:rPr lang="en-US" altLang="zh-CN" sz="1000" dirty="0" err="1"/>
              <a:t>pNode</a:t>
            </a:r>
            <a:r>
              <a:rPr lang="en-US" altLang="zh-CN" sz="1000" dirty="0"/>
              <a:t>-&gt;</a:t>
            </a:r>
            <a:r>
              <a:rPr lang="en-US" altLang="zh-CN" sz="1000" dirty="0" err="1"/>
              <a:t>m_pNext</a:t>
            </a:r>
            <a:r>
              <a:rPr lang="en-US" altLang="zh-CN" sz="1000" dirty="0"/>
              <a:t> = NULL;</a:t>
            </a:r>
            <a:endParaRPr lang="zh-CN" altLang="zh-CN" sz="1000" dirty="0"/>
          </a:p>
          <a:p>
            <a:r>
              <a:rPr lang="en-US" altLang="zh-CN" sz="1000" dirty="0"/>
              <a:t>	}</a:t>
            </a:r>
            <a:endParaRPr lang="zh-CN" altLang="zh-CN" sz="1000" dirty="0"/>
          </a:p>
          <a:p>
            <a:r>
              <a:rPr lang="en-US" altLang="zh-CN" sz="1000" dirty="0"/>
              <a:t>	else</a:t>
            </a:r>
            <a:endParaRPr lang="zh-CN" altLang="zh-CN" sz="1000" dirty="0"/>
          </a:p>
          <a:p>
            <a:r>
              <a:rPr lang="en-US" altLang="zh-CN" sz="1000" dirty="0"/>
              <a:t>	{</a:t>
            </a:r>
            <a:endParaRPr lang="zh-CN" altLang="zh-CN" sz="1000" dirty="0"/>
          </a:p>
          <a:p>
            <a:r>
              <a:rPr lang="en-US" altLang="zh-CN" sz="1000" dirty="0"/>
              <a:t>		</a:t>
            </a:r>
            <a:r>
              <a:rPr lang="en-US" altLang="zh-CN" sz="1000" dirty="0" err="1"/>
              <a:t>m_pLast</a:t>
            </a:r>
            <a:r>
              <a:rPr lang="en-US" altLang="zh-CN" sz="1000" dirty="0"/>
              <a:t>-&gt;</a:t>
            </a:r>
            <a:r>
              <a:rPr lang="en-US" altLang="zh-CN" sz="1000" dirty="0" err="1"/>
              <a:t>m_pNext</a:t>
            </a:r>
            <a:r>
              <a:rPr lang="en-US" altLang="zh-CN" sz="1000" dirty="0"/>
              <a:t> = </a:t>
            </a:r>
            <a:r>
              <a:rPr lang="en-US" altLang="zh-CN" sz="1000" dirty="0" err="1"/>
              <a:t>pNode</a:t>
            </a:r>
            <a:r>
              <a:rPr lang="en-US" altLang="zh-CN" sz="1000" dirty="0"/>
              <a:t>;</a:t>
            </a:r>
            <a:endParaRPr lang="zh-CN" altLang="zh-CN" sz="1000" dirty="0"/>
          </a:p>
          <a:p>
            <a:r>
              <a:rPr lang="en-US" altLang="zh-CN" sz="1000" dirty="0"/>
              <a:t>		</a:t>
            </a:r>
            <a:r>
              <a:rPr lang="en-US" altLang="zh-CN" sz="1000" dirty="0" err="1"/>
              <a:t>pNode</a:t>
            </a:r>
            <a:r>
              <a:rPr lang="en-US" altLang="zh-CN" sz="1000" dirty="0"/>
              <a:t>-&gt;</a:t>
            </a:r>
            <a:r>
              <a:rPr lang="en-US" altLang="zh-CN" sz="1000" dirty="0" err="1"/>
              <a:t>m_pNext</a:t>
            </a:r>
            <a:r>
              <a:rPr lang="en-US" altLang="zh-CN" sz="1000" dirty="0"/>
              <a:t> = NULL;</a:t>
            </a:r>
            <a:endParaRPr lang="zh-CN" altLang="zh-CN" sz="1000" dirty="0"/>
          </a:p>
          <a:p>
            <a:r>
              <a:rPr lang="en-US" altLang="zh-CN" sz="1000" dirty="0"/>
              <a:t>		</a:t>
            </a:r>
            <a:r>
              <a:rPr lang="en-US" altLang="zh-CN" sz="1000" dirty="0" err="1"/>
              <a:t>m_pLast</a:t>
            </a:r>
            <a:r>
              <a:rPr lang="en-US" altLang="zh-CN" sz="1000" dirty="0"/>
              <a:t> = </a:t>
            </a:r>
            <a:r>
              <a:rPr lang="en-US" altLang="zh-CN" sz="1000" dirty="0" err="1"/>
              <a:t>pNode</a:t>
            </a:r>
            <a:r>
              <a:rPr lang="en-US" altLang="zh-CN" sz="1000" dirty="0"/>
              <a:t>;</a:t>
            </a:r>
            <a:endParaRPr lang="zh-CN" altLang="zh-CN" sz="1000" dirty="0"/>
          </a:p>
          <a:p>
            <a:r>
              <a:rPr lang="en-US" altLang="zh-CN" sz="1000" dirty="0"/>
              <a:t>	}</a:t>
            </a:r>
            <a:endParaRPr lang="zh-CN" altLang="zh-CN" sz="1000" dirty="0"/>
          </a:p>
          <a:p>
            <a:r>
              <a:rPr lang="en-US" altLang="zh-CN" sz="1000" dirty="0"/>
              <a:t>}</a:t>
            </a:r>
            <a:endParaRPr lang="zh-CN" altLang="zh-CN" sz="1000" dirty="0"/>
          </a:p>
          <a:p>
            <a:r>
              <a:rPr lang="en-US" altLang="zh-CN" sz="1000" dirty="0"/>
              <a:t> </a:t>
            </a:r>
            <a:endParaRPr lang="zh-CN" altLang="zh-CN" sz="1000" dirty="0"/>
          </a:p>
          <a:p>
            <a:r>
              <a:rPr lang="en-US" altLang="zh-CN" sz="1000" dirty="0"/>
              <a:t>template&lt;class T&gt; void List&lt;T&gt;::insert(</a:t>
            </a:r>
            <a:r>
              <a:rPr lang="en-US" altLang="zh-CN" sz="1000" dirty="0" err="1"/>
              <a:t>ListItem</a:t>
            </a:r>
            <a:r>
              <a:rPr lang="en-US" altLang="zh-CN" sz="1000" dirty="0"/>
              <a:t>&lt;T&gt; *</a:t>
            </a:r>
            <a:r>
              <a:rPr lang="en-US" altLang="zh-CN" sz="1000" dirty="0" err="1"/>
              <a:t>pCurNode</a:t>
            </a:r>
            <a:r>
              <a:rPr lang="en-US" altLang="zh-CN" sz="1000" dirty="0"/>
              <a:t>, </a:t>
            </a:r>
            <a:r>
              <a:rPr lang="en-US" altLang="zh-CN" sz="1000" dirty="0" err="1"/>
              <a:t>const</a:t>
            </a:r>
            <a:r>
              <a:rPr lang="en-US" altLang="zh-CN" sz="1000" dirty="0"/>
              <a:t> T &amp;</a:t>
            </a:r>
            <a:r>
              <a:rPr lang="en-US" altLang="zh-CN" sz="1000" dirty="0" err="1"/>
              <a:t>val</a:t>
            </a:r>
            <a:r>
              <a:rPr lang="en-US" altLang="zh-CN" sz="1000" dirty="0"/>
              <a:t>)</a:t>
            </a:r>
            <a:endParaRPr lang="zh-CN" altLang="zh-CN" sz="1000" dirty="0"/>
          </a:p>
          <a:p>
            <a:r>
              <a:rPr lang="en-US" altLang="zh-CN" sz="1000" dirty="0"/>
              <a:t>{</a:t>
            </a:r>
            <a:endParaRPr lang="zh-CN" altLang="zh-CN" sz="1000" dirty="0"/>
          </a:p>
          <a:p>
            <a:r>
              <a:rPr lang="en-US" altLang="zh-CN" sz="1000" dirty="0"/>
              <a:t>	</a:t>
            </a:r>
            <a:r>
              <a:rPr lang="en-US" altLang="zh-CN" sz="1000" dirty="0" err="1"/>
              <a:t>ListItem</a:t>
            </a:r>
            <a:r>
              <a:rPr lang="en-US" altLang="zh-CN" sz="1000" dirty="0"/>
              <a:t>&lt;T&gt; *</a:t>
            </a:r>
            <a:r>
              <a:rPr lang="en-US" altLang="zh-CN" sz="1000" dirty="0" err="1"/>
              <a:t>pNode</a:t>
            </a:r>
            <a:r>
              <a:rPr lang="en-US" altLang="zh-CN" sz="1000" dirty="0"/>
              <a:t> = new </a:t>
            </a:r>
            <a:r>
              <a:rPr lang="en-US" altLang="zh-CN" sz="1000" dirty="0" err="1"/>
              <a:t>ListItem</a:t>
            </a:r>
            <a:r>
              <a:rPr lang="en-US" altLang="zh-CN" sz="1000" dirty="0"/>
              <a:t>&lt;T&gt;();</a:t>
            </a:r>
            <a:endParaRPr lang="zh-CN" altLang="zh-CN" sz="1000" dirty="0"/>
          </a:p>
          <a:p>
            <a:r>
              <a:rPr lang="en-US" altLang="zh-CN" sz="1000" dirty="0"/>
              <a:t>	</a:t>
            </a:r>
            <a:r>
              <a:rPr lang="en-US" altLang="zh-CN" sz="1000" dirty="0" err="1"/>
              <a:t>pNode</a:t>
            </a:r>
            <a:r>
              <a:rPr lang="en-US" altLang="zh-CN" sz="1000" dirty="0"/>
              <a:t>-&gt;</a:t>
            </a:r>
            <a:r>
              <a:rPr lang="en-US" altLang="zh-CN" sz="1000" dirty="0" err="1"/>
              <a:t>m_val</a:t>
            </a:r>
            <a:r>
              <a:rPr lang="en-US" altLang="zh-CN" sz="1000" dirty="0"/>
              <a:t> = </a:t>
            </a:r>
            <a:r>
              <a:rPr lang="en-US" altLang="zh-CN" sz="1000" dirty="0" err="1"/>
              <a:t>val</a:t>
            </a:r>
            <a:r>
              <a:rPr lang="en-US" altLang="zh-CN" sz="1000" dirty="0"/>
              <a:t>;</a:t>
            </a:r>
            <a:endParaRPr lang="zh-CN" altLang="zh-CN" sz="1000" dirty="0"/>
          </a:p>
          <a:p>
            <a:r>
              <a:rPr lang="en-US" altLang="zh-CN" sz="1000" dirty="0"/>
              <a:t> </a:t>
            </a:r>
            <a:endParaRPr lang="zh-CN" altLang="zh-CN" sz="1000" dirty="0"/>
          </a:p>
          <a:p>
            <a:r>
              <a:rPr lang="en-US" altLang="zh-CN" sz="1000" dirty="0"/>
              <a:t>	</a:t>
            </a:r>
            <a:r>
              <a:rPr lang="en-US" altLang="zh-CN" sz="1000" dirty="0" err="1"/>
              <a:t>pNode</a:t>
            </a:r>
            <a:r>
              <a:rPr lang="en-US" altLang="zh-CN" sz="1000" dirty="0"/>
              <a:t>-&gt;</a:t>
            </a:r>
            <a:r>
              <a:rPr lang="en-US" altLang="zh-CN" sz="1000" dirty="0" err="1"/>
              <a:t>m_pNext</a:t>
            </a:r>
            <a:r>
              <a:rPr lang="en-US" altLang="zh-CN" sz="1000" dirty="0"/>
              <a:t> = </a:t>
            </a:r>
            <a:r>
              <a:rPr lang="en-US" altLang="zh-CN" sz="1000" dirty="0" err="1"/>
              <a:t>pCurNode</a:t>
            </a:r>
            <a:r>
              <a:rPr lang="en-US" altLang="zh-CN" sz="1000" dirty="0"/>
              <a:t>-&gt;</a:t>
            </a:r>
            <a:r>
              <a:rPr lang="en-US" altLang="zh-CN" sz="1000" dirty="0" err="1"/>
              <a:t>m_pNext</a:t>
            </a:r>
            <a:r>
              <a:rPr lang="en-US" altLang="zh-CN" sz="1000" dirty="0"/>
              <a:t>;</a:t>
            </a:r>
            <a:endParaRPr lang="zh-CN" altLang="zh-CN" sz="1000" dirty="0"/>
          </a:p>
          <a:p>
            <a:r>
              <a:rPr lang="en-US" altLang="zh-CN" sz="1000" dirty="0"/>
              <a:t>	</a:t>
            </a:r>
            <a:r>
              <a:rPr lang="en-US" altLang="zh-CN" sz="1000" dirty="0" err="1"/>
              <a:t>pCurNode</a:t>
            </a:r>
            <a:r>
              <a:rPr lang="en-US" altLang="zh-CN" sz="1000" dirty="0"/>
              <a:t>-&gt;</a:t>
            </a:r>
            <a:r>
              <a:rPr lang="en-US" altLang="zh-CN" sz="1000" dirty="0" err="1"/>
              <a:t>m_pNext</a:t>
            </a:r>
            <a:r>
              <a:rPr lang="en-US" altLang="zh-CN" sz="1000" dirty="0"/>
              <a:t> = </a:t>
            </a:r>
            <a:r>
              <a:rPr lang="en-US" altLang="zh-CN" sz="1000" dirty="0" err="1"/>
              <a:t>pNode</a:t>
            </a:r>
            <a:r>
              <a:rPr lang="en-US" altLang="zh-CN" sz="1000" dirty="0"/>
              <a:t>;</a:t>
            </a:r>
            <a:endParaRPr lang="zh-CN" altLang="zh-CN" sz="1000" dirty="0"/>
          </a:p>
          <a:p>
            <a:r>
              <a:rPr lang="en-US" altLang="zh-CN" sz="1000" dirty="0"/>
              <a:t> </a:t>
            </a:r>
            <a:endParaRPr lang="zh-CN" altLang="zh-CN" sz="1000" dirty="0"/>
          </a:p>
          <a:p>
            <a:r>
              <a:rPr lang="en-US" altLang="zh-CN" sz="1000" dirty="0"/>
              <a:t>	if (</a:t>
            </a:r>
            <a:r>
              <a:rPr lang="en-US" altLang="zh-CN" sz="1000" dirty="0" err="1"/>
              <a:t>pCurNode</a:t>
            </a:r>
            <a:r>
              <a:rPr lang="en-US" altLang="zh-CN" sz="1000" dirty="0"/>
              <a:t> == </a:t>
            </a:r>
            <a:r>
              <a:rPr lang="en-US" altLang="zh-CN" sz="1000" dirty="0" err="1"/>
              <a:t>m_pLast</a:t>
            </a:r>
            <a:r>
              <a:rPr lang="en-US" altLang="zh-CN" sz="1000" dirty="0"/>
              <a:t>)</a:t>
            </a:r>
            <a:endParaRPr lang="zh-CN" altLang="zh-CN" sz="1000" dirty="0"/>
          </a:p>
          <a:p>
            <a:r>
              <a:rPr lang="en-US" altLang="zh-CN" sz="1000" dirty="0"/>
              <a:t>		</a:t>
            </a:r>
            <a:r>
              <a:rPr lang="en-US" altLang="zh-CN" sz="1000" dirty="0" err="1"/>
              <a:t>m_pLast</a:t>
            </a:r>
            <a:r>
              <a:rPr lang="en-US" altLang="zh-CN" sz="1000" dirty="0"/>
              <a:t> = </a:t>
            </a:r>
            <a:r>
              <a:rPr lang="en-US" altLang="zh-CN" sz="1000" dirty="0" err="1"/>
              <a:t>pNode</a:t>
            </a:r>
            <a:r>
              <a:rPr lang="en-US" altLang="zh-CN" sz="1000" dirty="0"/>
              <a:t>;</a:t>
            </a:r>
            <a:endParaRPr lang="zh-CN" altLang="zh-CN" sz="1000" dirty="0"/>
          </a:p>
          <a:p>
            <a:r>
              <a:rPr lang="en-US" altLang="zh-CN" sz="1000" dirty="0"/>
              <a:t>}</a:t>
            </a:r>
            <a:endParaRPr lang="zh-CN" altLang="zh-CN" sz="1000" dirty="0"/>
          </a:p>
          <a:p>
            <a:r>
              <a:rPr lang="en-US" altLang="zh-CN" sz="1000" dirty="0"/>
              <a:t> </a:t>
            </a:r>
            <a:endParaRPr lang="zh-CN" altLang="zh-CN" sz="1000" dirty="0"/>
          </a:p>
        </p:txBody>
      </p:sp>
    </p:spTree>
    <p:extLst>
      <p:ext uri="{BB962C8B-B14F-4D97-AF65-F5344CB8AC3E}">
        <p14:creationId xmlns:p14="http://schemas.microsoft.com/office/powerpoint/2010/main" val="85655090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2. </a:t>
            </a:r>
            <a:r>
              <a:rPr lang="en-US" altLang="zh-CN" b="1" dirty="0" smtClean="0"/>
              <a:t>result:</a:t>
            </a:r>
            <a:endParaRPr lang="zh-CN" altLang="en-US" dirty="0"/>
          </a:p>
        </p:txBody>
      </p:sp>
      <p:sp>
        <p:nvSpPr>
          <p:cNvPr id="14" name="文本框 13"/>
          <p:cNvSpPr txBox="1"/>
          <p:nvPr/>
        </p:nvSpPr>
        <p:spPr>
          <a:xfrm>
            <a:off x="842591" y="981522"/>
            <a:ext cx="5688632" cy="2400657"/>
          </a:xfrm>
          <a:prstGeom prst="rect">
            <a:avLst/>
          </a:prstGeom>
          <a:noFill/>
        </p:spPr>
        <p:txBody>
          <a:bodyPr wrap="square" rtlCol="0">
            <a:spAutoFit/>
          </a:bodyPr>
          <a:lstStyle/>
          <a:p>
            <a:r>
              <a:rPr lang="en-US" altLang="zh-CN" sz="1000" dirty="0"/>
              <a:t> </a:t>
            </a:r>
            <a:endParaRPr lang="zh-CN" altLang="zh-CN" sz="1000" dirty="0"/>
          </a:p>
          <a:p>
            <a:r>
              <a:rPr lang="en-US" altLang="zh-CN" sz="1000" dirty="0" smtClean="0"/>
              <a:t>template&lt;class </a:t>
            </a:r>
            <a:r>
              <a:rPr lang="en-US" altLang="zh-CN" sz="1000" dirty="0"/>
              <a:t>T&gt; void List&lt;T&gt;::erase(</a:t>
            </a:r>
            <a:r>
              <a:rPr lang="en-US" altLang="zh-CN" sz="1000" dirty="0" err="1"/>
              <a:t>ListItem</a:t>
            </a:r>
            <a:r>
              <a:rPr lang="en-US" altLang="zh-CN" sz="1000" dirty="0"/>
              <a:t>&lt;T&gt; *</a:t>
            </a:r>
            <a:r>
              <a:rPr lang="en-US" altLang="zh-CN" sz="1000" dirty="0" err="1"/>
              <a:t>pCurNode</a:t>
            </a:r>
            <a:r>
              <a:rPr lang="en-US" altLang="zh-CN" sz="1000" dirty="0"/>
              <a:t>, </a:t>
            </a:r>
            <a:r>
              <a:rPr lang="en-US" altLang="zh-CN" sz="1000" dirty="0" err="1"/>
              <a:t>int</a:t>
            </a:r>
            <a:r>
              <a:rPr lang="en-US" altLang="zh-CN" sz="1000" dirty="0"/>
              <a:t> number)</a:t>
            </a:r>
            <a:endParaRPr lang="zh-CN" altLang="zh-CN" sz="1000" dirty="0"/>
          </a:p>
          <a:p>
            <a:r>
              <a:rPr lang="en-US" altLang="zh-CN" sz="1000" dirty="0"/>
              <a:t>{</a:t>
            </a:r>
            <a:endParaRPr lang="zh-CN" altLang="zh-CN" sz="1000" dirty="0"/>
          </a:p>
          <a:p>
            <a:r>
              <a:rPr lang="en-US" altLang="zh-CN" sz="1000" dirty="0"/>
              <a:t>	</a:t>
            </a:r>
            <a:r>
              <a:rPr lang="en-US" altLang="zh-CN" sz="1000" dirty="0" err="1"/>
              <a:t>int</a:t>
            </a:r>
            <a:r>
              <a:rPr lang="en-US" altLang="zh-CN" sz="1000" dirty="0"/>
              <a:t> </a:t>
            </a:r>
            <a:r>
              <a:rPr lang="en-US" altLang="zh-CN" sz="1000" dirty="0" err="1"/>
              <a:t>i</a:t>
            </a:r>
            <a:r>
              <a:rPr lang="en-US" altLang="zh-CN" sz="1000" dirty="0"/>
              <a:t> = 0;</a:t>
            </a:r>
            <a:endParaRPr lang="zh-CN" altLang="zh-CN" sz="1000" dirty="0"/>
          </a:p>
          <a:p>
            <a:r>
              <a:rPr lang="en-US" altLang="zh-CN" sz="1000" dirty="0"/>
              <a:t>	while (</a:t>
            </a:r>
            <a:r>
              <a:rPr lang="en-US" altLang="zh-CN" sz="1000" dirty="0" err="1"/>
              <a:t>i</a:t>
            </a:r>
            <a:r>
              <a:rPr lang="en-US" altLang="zh-CN" sz="1000" dirty="0"/>
              <a:t> &lt; number &amp;&amp; </a:t>
            </a:r>
            <a:r>
              <a:rPr lang="en-US" altLang="zh-CN" sz="1000" dirty="0" err="1"/>
              <a:t>pCurNode</a:t>
            </a:r>
            <a:r>
              <a:rPr lang="en-US" altLang="zh-CN" sz="1000" dirty="0"/>
              <a:t>-&gt;</a:t>
            </a:r>
            <a:r>
              <a:rPr lang="en-US" altLang="zh-CN" sz="1000" dirty="0" err="1"/>
              <a:t>m_pNext</a:t>
            </a:r>
            <a:r>
              <a:rPr lang="en-US" altLang="zh-CN" sz="1000" dirty="0"/>
              <a:t> != NULL)</a:t>
            </a:r>
            <a:endParaRPr lang="zh-CN" altLang="zh-CN" sz="1000" dirty="0"/>
          </a:p>
          <a:p>
            <a:r>
              <a:rPr lang="en-US" altLang="zh-CN" sz="1000" dirty="0"/>
              <a:t>	{</a:t>
            </a:r>
            <a:endParaRPr lang="zh-CN" altLang="zh-CN" sz="1000" dirty="0"/>
          </a:p>
          <a:p>
            <a:r>
              <a:rPr lang="en-US" altLang="zh-CN" sz="1000" dirty="0"/>
              <a:t>		</a:t>
            </a:r>
            <a:r>
              <a:rPr lang="en-US" altLang="zh-CN" sz="1000" dirty="0" err="1"/>
              <a:t>ListItem</a:t>
            </a:r>
            <a:r>
              <a:rPr lang="en-US" altLang="zh-CN" sz="1000" dirty="0"/>
              <a:t>&lt;T&gt; *</a:t>
            </a:r>
            <a:r>
              <a:rPr lang="en-US" altLang="zh-CN" sz="1000" dirty="0" err="1"/>
              <a:t>pItem</a:t>
            </a:r>
            <a:r>
              <a:rPr lang="en-US" altLang="zh-CN" sz="1000" dirty="0"/>
              <a:t> = </a:t>
            </a:r>
            <a:r>
              <a:rPr lang="en-US" altLang="zh-CN" sz="1000" dirty="0" err="1"/>
              <a:t>pCurNode</a:t>
            </a:r>
            <a:r>
              <a:rPr lang="en-US" altLang="zh-CN" sz="1000" dirty="0"/>
              <a:t>-&gt;</a:t>
            </a:r>
            <a:r>
              <a:rPr lang="en-US" altLang="zh-CN" sz="1000" dirty="0" err="1"/>
              <a:t>m_pNext</a:t>
            </a:r>
            <a:r>
              <a:rPr lang="en-US" altLang="zh-CN" sz="1000" dirty="0"/>
              <a:t>;</a:t>
            </a:r>
            <a:endParaRPr lang="zh-CN" altLang="zh-CN" sz="1000" dirty="0"/>
          </a:p>
          <a:p>
            <a:r>
              <a:rPr lang="en-US" altLang="zh-CN" sz="1000" dirty="0"/>
              <a:t>		</a:t>
            </a:r>
            <a:r>
              <a:rPr lang="en-US" altLang="zh-CN" sz="1000" dirty="0" err="1"/>
              <a:t>pCurNode</a:t>
            </a:r>
            <a:r>
              <a:rPr lang="en-US" altLang="zh-CN" sz="1000" dirty="0"/>
              <a:t>-&gt;</a:t>
            </a:r>
            <a:r>
              <a:rPr lang="en-US" altLang="zh-CN" sz="1000" dirty="0" err="1"/>
              <a:t>m_pNext</a:t>
            </a:r>
            <a:r>
              <a:rPr lang="en-US" altLang="zh-CN" sz="1000" dirty="0"/>
              <a:t> = </a:t>
            </a:r>
            <a:r>
              <a:rPr lang="en-US" altLang="zh-CN" sz="1000" dirty="0" err="1"/>
              <a:t>pItem</a:t>
            </a:r>
            <a:r>
              <a:rPr lang="en-US" altLang="zh-CN" sz="1000" dirty="0"/>
              <a:t>-&gt;</a:t>
            </a:r>
            <a:r>
              <a:rPr lang="en-US" altLang="zh-CN" sz="1000" dirty="0" err="1"/>
              <a:t>m_pNext</a:t>
            </a:r>
            <a:r>
              <a:rPr lang="en-US" altLang="zh-CN" sz="1000" dirty="0"/>
              <a:t>;</a:t>
            </a:r>
            <a:endParaRPr lang="zh-CN" altLang="zh-CN" sz="1000" dirty="0"/>
          </a:p>
          <a:p>
            <a:r>
              <a:rPr lang="en-US" altLang="zh-CN" sz="1000" dirty="0"/>
              <a:t>		delete </a:t>
            </a:r>
            <a:r>
              <a:rPr lang="en-US" altLang="zh-CN" sz="1000" dirty="0" err="1"/>
              <a:t>pItem</a:t>
            </a:r>
            <a:r>
              <a:rPr lang="en-US" altLang="zh-CN" sz="1000" dirty="0"/>
              <a:t>;</a:t>
            </a:r>
            <a:endParaRPr lang="zh-CN" altLang="zh-CN" sz="1000" dirty="0"/>
          </a:p>
          <a:p>
            <a:r>
              <a:rPr lang="en-US" altLang="zh-CN" sz="1000" dirty="0"/>
              <a:t>		</a:t>
            </a:r>
            <a:r>
              <a:rPr lang="en-US" altLang="zh-CN" sz="1000" dirty="0" err="1"/>
              <a:t>i</a:t>
            </a:r>
            <a:r>
              <a:rPr lang="en-US" altLang="zh-CN" sz="1000" dirty="0"/>
              <a:t>++;</a:t>
            </a:r>
            <a:endParaRPr lang="zh-CN" altLang="zh-CN" sz="1000" dirty="0"/>
          </a:p>
          <a:p>
            <a:r>
              <a:rPr lang="en-US" altLang="zh-CN" sz="1000" dirty="0"/>
              <a:t>	}</a:t>
            </a:r>
            <a:endParaRPr lang="zh-CN" altLang="zh-CN" sz="1000" dirty="0"/>
          </a:p>
          <a:p>
            <a:r>
              <a:rPr lang="en-US" altLang="zh-CN" sz="1000" dirty="0"/>
              <a:t> </a:t>
            </a:r>
            <a:endParaRPr lang="zh-CN" altLang="zh-CN" sz="1000" dirty="0"/>
          </a:p>
          <a:p>
            <a:r>
              <a:rPr lang="en-US" altLang="zh-CN" sz="1000" dirty="0"/>
              <a:t>	if (</a:t>
            </a:r>
            <a:r>
              <a:rPr lang="en-US" altLang="zh-CN" sz="1000" dirty="0" err="1"/>
              <a:t>pCurNode</a:t>
            </a:r>
            <a:r>
              <a:rPr lang="en-US" altLang="zh-CN" sz="1000" dirty="0"/>
              <a:t>-&gt;</a:t>
            </a:r>
            <a:r>
              <a:rPr lang="en-US" altLang="zh-CN" sz="1000" dirty="0" err="1"/>
              <a:t>m_pNext</a:t>
            </a:r>
            <a:r>
              <a:rPr lang="en-US" altLang="zh-CN" sz="1000" dirty="0"/>
              <a:t> == NULL)</a:t>
            </a:r>
            <a:endParaRPr lang="zh-CN" altLang="zh-CN" sz="1000" dirty="0"/>
          </a:p>
          <a:p>
            <a:r>
              <a:rPr lang="en-US" altLang="zh-CN" sz="1000" dirty="0"/>
              <a:t>		</a:t>
            </a:r>
            <a:r>
              <a:rPr lang="en-US" altLang="zh-CN" sz="1000" dirty="0" err="1"/>
              <a:t>m_pLast</a:t>
            </a:r>
            <a:r>
              <a:rPr lang="en-US" altLang="zh-CN" sz="1000" dirty="0"/>
              <a:t> = </a:t>
            </a:r>
            <a:r>
              <a:rPr lang="en-US" altLang="zh-CN" sz="1000" dirty="0" err="1"/>
              <a:t>pCurNode</a:t>
            </a:r>
            <a:r>
              <a:rPr lang="en-US" altLang="zh-CN" sz="1000" dirty="0"/>
              <a:t>;</a:t>
            </a:r>
            <a:endParaRPr lang="zh-CN" altLang="zh-CN" sz="1000" dirty="0"/>
          </a:p>
          <a:p>
            <a:r>
              <a:rPr lang="en-US" altLang="zh-CN" sz="1000" dirty="0"/>
              <a:t>}</a:t>
            </a:r>
            <a:endParaRPr lang="zh-CN" altLang="zh-CN" sz="1000" dirty="0"/>
          </a:p>
        </p:txBody>
      </p:sp>
    </p:spTree>
    <p:extLst>
      <p:ext uri="{BB962C8B-B14F-4D97-AF65-F5344CB8AC3E}">
        <p14:creationId xmlns:p14="http://schemas.microsoft.com/office/powerpoint/2010/main" val="168495034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3. </a:t>
            </a:r>
            <a:r>
              <a:rPr lang="en-US" altLang="zh-CN" b="1" dirty="0"/>
              <a:t>Program Design</a:t>
            </a:r>
            <a:endParaRPr lang="zh-CN" altLang="en-US" dirty="0"/>
          </a:p>
        </p:txBody>
      </p:sp>
      <p:sp>
        <p:nvSpPr>
          <p:cNvPr id="14" name="文本框 13"/>
          <p:cNvSpPr txBox="1"/>
          <p:nvPr/>
        </p:nvSpPr>
        <p:spPr>
          <a:xfrm>
            <a:off x="410543" y="628703"/>
            <a:ext cx="11521280" cy="6001643"/>
          </a:xfrm>
          <a:prstGeom prst="rect">
            <a:avLst/>
          </a:prstGeom>
          <a:noFill/>
        </p:spPr>
        <p:txBody>
          <a:bodyPr wrap="square" rtlCol="0">
            <a:spAutoFit/>
          </a:bodyPr>
          <a:lstStyle/>
          <a:p>
            <a:r>
              <a:rPr lang="en-US" altLang="zh-CN" sz="1600" dirty="0"/>
              <a:t>(1) Create a class hierarchy with a base class B and a derived class D. Put a virtual member function void f( ) in B such that it will print a message indicating that B’s f( ) has been called, and redefine this function for D to print a different message. </a:t>
            </a:r>
            <a:endParaRPr lang="zh-CN" altLang="zh-CN" sz="1600" b="1" dirty="0"/>
          </a:p>
          <a:p>
            <a:r>
              <a:rPr lang="en-US" altLang="zh-CN" sz="1600" dirty="0"/>
              <a:t>Instance the vector class template as a class, Create an object of this class , fill it with B and D objects. Use </a:t>
            </a:r>
            <a:r>
              <a:rPr lang="en-US" altLang="zh-CN" sz="1600" dirty="0" err="1"/>
              <a:t>for_each</a:t>
            </a:r>
            <a:r>
              <a:rPr lang="en-US" altLang="zh-CN" sz="1600" dirty="0"/>
              <a:t>( ) to call f( ) for each of the objects in your vector. (15 marks)</a:t>
            </a:r>
            <a:endParaRPr lang="zh-CN" altLang="zh-CN" sz="1600" b="1" dirty="0"/>
          </a:p>
          <a:p>
            <a:r>
              <a:rPr lang="en-US" altLang="zh-CN" sz="1600" b="1" dirty="0"/>
              <a:t>The following code is for reference</a:t>
            </a:r>
            <a:endParaRPr lang="zh-CN" altLang="zh-CN" sz="1600" b="1" dirty="0"/>
          </a:p>
          <a:p>
            <a:r>
              <a:rPr lang="en-US" altLang="zh-CN" sz="1600" dirty="0"/>
              <a:t>#include &lt;</a:t>
            </a:r>
            <a:r>
              <a:rPr lang="en-US" altLang="zh-CN" sz="1600" dirty="0" err="1"/>
              <a:t>iostream</a:t>
            </a:r>
            <a:r>
              <a:rPr lang="en-US" altLang="zh-CN" sz="1600" dirty="0"/>
              <a:t>&gt;</a:t>
            </a:r>
            <a:endParaRPr lang="zh-CN" altLang="zh-CN" sz="1600" b="1" dirty="0"/>
          </a:p>
          <a:p>
            <a:r>
              <a:rPr lang="en-US" altLang="zh-CN" sz="1600" dirty="0"/>
              <a:t>#include &lt;vector&gt;</a:t>
            </a:r>
            <a:endParaRPr lang="zh-CN" altLang="zh-CN" sz="1600" b="1" dirty="0"/>
          </a:p>
          <a:p>
            <a:r>
              <a:rPr lang="en-US" altLang="zh-CN" sz="1600" dirty="0"/>
              <a:t>#include &lt;algorithm&gt;</a:t>
            </a:r>
            <a:endParaRPr lang="zh-CN" altLang="zh-CN" sz="1600" b="1" dirty="0"/>
          </a:p>
          <a:p>
            <a:r>
              <a:rPr lang="en-US" altLang="zh-CN" sz="1600" dirty="0"/>
              <a:t>using namespace </a:t>
            </a:r>
            <a:r>
              <a:rPr lang="en-US" altLang="zh-CN" sz="1600" dirty="0" err="1"/>
              <a:t>std</a:t>
            </a:r>
            <a:r>
              <a:rPr lang="en-US" altLang="zh-CN" sz="1600" dirty="0"/>
              <a:t>;</a:t>
            </a:r>
            <a:endParaRPr lang="zh-CN" altLang="zh-CN" sz="1600" b="1" dirty="0"/>
          </a:p>
          <a:p>
            <a:r>
              <a:rPr lang="en-US" altLang="zh-CN" sz="1600" dirty="0"/>
              <a:t> </a:t>
            </a:r>
            <a:endParaRPr lang="zh-CN" altLang="zh-CN" sz="1600" b="1" dirty="0"/>
          </a:p>
          <a:p>
            <a:r>
              <a:rPr lang="en-US" altLang="zh-CN" sz="1600" dirty="0"/>
              <a:t>void print(</a:t>
            </a:r>
            <a:r>
              <a:rPr lang="en-US" altLang="zh-CN" sz="1600" dirty="0" err="1"/>
              <a:t>int</a:t>
            </a:r>
            <a:r>
              <a:rPr lang="en-US" altLang="zh-CN" sz="1600" dirty="0"/>
              <a:t> </a:t>
            </a:r>
            <a:r>
              <a:rPr lang="en-US" altLang="zh-CN" sz="1600" dirty="0" err="1"/>
              <a:t>num</a:t>
            </a:r>
            <a:r>
              <a:rPr lang="en-US" altLang="zh-CN" sz="1600" dirty="0"/>
              <a:t>)</a:t>
            </a:r>
            <a:endParaRPr lang="zh-CN" altLang="zh-CN" sz="1600" b="1" dirty="0"/>
          </a:p>
          <a:p>
            <a:r>
              <a:rPr lang="en-US" altLang="zh-CN" sz="1600" dirty="0"/>
              <a:t>{</a:t>
            </a:r>
            <a:endParaRPr lang="zh-CN" altLang="zh-CN" sz="1600" b="1" dirty="0"/>
          </a:p>
          <a:p>
            <a:r>
              <a:rPr lang="en-US" altLang="zh-CN" sz="1600" dirty="0"/>
              <a:t>  </a:t>
            </a:r>
            <a:r>
              <a:rPr lang="en-US" altLang="zh-CN" sz="1600" dirty="0" err="1"/>
              <a:t>cout</a:t>
            </a:r>
            <a:r>
              <a:rPr lang="en-US" altLang="zh-CN" sz="1600" dirty="0"/>
              <a:t> &lt;&lt; </a:t>
            </a:r>
            <a:r>
              <a:rPr lang="en-US" altLang="zh-CN" sz="1600" dirty="0" err="1"/>
              <a:t>num</a:t>
            </a:r>
            <a:r>
              <a:rPr lang="en-US" altLang="zh-CN" sz="1600" dirty="0"/>
              <a:t> &lt;&lt; </a:t>
            </a:r>
            <a:r>
              <a:rPr lang="en-US" altLang="zh-CN" sz="1600" dirty="0" err="1"/>
              <a:t>endl</a:t>
            </a:r>
            <a:r>
              <a:rPr lang="en-US" altLang="zh-CN" sz="1600" dirty="0"/>
              <a:t>;</a:t>
            </a:r>
            <a:endParaRPr lang="zh-CN" altLang="zh-CN" sz="1600" b="1" dirty="0"/>
          </a:p>
          <a:p>
            <a:r>
              <a:rPr lang="en-US" altLang="zh-CN" sz="1600" dirty="0"/>
              <a:t>}</a:t>
            </a:r>
            <a:endParaRPr lang="zh-CN" altLang="zh-CN" sz="1600" b="1" dirty="0"/>
          </a:p>
          <a:p>
            <a:r>
              <a:rPr lang="en-US" altLang="zh-CN" sz="1600" dirty="0"/>
              <a:t> </a:t>
            </a:r>
            <a:endParaRPr lang="zh-CN" altLang="zh-CN" sz="1600" b="1" dirty="0"/>
          </a:p>
          <a:p>
            <a:r>
              <a:rPr lang="en-US" altLang="zh-CN" sz="1600" dirty="0" err="1"/>
              <a:t>int</a:t>
            </a:r>
            <a:r>
              <a:rPr lang="en-US" altLang="zh-CN" sz="1600" dirty="0"/>
              <a:t> main()</a:t>
            </a:r>
            <a:endParaRPr lang="zh-CN" altLang="zh-CN" sz="1600" b="1" dirty="0"/>
          </a:p>
          <a:p>
            <a:r>
              <a:rPr lang="en-US" altLang="zh-CN" sz="1600" dirty="0"/>
              <a:t>{</a:t>
            </a:r>
            <a:endParaRPr lang="zh-CN" altLang="zh-CN" sz="1600" b="1" dirty="0"/>
          </a:p>
          <a:p>
            <a:r>
              <a:rPr lang="en-US" altLang="zh-CN" sz="1600" dirty="0"/>
              <a:t>	vector&lt;</a:t>
            </a:r>
            <a:r>
              <a:rPr lang="en-US" altLang="zh-CN" sz="1600" dirty="0" err="1"/>
              <a:t>int</a:t>
            </a:r>
            <a:r>
              <a:rPr lang="en-US" altLang="zh-CN" sz="1600" dirty="0"/>
              <a:t>&gt; v;</a:t>
            </a:r>
            <a:endParaRPr lang="zh-CN" altLang="zh-CN" sz="1600" b="1" dirty="0"/>
          </a:p>
          <a:p>
            <a:r>
              <a:rPr lang="en-US" altLang="zh-CN" sz="1600" dirty="0"/>
              <a:t>	</a:t>
            </a:r>
            <a:r>
              <a:rPr lang="en-US" altLang="zh-CN" sz="1600" dirty="0" err="1"/>
              <a:t>v.push_back</a:t>
            </a:r>
            <a:r>
              <a:rPr lang="en-US" altLang="zh-CN" sz="1600" dirty="0"/>
              <a:t>(1);</a:t>
            </a:r>
            <a:endParaRPr lang="zh-CN" altLang="zh-CN" sz="1600" b="1" dirty="0"/>
          </a:p>
          <a:p>
            <a:r>
              <a:rPr lang="en-US" altLang="zh-CN" sz="1600" dirty="0"/>
              <a:t>	</a:t>
            </a:r>
            <a:r>
              <a:rPr lang="en-US" altLang="zh-CN" sz="1600" dirty="0" err="1"/>
              <a:t>v.push_back</a:t>
            </a:r>
            <a:r>
              <a:rPr lang="en-US" altLang="zh-CN" sz="1600" dirty="0"/>
              <a:t>(2);</a:t>
            </a:r>
            <a:endParaRPr lang="zh-CN" altLang="zh-CN" sz="1600" b="1" dirty="0"/>
          </a:p>
          <a:p>
            <a:r>
              <a:rPr lang="en-US" altLang="zh-CN" sz="1600" dirty="0"/>
              <a:t>	</a:t>
            </a:r>
            <a:r>
              <a:rPr lang="en-US" altLang="zh-CN" sz="1600" dirty="0" err="1"/>
              <a:t>v.push_back</a:t>
            </a:r>
            <a:r>
              <a:rPr lang="en-US" altLang="zh-CN" sz="1600" dirty="0"/>
              <a:t>(3);</a:t>
            </a:r>
            <a:endParaRPr lang="zh-CN" altLang="zh-CN" sz="1600" b="1" dirty="0"/>
          </a:p>
          <a:p>
            <a:r>
              <a:rPr lang="en-US" altLang="zh-CN" sz="1600" dirty="0"/>
              <a:t>	</a:t>
            </a:r>
            <a:r>
              <a:rPr lang="en-US" altLang="zh-CN" sz="1600" dirty="0" err="1"/>
              <a:t>for_each</a:t>
            </a:r>
            <a:r>
              <a:rPr lang="en-US" altLang="zh-CN" sz="1600" dirty="0"/>
              <a:t>(</a:t>
            </a:r>
            <a:r>
              <a:rPr lang="en-US" altLang="zh-CN" sz="1600" dirty="0" err="1"/>
              <a:t>v.begin</a:t>
            </a:r>
            <a:r>
              <a:rPr lang="en-US" altLang="zh-CN" sz="1600" dirty="0"/>
              <a:t>(), </a:t>
            </a:r>
            <a:r>
              <a:rPr lang="en-US" altLang="zh-CN" sz="1600" dirty="0" err="1"/>
              <a:t>v.end</a:t>
            </a:r>
            <a:r>
              <a:rPr lang="en-US" altLang="zh-CN" sz="1600" dirty="0"/>
              <a:t>(), print);</a:t>
            </a:r>
            <a:endParaRPr lang="zh-CN" altLang="zh-CN" sz="1600" b="1" dirty="0"/>
          </a:p>
          <a:p>
            <a:r>
              <a:rPr lang="en-US" altLang="zh-CN" sz="1600" dirty="0"/>
              <a:t>	return 0;</a:t>
            </a:r>
            <a:endParaRPr lang="zh-CN" altLang="zh-CN" sz="1600" b="1" dirty="0"/>
          </a:p>
          <a:p>
            <a:r>
              <a:rPr lang="en-US" altLang="zh-CN" sz="1600" dirty="0"/>
              <a:t>}</a:t>
            </a:r>
            <a:endParaRPr lang="zh-CN" altLang="zh-CN" sz="1600" dirty="0"/>
          </a:p>
        </p:txBody>
      </p:sp>
    </p:spTree>
    <p:extLst>
      <p:ext uri="{BB962C8B-B14F-4D97-AF65-F5344CB8AC3E}">
        <p14:creationId xmlns:p14="http://schemas.microsoft.com/office/powerpoint/2010/main" val="180516800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3. </a:t>
            </a:r>
            <a:r>
              <a:rPr lang="en-US" altLang="zh-CN" b="1" dirty="0" smtClean="0"/>
              <a:t>answer</a:t>
            </a:r>
            <a:endParaRPr lang="zh-CN" altLang="en-US" dirty="0"/>
          </a:p>
        </p:txBody>
      </p:sp>
      <p:sp>
        <p:nvSpPr>
          <p:cNvPr id="14" name="文本框 13"/>
          <p:cNvSpPr txBox="1"/>
          <p:nvPr/>
        </p:nvSpPr>
        <p:spPr>
          <a:xfrm>
            <a:off x="591152" y="837506"/>
            <a:ext cx="10782223" cy="4893647"/>
          </a:xfrm>
          <a:prstGeom prst="rect">
            <a:avLst/>
          </a:prstGeom>
          <a:noFill/>
        </p:spPr>
        <p:txBody>
          <a:bodyPr wrap="square" rtlCol="0">
            <a:spAutoFit/>
          </a:bodyPr>
          <a:lstStyle/>
          <a:p>
            <a:r>
              <a:rPr lang="en-US" altLang="zh-CN" sz="1200" dirty="0"/>
              <a:t>#include &lt;</a:t>
            </a:r>
            <a:r>
              <a:rPr lang="en-US" altLang="zh-CN" sz="1200" dirty="0" err="1"/>
              <a:t>iostream</a:t>
            </a:r>
            <a:r>
              <a:rPr lang="en-US" altLang="zh-CN" sz="1200" dirty="0"/>
              <a:t>&gt;</a:t>
            </a:r>
            <a:endParaRPr lang="zh-CN" altLang="zh-CN" sz="1200" b="1" dirty="0"/>
          </a:p>
          <a:p>
            <a:r>
              <a:rPr lang="en-US" altLang="zh-CN" sz="1200" dirty="0"/>
              <a:t>#include &lt;vector&gt;</a:t>
            </a:r>
            <a:endParaRPr lang="zh-CN" altLang="zh-CN" sz="1200" b="1" dirty="0"/>
          </a:p>
          <a:p>
            <a:r>
              <a:rPr lang="en-US" altLang="zh-CN" sz="1200" dirty="0"/>
              <a:t>#include &lt;algorithm&gt;</a:t>
            </a:r>
            <a:endParaRPr lang="zh-CN" altLang="zh-CN" sz="1200" b="1" dirty="0"/>
          </a:p>
          <a:p>
            <a:r>
              <a:rPr lang="en-US" altLang="zh-CN" sz="1200" dirty="0"/>
              <a:t>using namespace </a:t>
            </a:r>
            <a:r>
              <a:rPr lang="en-US" altLang="zh-CN" sz="1200" dirty="0" err="1"/>
              <a:t>std</a:t>
            </a:r>
            <a:r>
              <a:rPr lang="en-US" altLang="zh-CN" sz="1200" dirty="0"/>
              <a:t>;</a:t>
            </a:r>
            <a:endParaRPr lang="zh-CN" altLang="zh-CN" sz="1200" b="1" dirty="0"/>
          </a:p>
          <a:p>
            <a:r>
              <a:rPr lang="en-US" altLang="zh-CN" sz="1200" dirty="0"/>
              <a:t>class B {</a:t>
            </a:r>
            <a:endParaRPr lang="zh-CN" altLang="zh-CN" sz="1200" b="1" dirty="0"/>
          </a:p>
          <a:p>
            <a:r>
              <a:rPr lang="en-US" altLang="zh-CN" sz="1200" dirty="0"/>
              <a:t>public:</a:t>
            </a:r>
            <a:endParaRPr lang="zh-CN" altLang="zh-CN" sz="1200" b="1" dirty="0"/>
          </a:p>
          <a:p>
            <a:r>
              <a:rPr lang="en-US" altLang="zh-CN" sz="1200" dirty="0"/>
              <a:t>	virtual void f() </a:t>
            </a:r>
            <a:r>
              <a:rPr lang="en-US" altLang="zh-CN" sz="1200" dirty="0" smtClean="0"/>
              <a:t>{</a:t>
            </a:r>
            <a:r>
              <a:rPr lang="en-US" altLang="zh-CN" sz="1200" dirty="0" err="1" smtClean="0"/>
              <a:t>cout</a:t>
            </a:r>
            <a:r>
              <a:rPr lang="en-US" altLang="zh-CN" sz="1200" dirty="0" smtClean="0"/>
              <a:t> </a:t>
            </a:r>
            <a:r>
              <a:rPr lang="en-US" altLang="zh-CN" sz="1200" dirty="0"/>
              <a:t>&lt;&lt; "B's f()" &lt;&lt; </a:t>
            </a:r>
            <a:r>
              <a:rPr lang="en-US" altLang="zh-CN" sz="1200" dirty="0" err="1"/>
              <a:t>endl</a:t>
            </a:r>
            <a:r>
              <a:rPr lang="en-US" altLang="zh-CN" sz="1200" dirty="0" smtClean="0"/>
              <a:t>; </a:t>
            </a:r>
            <a:r>
              <a:rPr lang="en-US" altLang="zh-CN" sz="1200" dirty="0"/>
              <a:t>	}</a:t>
            </a:r>
            <a:endParaRPr lang="zh-CN" altLang="zh-CN" sz="1200" b="1" dirty="0"/>
          </a:p>
          <a:p>
            <a:r>
              <a:rPr lang="en-US" altLang="zh-CN" sz="1200" dirty="0"/>
              <a:t>};</a:t>
            </a:r>
            <a:endParaRPr lang="zh-CN" altLang="zh-CN" sz="1200" b="1" dirty="0"/>
          </a:p>
          <a:p>
            <a:r>
              <a:rPr lang="en-US" altLang="zh-CN" sz="1200" dirty="0"/>
              <a:t>class D :public B</a:t>
            </a:r>
            <a:endParaRPr lang="zh-CN" altLang="zh-CN" sz="1200" b="1" dirty="0"/>
          </a:p>
          <a:p>
            <a:r>
              <a:rPr lang="en-US" altLang="zh-CN" sz="1200" dirty="0"/>
              <a:t>{</a:t>
            </a:r>
            <a:endParaRPr lang="zh-CN" altLang="zh-CN" sz="1200" b="1" dirty="0"/>
          </a:p>
          <a:p>
            <a:r>
              <a:rPr lang="en-US" altLang="zh-CN" sz="1200" dirty="0"/>
              <a:t>public:</a:t>
            </a:r>
            <a:endParaRPr lang="zh-CN" altLang="zh-CN" sz="1200" b="1" dirty="0"/>
          </a:p>
          <a:p>
            <a:r>
              <a:rPr lang="en-US" altLang="zh-CN" sz="1200" dirty="0"/>
              <a:t> </a:t>
            </a:r>
            <a:r>
              <a:rPr lang="en-US" altLang="zh-CN" sz="1200" dirty="0" smtClean="0"/>
              <a:t>   virtual </a:t>
            </a:r>
            <a:r>
              <a:rPr lang="en-US" altLang="zh-CN" sz="1200" dirty="0"/>
              <a:t>void f() </a:t>
            </a:r>
            <a:r>
              <a:rPr lang="en-US" altLang="zh-CN" sz="1200" dirty="0" smtClean="0"/>
              <a:t>{  </a:t>
            </a:r>
            <a:r>
              <a:rPr lang="en-US" altLang="zh-CN" sz="1200" dirty="0" err="1" smtClean="0"/>
              <a:t>cout</a:t>
            </a:r>
            <a:r>
              <a:rPr lang="en-US" altLang="zh-CN" sz="1200" dirty="0" smtClean="0"/>
              <a:t> </a:t>
            </a:r>
            <a:r>
              <a:rPr lang="en-US" altLang="zh-CN" sz="1200" dirty="0"/>
              <a:t>&lt;&lt; "D's f()" &lt;&lt; </a:t>
            </a:r>
            <a:r>
              <a:rPr lang="en-US" altLang="zh-CN" sz="1200" dirty="0" err="1"/>
              <a:t>endl</a:t>
            </a:r>
            <a:r>
              <a:rPr lang="en-US" altLang="zh-CN" sz="1200" dirty="0" smtClean="0"/>
              <a:t>;   </a:t>
            </a:r>
            <a:r>
              <a:rPr lang="en-US" altLang="zh-CN" sz="1200" dirty="0"/>
              <a:t>	}</a:t>
            </a:r>
            <a:endParaRPr lang="zh-CN" altLang="zh-CN" sz="1200" b="1" dirty="0"/>
          </a:p>
          <a:p>
            <a:r>
              <a:rPr lang="en-US" altLang="zh-CN" sz="1200" dirty="0"/>
              <a:t>};</a:t>
            </a:r>
            <a:endParaRPr lang="zh-CN" altLang="zh-CN" sz="1200" b="1" dirty="0"/>
          </a:p>
          <a:p>
            <a:r>
              <a:rPr lang="en-US" altLang="zh-CN" sz="1200" dirty="0"/>
              <a:t> </a:t>
            </a:r>
            <a:endParaRPr lang="zh-CN" altLang="zh-CN" sz="1200" b="1" dirty="0"/>
          </a:p>
          <a:p>
            <a:r>
              <a:rPr lang="en-US" altLang="zh-CN" sz="1200" dirty="0"/>
              <a:t>void print(B* p)</a:t>
            </a:r>
            <a:endParaRPr lang="zh-CN" altLang="zh-CN" sz="1200" b="1" dirty="0"/>
          </a:p>
          <a:p>
            <a:r>
              <a:rPr lang="en-US" altLang="zh-CN" sz="1200" dirty="0"/>
              <a:t>{</a:t>
            </a:r>
            <a:endParaRPr lang="zh-CN" altLang="zh-CN" sz="1200" b="1" dirty="0"/>
          </a:p>
          <a:p>
            <a:r>
              <a:rPr lang="en-US" altLang="zh-CN" sz="1200" dirty="0"/>
              <a:t>	p-&gt;f();</a:t>
            </a:r>
            <a:endParaRPr lang="zh-CN" altLang="zh-CN" sz="1200" b="1" dirty="0"/>
          </a:p>
          <a:p>
            <a:r>
              <a:rPr lang="en-US" altLang="zh-CN" sz="1200" dirty="0"/>
              <a:t>}</a:t>
            </a:r>
            <a:endParaRPr lang="zh-CN" altLang="zh-CN" sz="1200" b="1" dirty="0"/>
          </a:p>
          <a:p>
            <a:r>
              <a:rPr lang="en-US" altLang="zh-CN" sz="1200" dirty="0" err="1"/>
              <a:t>int</a:t>
            </a:r>
            <a:r>
              <a:rPr lang="en-US" altLang="zh-CN" sz="1200" dirty="0"/>
              <a:t> main()</a:t>
            </a:r>
            <a:endParaRPr lang="zh-CN" altLang="zh-CN" sz="1200" b="1" dirty="0"/>
          </a:p>
          <a:p>
            <a:r>
              <a:rPr lang="en-US" altLang="zh-CN" sz="1200" dirty="0"/>
              <a:t>{</a:t>
            </a:r>
            <a:endParaRPr lang="zh-CN" altLang="zh-CN" sz="1200" b="1" dirty="0"/>
          </a:p>
          <a:p>
            <a:r>
              <a:rPr lang="en-US" altLang="zh-CN" sz="1200" dirty="0"/>
              <a:t>	vector&lt;B*&gt; m;</a:t>
            </a:r>
            <a:endParaRPr lang="zh-CN" altLang="zh-CN" sz="1200" b="1" dirty="0"/>
          </a:p>
          <a:p>
            <a:r>
              <a:rPr lang="en-US" altLang="zh-CN" sz="1200" dirty="0"/>
              <a:t>	</a:t>
            </a:r>
            <a:r>
              <a:rPr lang="en-US" altLang="zh-CN" sz="1200" dirty="0" err="1"/>
              <a:t>m.push_back</a:t>
            </a:r>
            <a:r>
              <a:rPr lang="en-US" altLang="zh-CN" sz="1200" dirty="0"/>
              <a:t>(new B());</a:t>
            </a:r>
            <a:endParaRPr lang="zh-CN" altLang="zh-CN" sz="1200" b="1" dirty="0"/>
          </a:p>
          <a:p>
            <a:r>
              <a:rPr lang="en-US" altLang="zh-CN" sz="1200" dirty="0"/>
              <a:t>	</a:t>
            </a:r>
            <a:r>
              <a:rPr lang="en-US" altLang="zh-CN" sz="1200" dirty="0" err="1"/>
              <a:t>m.push_back</a:t>
            </a:r>
            <a:r>
              <a:rPr lang="en-US" altLang="zh-CN" sz="1200" dirty="0"/>
              <a:t>(new D());</a:t>
            </a:r>
            <a:endParaRPr lang="zh-CN" altLang="zh-CN" sz="1200" b="1" dirty="0"/>
          </a:p>
          <a:p>
            <a:r>
              <a:rPr lang="en-US" altLang="zh-CN" sz="1200" dirty="0"/>
              <a:t>	</a:t>
            </a:r>
            <a:r>
              <a:rPr lang="en-US" altLang="zh-CN" sz="1200" dirty="0" err="1"/>
              <a:t>for_each</a:t>
            </a:r>
            <a:r>
              <a:rPr lang="en-US" altLang="zh-CN" sz="1200" dirty="0"/>
              <a:t>(</a:t>
            </a:r>
            <a:r>
              <a:rPr lang="en-US" altLang="zh-CN" sz="1200" dirty="0" err="1"/>
              <a:t>m.begin</a:t>
            </a:r>
            <a:r>
              <a:rPr lang="en-US" altLang="zh-CN" sz="1200" dirty="0"/>
              <a:t>(), </a:t>
            </a:r>
            <a:r>
              <a:rPr lang="en-US" altLang="zh-CN" sz="1200" dirty="0" err="1"/>
              <a:t>m.end</a:t>
            </a:r>
            <a:r>
              <a:rPr lang="en-US" altLang="zh-CN" sz="1200" dirty="0"/>
              <a:t>(), print);</a:t>
            </a:r>
            <a:endParaRPr lang="zh-CN" altLang="zh-CN" sz="1200" b="1" dirty="0"/>
          </a:p>
          <a:p>
            <a:r>
              <a:rPr lang="en-US" altLang="zh-CN" sz="1200" dirty="0"/>
              <a:t>	return 0;</a:t>
            </a:r>
            <a:endParaRPr lang="zh-CN" altLang="zh-CN" sz="1200" b="1" dirty="0"/>
          </a:p>
          <a:p>
            <a:r>
              <a:rPr lang="en-US" altLang="zh-CN" sz="1200" dirty="0"/>
              <a:t>}</a:t>
            </a:r>
            <a:endParaRPr lang="zh-CN" altLang="zh-CN" sz="1200" dirty="0"/>
          </a:p>
        </p:txBody>
      </p:sp>
    </p:spTree>
    <p:extLst>
      <p:ext uri="{BB962C8B-B14F-4D97-AF65-F5344CB8AC3E}">
        <p14:creationId xmlns:p14="http://schemas.microsoft.com/office/powerpoint/2010/main" val="208753069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3. </a:t>
            </a:r>
            <a:r>
              <a:rPr lang="en-US" altLang="zh-CN" b="1" dirty="0"/>
              <a:t>Program Design</a:t>
            </a:r>
            <a:endParaRPr lang="zh-CN" altLang="en-US" dirty="0"/>
          </a:p>
        </p:txBody>
      </p:sp>
      <p:sp>
        <p:nvSpPr>
          <p:cNvPr id="14" name="文本框 13"/>
          <p:cNvSpPr txBox="1"/>
          <p:nvPr/>
        </p:nvSpPr>
        <p:spPr>
          <a:xfrm>
            <a:off x="608951" y="909514"/>
            <a:ext cx="10314760" cy="2400657"/>
          </a:xfrm>
          <a:prstGeom prst="rect">
            <a:avLst/>
          </a:prstGeom>
          <a:noFill/>
        </p:spPr>
        <p:txBody>
          <a:bodyPr wrap="square" rtlCol="0">
            <a:spAutoFit/>
          </a:bodyPr>
          <a:lstStyle/>
          <a:p>
            <a:r>
              <a:rPr lang="en-US" altLang="zh-CN" sz="1000" dirty="0"/>
              <a:t> </a:t>
            </a:r>
            <a:endParaRPr lang="zh-CN" altLang="zh-CN" sz="1000" dirty="0"/>
          </a:p>
          <a:p>
            <a:r>
              <a:rPr lang="en-US" altLang="zh-CN" sz="1000" dirty="0" smtClean="0"/>
              <a:t>template&lt;class </a:t>
            </a:r>
            <a:r>
              <a:rPr lang="en-US" altLang="zh-CN" sz="1000" dirty="0"/>
              <a:t>T&gt; void List&lt;T&gt;::erase(</a:t>
            </a:r>
            <a:r>
              <a:rPr lang="en-US" altLang="zh-CN" sz="1000" dirty="0" err="1"/>
              <a:t>ListItem</a:t>
            </a:r>
            <a:r>
              <a:rPr lang="en-US" altLang="zh-CN" sz="1000" dirty="0"/>
              <a:t>&lt;T&gt; *</a:t>
            </a:r>
            <a:r>
              <a:rPr lang="en-US" altLang="zh-CN" sz="1000" dirty="0" err="1"/>
              <a:t>pCurNode</a:t>
            </a:r>
            <a:r>
              <a:rPr lang="en-US" altLang="zh-CN" sz="1000" dirty="0"/>
              <a:t>, </a:t>
            </a:r>
            <a:r>
              <a:rPr lang="en-US" altLang="zh-CN" sz="1000" dirty="0" err="1"/>
              <a:t>int</a:t>
            </a:r>
            <a:r>
              <a:rPr lang="en-US" altLang="zh-CN" sz="1000" dirty="0"/>
              <a:t> number)</a:t>
            </a:r>
            <a:endParaRPr lang="zh-CN" altLang="zh-CN" sz="1000" dirty="0"/>
          </a:p>
          <a:p>
            <a:r>
              <a:rPr lang="en-US" altLang="zh-CN" sz="1000" dirty="0"/>
              <a:t>{</a:t>
            </a:r>
            <a:endParaRPr lang="zh-CN" altLang="zh-CN" sz="1000" dirty="0"/>
          </a:p>
          <a:p>
            <a:r>
              <a:rPr lang="en-US" altLang="zh-CN" sz="1000" dirty="0"/>
              <a:t>	</a:t>
            </a:r>
            <a:r>
              <a:rPr lang="en-US" altLang="zh-CN" sz="1000" dirty="0" err="1"/>
              <a:t>int</a:t>
            </a:r>
            <a:r>
              <a:rPr lang="en-US" altLang="zh-CN" sz="1000" dirty="0"/>
              <a:t> </a:t>
            </a:r>
            <a:r>
              <a:rPr lang="en-US" altLang="zh-CN" sz="1000" dirty="0" err="1"/>
              <a:t>i</a:t>
            </a:r>
            <a:r>
              <a:rPr lang="en-US" altLang="zh-CN" sz="1000" dirty="0"/>
              <a:t> = 0;</a:t>
            </a:r>
            <a:endParaRPr lang="zh-CN" altLang="zh-CN" sz="1000" dirty="0"/>
          </a:p>
          <a:p>
            <a:r>
              <a:rPr lang="en-US" altLang="zh-CN" sz="1000" dirty="0"/>
              <a:t>	while (</a:t>
            </a:r>
            <a:r>
              <a:rPr lang="en-US" altLang="zh-CN" sz="1000" dirty="0" err="1"/>
              <a:t>i</a:t>
            </a:r>
            <a:r>
              <a:rPr lang="en-US" altLang="zh-CN" sz="1000" dirty="0"/>
              <a:t> &lt; number &amp;&amp; </a:t>
            </a:r>
            <a:r>
              <a:rPr lang="en-US" altLang="zh-CN" sz="1000" dirty="0" err="1"/>
              <a:t>pCurNode</a:t>
            </a:r>
            <a:r>
              <a:rPr lang="en-US" altLang="zh-CN" sz="1000" dirty="0"/>
              <a:t>-&gt;</a:t>
            </a:r>
            <a:r>
              <a:rPr lang="en-US" altLang="zh-CN" sz="1000" dirty="0" err="1"/>
              <a:t>m_pNext</a:t>
            </a:r>
            <a:r>
              <a:rPr lang="en-US" altLang="zh-CN" sz="1000" dirty="0"/>
              <a:t> != NULL)</a:t>
            </a:r>
            <a:endParaRPr lang="zh-CN" altLang="zh-CN" sz="1000" dirty="0"/>
          </a:p>
          <a:p>
            <a:r>
              <a:rPr lang="en-US" altLang="zh-CN" sz="1000" dirty="0"/>
              <a:t>	{</a:t>
            </a:r>
            <a:endParaRPr lang="zh-CN" altLang="zh-CN" sz="1000" dirty="0"/>
          </a:p>
          <a:p>
            <a:r>
              <a:rPr lang="en-US" altLang="zh-CN" sz="1000" dirty="0"/>
              <a:t>		</a:t>
            </a:r>
            <a:r>
              <a:rPr lang="en-US" altLang="zh-CN" sz="1000" dirty="0" err="1"/>
              <a:t>ListItem</a:t>
            </a:r>
            <a:r>
              <a:rPr lang="en-US" altLang="zh-CN" sz="1000" dirty="0"/>
              <a:t>&lt;T&gt; *</a:t>
            </a:r>
            <a:r>
              <a:rPr lang="en-US" altLang="zh-CN" sz="1000" dirty="0" err="1"/>
              <a:t>pItem</a:t>
            </a:r>
            <a:r>
              <a:rPr lang="en-US" altLang="zh-CN" sz="1000" dirty="0"/>
              <a:t> = </a:t>
            </a:r>
            <a:r>
              <a:rPr lang="en-US" altLang="zh-CN" sz="1000" dirty="0" err="1"/>
              <a:t>pCurNode</a:t>
            </a:r>
            <a:r>
              <a:rPr lang="en-US" altLang="zh-CN" sz="1000" dirty="0"/>
              <a:t>-&gt;</a:t>
            </a:r>
            <a:r>
              <a:rPr lang="en-US" altLang="zh-CN" sz="1000" dirty="0" err="1"/>
              <a:t>m_pNext</a:t>
            </a:r>
            <a:r>
              <a:rPr lang="en-US" altLang="zh-CN" sz="1000" dirty="0"/>
              <a:t>;</a:t>
            </a:r>
            <a:endParaRPr lang="zh-CN" altLang="zh-CN" sz="1000" dirty="0"/>
          </a:p>
          <a:p>
            <a:r>
              <a:rPr lang="en-US" altLang="zh-CN" sz="1000" dirty="0"/>
              <a:t>		</a:t>
            </a:r>
            <a:r>
              <a:rPr lang="en-US" altLang="zh-CN" sz="1000" dirty="0" err="1"/>
              <a:t>pCurNode</a:t>
            </a:r>
            <a:r>
              <a:rPr lang="en-US" altLang="zh-CN" sz="1000" dirty="0"/>
              <a:t>-&gt;</a:t>
            </a:r>
            <a:r>
              <a:rPr lang="en-US" altLang="zh-CN" sz="1000" dirty="0" err="1"/>
              <a:t>m_pNext</a:t>
            </a:r>
            <a:r>
              <a:rPr lang="en-US" altLang="zh-CN" sz="1000" dirty="0"/>
              <a:t> = </a:t>
            </a:r>
            <a:r>
              <a:rPr lang="en-US" altLang="zh-CN" sz="1000" dirty="0" err="1"/>
              <a:t>pItem</a:t>
            </a:r>
            <a:r>
              <a:rPr lang="en-US" altLang="zh-CN" sz="1000" dirty="0"/>
              <a:t>-&gt;</a:t>
            </a:r>
            <a:r>
              <a:rPr lang="en-US" altLang="zh-CN" sz="1000" dirty="0" err="1"/>
              <a:t>m_pNext</a:t>
            </a:r>
            <a:r>
              <a:rPr lang="en-US" altLang="zh-CN" sz="1000" dirty="0"/>
              <a:t>;</a:t>
            </a:r>
            <a:endParaRPr lang="zh-CN" altLang="zh-CN" sz="1000" dirty="0"/>
          </a:p>
          <a:p>
            <a:r>
              <a:rPr lang="en-US" altLang="zh-CN" sz="1000" dirty="0"/>
              <a:t>		delete </a:t>
            </a:r>
            <a:r>
              <a:rPr lang="en-US" altLang="zh-CN" sz="1000" dirty="0" err="1"/>
              <a:t>pItem</a:t>
            </a:r>
            <a:r>
              <a:rPr lang="en-US" altLang="zh-CN" sz="1000" dirty="0"/>
              <a:t>;</a:t>
            </a:r>
            <a:endParaRPr lang="zh-CN" altLang="zh-CN" sz="1000" dirty="0"/>
          </a:p>
          <a:p>
            <a:r>
              <a:rPr lang="en-US" altLang="zh-CN" sz="1000" dirty="0"/>
              <a:t>		</a:t>
            </a:r>
            <a:r>
              <a:rPr lang="en-US" altLang="zh-CN" sz="1000" dirty="0" err="1"/>
              <a:t>i</a:t>
            </a:r>
            <a:r>
              <a:rPr lang="en-US" altLang="zh-CN" sz="1000" dirty="0"/>
              <a:t>++;</a:t>
            </a:r>
            <a:endParaRPr lang="zh-CN" altLang="zh-CN" sz="1000" dirty="0"/>
          </a:p>
          <a:p>
            <a:r>
              <a:rPr lang="en-US" altLang="zh-CN" sz="1000" dirty="0"/>
              <a:t>	}</a:t>
            </a:r>
            <a:endParaRPr lang="zh-CN" altLang="zh-CN" sz="1000" dirty="0"/>
          </a:p>
          <a:p>
            <a:r>
              <a:rPr lang="en-US" altLang="zh-CN" sz="1000" dirty="0"/>
              <a:t> </a:t>
            </a:r>
            <a:endParaRPr lang="zh-CN" altLang="zh-CN" sz="1000" dirty="0"/>
          </a:p>
          <a:p>
            <a:r>
              <a:rPr lang="en-US" altLang="zh-CN" sz="1000" dirty="0"/>
              <a:t>	if (</a:t>
            </a:r>
            <a:r>
              <a:rPr lang="en-US" altLang="zh-CN" sz="1000" dirty="0" err="1"/>
              <a:t>pCurNode</a:t>
            </a:r>
            <a:r>
              <a:rPr lang="en-US" altLang="zh-CN" sz="1000" dirty="0"/>
              <a:t>-&gt;</a:t>
            </a:r>
            <a:r>
              <a:rPr lang="en-US" altLang="zh-CN" sz="1000" dirty="0" err="1"/>
              <a:t>m_pNext</a:t>
            </a:r>
            <a:r>
              <a:rPr lang="en-US" altLang="zh-CN" sz="1000" dirty="0"/>
              <a:t> == NULL)</a:t>
            </a:r>
            <a:endParaRPr lang="zh-CN" altLang="zh-CN" sz="1000" dirty="0"/>
          </a:p>
          <a:p>
            <a:r>
              <a:rPr lang="en-US" altLang="zh-CN" sz="1000" dirty="0"/>
              <a:t>		</a:t>
            </a:r>
            <a:r>
              <a:rPr lang="en-US" altLang="zh-CN" sz="1000" dirty="0" err="1"/>
              <a:t>m_pLast</a:t>
            </a:r>
            <a:r>
              <a:rPr lang="en-US" altLang="zh-CN" sz="1000" dirty="0"/>
              <a:t> = </a:t>
            </a:r>
            <a:r>
              <a:rPr lang="en-US" altLang="zh-CN" sz="1000" dirty="0" err="1"/>
              <a:t>pCurNode</a:t>
            </a:r>
            <a:r>
              <a:rPr lang="en-US" altLang="zh-CN" sz="1000" dirty="0"/>
              <a:t>;</a:t>
            </a:r>
            <a:endParaRPr lang="zh-CN" altLang="zh-CN" sz="1000" dirty="0"/>
          </a:p>
          <a:p>
            <a:r>
              <a:rPr lang="en-US" altLang="zh-CN" sz="1000" dirty="0"/>
              <a:t>}</a:t>
            </a:r>
            <a:endParaRPr lang="zh-CN" altLang="zh-CN" sz="1000" dirty="0"/>
          </a:p>
        </p:txBody>
      </p:sp>
    </p:spTree>
    <p:extLst>
      <p:ext uri="{BB962C8B-B14F-4D97-AF65-F5344CB8AC3E}">
        <p14:creationId xmlns:p14="http://schemas.microsoft.com/office/powerpoint/2010/main" val="422261533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4. </a:t>
            </a:r>
            <a:r>
              <a:rPr lang="en-US" altLang="zh-CN" b="1" dirty="0"/>
              <a:t>Program Design</a:t>
            </a:r>
            <a:endParaRPr lang="zh-CN" altLang="en-US" dirty="0"/>
          </a:p>
        </p:txBody>
      </p:sp>
      <p:sp>
        <p:nvSpPr>
          <p:cNvPr id="14" name="文本框 13"/>
          <p:cNvSpPr txBox="1"/>
          <p:nvPr/>
        </p:nvSpPr>
        <p:spPr>
          <a:xfrm>
            <a:off x="40437" y="837506"/>
            <a:ext cx="5274200" cy="4154984"/>
          </a:xfrm>
          <a:prstGeom prst="rect">
            <a:avLst/>
          </a:prstGeom>
          <a:noFill/>
        </p:spPr>
        <p:txBody>
          <a:bodyPr wrap="square" rtlCol="0">
            <a:spAutoFit/>
          </a:bodyPr>
          <a:lstStyle/>
          <a:p>
            <a:r>
              <a:rPr lang="zh-CN" altLang="zh-CN" sz="1200" dirty="0"/>
              <a:t> </a:t>
            </a:r>
            <a:r>
              <a:rPr lang="en-US" altLang="zh-CN" sz="1200" dirty="0"/>
              <a:t>Define a fraction class that supports the following encoding.(20 marks)</a:t>
            </a:r>
            <a:endParaRPr lang="zh-CN" altLang="zh-CN" sz="1200" b="1" dirty="0"/>
          </a:p>
          <a:p>
            <a:r>
              <a:rPr lang="en-US" altLang="zh-CN" sz="1200" dirty="0"/>
              <a:t>#include &lt;</a:t>
            </a:r>
            <a:r>
              <a:rPr lang="en-US" altLang="zh-CN" sz="1200" dirty="0" err="1"/>
              <a:t>iostream</a:t>
            </a:r>
            <a:r>
              <a:rPr lang="en-US" altLang="zh-CN" sz="1200" dirty="0"/>
              <a:t>&gt;</a:t>
            </a:r>
            <a:endParaRPr lang="zh-CN" altLang="zh-CN" sz="1200" b="1" dirty="0"/>
          </a:p>
          <a:p>
            <a:r>
              <a:rPr lang="en-US" altLang="zh-CN" sz="1200" dirty="0"/>
              <a:t>using namespace </a:t>
            </a:r>
            <a:r>
              <a:rPr lang="en-US" altLang="zh-CN" sz="1200" dirty="0" err="1"/>
              <a:t>std</a:t>
            </a:r>
            <a:r>
              <a:rPr lang="en-US" altLang="zh-CN" sz="1200" dirty="0"/>
              <a:t>;</a:t>
            </a:r>
            <a:endParaRPr lang="zh-CN" altLang="zh-CN" sz="1200" b="1" dirty="0"/>
          </a:p>
          <a:p>
            <a:r>
              <a:rPr lang="en-US" altLang="zh-CN" sz="1200" dirty="0"/>
              <a:t>#include "</a:t>
            </a:r>
            <a:r>
              <a:rPr lang="en-US" altLang="zh-CN" sz="1200" dirty="0" err="1"/>
              <a:t>fraction.h</a:t>
            </a:r>
            <a:r>
              <a:rPr lang="en-US" altLang="zh-CN" sz="1200" dirty="0"/>
              <a:t>"</a:t>
            </a:r>
            <a:endParaRPr lang="zh-CN" altLang="zh-CN" sz="1200" b="1" dirty="0"/>
          </a:p>
          <a:p>
            <a:r>
              <a:rPr lang="en-US" altLang="zh-CN" sz="1200" dirty="0"/>
              <a:t> </a:t>
            </a:r>
            <a:endParaRPr lang="zh-CN" altLang="zh-CN" sz="1200" b="1" dirty="0"/>
          </a:p>
          <a:p>
            <a:r>
              <a:rPr lang="en-US" altLang="zh-CN" sz="1200" dirty="0" err="1"/>
              <a:t>int</a:t>
            </a:r>
            <a:r>
              <a:rPr lang="en-US" altLang="zh-CN" sz="1200" dirty="0"/>
              <a:t> main()</a:t>
            </a:r>
            <a:endParaRPr lang="zh-CN" altLang="zh-CN" sz="1200" b="1" dirty="0"/>
          </a:p>
          <a:p>
            <a:r>
              <a:rPr lang="en-US" altLang="zh-CN" sz="1200" dirty="0"/>
              <a:t>{</a:t>
            </a:r>
            <a:endParaRPr lang="zh-CN" altLang="zh-CN" sz="1200" b="1" dirty="0"/>
          </a:p>
          <a:p>
            <a:r>
              <a:rPr lang="en-US" altLang="zh-CN" sz="1200" dirty="0"/>
              <a:t>Fraction r1, r2(2);</a:t>
            </a:r>
            <a:endParaRPr lang="zh-CN" altLang="zh-CN" sz="1200" b="1" dirty="0"/>
          </a:p>
          <a:p>
            <a:r>
              <a:rPr lang="en-US" altLang="zh-CN" sz="1200" dirty="0"/>
              <a:t>Fraction r3(2, 4);  //Let r3 be the simplest fraction</a:t>
            </a:r>
            <a:endParaRPr lang="zh-CN" altLang="zh-CN" sz="1200" b="1" dirty="0"/>
          </a:p>
          <a:p>
            <a:r>
              <a:rPr lang="en-US" altLang="zh-CN" sz="1200" dirty="0" err="1"/>
              <a:t>cout</a:t>
            </a:r>
            <a:r>
              <a:rPr lang="en-US" altLang="zh-CN" sz="1200" dirty="0"/>
              <a:t> &lt;&lt; r2 &lt;&lt; " &lt; " &lt;&lt; r3 &lt;&lt; " is " &lt;&lt; ((r2 &lt; r3) ? "true" : "false") &lt;&lt; </a:t>
            </a:r>
            <a:r>
              <a:rPr lang="en-US" altLang="zh-CN" sz="1200" dirty="0" err="1"/>
              <a:t>endl</a:t>
            </a:r>
            <a:r>
              <a:rPr lang="en-US" altLang="zh-CN" sz="1200" dirty="0"/>
              <a:t>;</a:t>
            </a:r>
            <a:endParaRPr lang="zh-CN" altLang="zh-CN" sz="1200" b="1" dirty="0"/>
          </a:p>
          <a:p>
            <a:r>
              <a:rPr lang="en-US" altLang="zh-CN" sz="1200" dirty="0" err="1"/>
              <a:t>cout</a:t>
            </a:r>
            <a:r>
              <a:rPr lang="en-US" altLang="zh-CN" sz="1200" dirty="0"/>
              <a:t> &lt;&lt; r1 &lt;&lt; " == " &lt;&lt; r2 &lt;&lt; " is " &lt;&lt; ((r1 == r2) ? "true" : "false") &lt;&lt; </a:t>
            </a:r>
            <a:r>
              <a:rPr lang="en-US" altLang="zh-CN" sz="1200" dirty="0" err="1"/>
              <a:t>endl</a:t>
            </a:r>
            <a:r>
              <a:rPr lang="en-US" altLang="zh-CN" sz="1200" dirty="0"/>
              <a:t>;</a:t>
            </a:r>
            <a:endParaRPr lang="zh-CN" altLang="zh-CN" sz="1200" b="1" dirty="0"/>
          </a:p>
          <a:p>
            <a:r>
              <a:rPr lang="en-US" altLang="zh-CN" sz="1200" dirty="0" err="1"/>
              <a:t>cout</a:t>
            </a:r>
            <a:r>
              <a:rPr lang="en-US" altLang="zh-CN" sz="1200" dirty="0"/>
              <a:t> &lt;&lt; r2 &lt;&lt; " + " &lt;&lt; r3 &lt;&lt; " = " &lt;&lt; r2 + r3 &lt;&lt; </a:t>
            </a:r>
            <a:r>
              <a:rPr lang="en-US" altLang="zh-CN" sz="1200" dirty="0" err="1"/>
              <a:t>endl</a:t>
            </a:r>
            <a:r>
              <a:rPr lang="en-US" altLang="zh-CN" sz="1200" dirty="0"/>
              <a:t>;</a:t>
            </a:r>
            <a:endParaRPr lang="zh-CN" altLang="zh-CN" sz="1200" b="1" dirty="0"/>
          </a:p>
          <a:p>
            <a:r>
              <a:rPr lang="en-US" altLang="zh-CN" sz="1200" dirty="0"/>
              <a:t>Fraction r4;</a:t>
            </a:r>
            <a:endParaRPr lang="zh-CN" altLang="zh-CN" sz="1200" b="1" dirty="0"/>
          </a:p>
          <a:p>
            <a:r>
              <a:rPr lang="en-US" altLang="zh-CN" sz="1200" dirty="0" err="1"/>
              <a:t>cin</a:t>
            </a:r>
            <a:r>
              <a:rPr lang="en-US" altLang="zh-CN" sz="1200" dirty="0"/>
              <a:t> &gt;&gt; r4;  //input: 1 3</a:t>
            </a:r>
            <a:endParaRPr lang="zh-CN" altLang="zh-CN" sz="1200" b="1" dirty="0"/>
          </a:p>
          <a:p>
            <a:r>
              <a:rPr lang="en-US" altLang="zh-CN" sz="1200" dirty="0"/>
              <a:t>r1 = r4++;</a:t>
            </a:r>
            <a:endParaRPr lang="zh-CN" altLang="zh-CN" sz="1200" b="1" dirty="0"/>
          </a:p>
          <a:p>
            <a:r>
              <a:rPr lang="en-US" altLang="zh-CN" sz="1200" dirty="0" err="1"/>
              <a:t>cout</a:t>
            </a:r>
            <a:r>
              <a:rPr lang="en-US" altLang="zh-CN" sz="1200" dirty="0"/>
              <a:t> &lt;&lt; "r1 is " &lt;&lt; r1 &lt;&lt; </a:t>
            </a:r>
            <a:r>
              <a:rPr lang="en-US" altLang="zh-CN" sz="1200" dirty="0" err="1"/>
              <a:t>endl</a:t>
            </a:r>
            <a:r>
              <a:rPr lang="en-US" altLang="zh-CN" sz="1200" dirty="0"/>
              <a:t>;</a:t>
            </a:r>
            <a:endParaRPr lang="zh-CN" altLang="zh-CN" sz="1200" b="1" dirty="0"/>
          </a:p>
          <a:p>
            <a:r>
              <a:rPr lang="en-US" altLang="zh-CN" sz="1200" dirty="0" err="1"/>
              <a:t>cout</a:t>
            </a:r>
            <a:r>
              <a:rPr lang="en-US" altLang="zh-CN" sz="1200" dirty="0"/>
              <a:t> &lt;&lt; "r4 is " &lt;&lt; r4 &lt;&lt; </a:t>
            </a:r>
            <a:r>
              <a:rPr lang="en-US" altLang="zh-CN" sz="1200" dirty="0" err="1"/>
              <a:t>endl</a:t>
            </a:r>
            <a:r>
              <a:rPr lang="en-US" altLang="zh-CN" sz="1200" dirty="0"/>
              <a:t>;</a:t>
            </a:r>
            <a:endParaRPr lang="zh-CN" altLang="zh-CN" sz="1200" b="1" dirty="0"/>
          </a:p>
          <a:p>
            <a:r>
              <a:rPr lang="en-US" altLang="zh-CN" sz="1200" dirty="0"/>
              <a:t>r1 = ++r4;</a:t>
            </a:r>
            <a:endParaRPr lang="zh-CN" altLang="zh-CN" sz="1200" b="1" dirty="0"/>
          </a:p>
          <a:p>
            <a:r>
              <a:rPr lang="en-US" altLang="zh-CN" sz="1200" dirty="0" err="1"/>
              <a:t>cout</a:t>
            </a:r>
            <a:r>
              <a:rPr lang="en-US" altLang="zh-CN" sz="1200" dirty="0"/>
              <a:t> &lt;&lt; "r1 is " &lt;&lt; r1 &lt;&lt; </a:t>
            </a:r>
            <a:r>
              <a:rPr lang="en-US" altLang="zh-CN" sz="1200" dirty="0" err="1"/>
              <a:t>endl</a:t>
            </a:r>
            <a:r>
              <a:rPr lang="en-US" altLang="zh-CN" sz="1200" dirty="0"/>
              <a:t>;</a:t>
            </a:r>
            <a:endParaRPr lang="zh-CN" altLang="zh-CN" sz="1200" b="1" dirty="0"/>
          </a:p>
          <a:p>
            <a:r>
              <a:rPr lang="en-US" altLang="zh-CN" sz="1200" dirty="0" err="1"/>
              <a:t>cout</a:t>
            </a:r>
            <a:r>
              <a:rPr lang="en-US" altLang="zh-CN" sz="1200" dirty="0"/>
              <a:t> &lt;&lt; "r4 is " &lt;&lt; r4 &lt;&lt; </a:t>
            </a:r>
            <a:r>
              <a:rPr lang="en-US" altLang="zh-CN" sz="1200" dirty="0" err="1"/>
              <a:t>endl</a:t>
            </a:r>
            <a:r>
              <a:rPr lang="en-US" altLang="zh-CN" sz="1200" dirty="0"/>
              <a:t>;</a:t>
            </a:r>
            <a:endParaRPr lang="zh-CN" altLang="zh-CN" sz="1200" b="1" dirty="0"/>
          </a:p>
          <a:p>
            <a:r>
              <a:rPr lang="en-US" altLang="zh-CN" sz="1200" dirty="0"/>
              <a:t>return 0;</a:t>
            </a:r>
            <a:endParaRPr lang="zh-CN" altLang="zh-CN" sz="1200" b="1" dirty="0"/>
          </a:p>
          <a:p>
            <a:r>
              <a:rPr lang="en-US" altLang="zh-CN" sz="1200" dirty="0"/>
              <a:t>}</a:t>
            </a:r>
            <a:endParaRPr lang="zh-CN" altLang="zh-CN" sz="1200" dirty="0"/>
          </a:p>
        </p:txBody>
      </p:sp>
      <p:sp>
        <p:nvSpPr>
          <p:cNvPr id="12" name="文本框 11"/>
          <p:cNvSpPr txBox="1"/>
          <p:nvPr/>
        </p:nvSpPr>
        <p:spPr>
          <a:xfrm>
            <a:off x="6513607" y="989906"/>
            <a:ext cx="5274200" cy="4524315"/>
          </a:xfrm>
          <a:prstGeom prst="rect">
            <a:avLst/>
          </a:prstGeom>
          <a:noFill/>
        </p:spPr>
        <p:txBody>
          <a:bodyPr wrap="square" rtlCol="0">
            <a:spAutoFit/>
          </a:bodyPr>
          <a:lstStyle/>
          <a:p>
            <a:r>
              <a:rPr lang="en-US" altLang="zh-CN" sz="1200" dirty="0"/>
              <a:t>The output is:</a:t>
            </a:r>
            <a:endParaRPr lang="zh-CN" altLang="zh-CN" sz="1200" b="1" dirty="0"/>
          </a:p>
          <a:p>
            <a:r>
              <a:rPr lang="en-US" altLang="zh-CN" sz="1200" dirty="0"/>
              <a:t>2 &lt; 1/2 is false</a:t>
            </a:r>
            <a:endParaRPr lang="zh-CN" altLang="zh-CN" sz="1200" b="1" dirty="0"/>
          </a:p>
          <a:p>
            <a:r>
              <a:rPr lang="en-US" altLang="zh-CN" sz="1200" dirty="0"/>
              <a:t>0 ==2 is false</a:t>
            </a:r>
            <a:endParaRPr lang="zh-CN" altLang="zh-CN" sz="1200" b="1" dirty="0"/>
          </a:p>
          <a:p>
            <a:r>
              <a:rPr lang="en-US" altLang="zh-CN" sz="1200" dirty="0"/>
              <a:t>2 + 1/2 = 5/2</a:t>
            </a:r>
            <a:endParaRPr lang="zh-CN" altLang="zh-CN" sz="1200" b="1" dirty="0"/>
          </a:p>
          <a:p>
            <a:r>
              <a:rPr lang="en-US" altLang="zh-CN" sz="1200" dirty="0"/>
              <a:t>r1 is 1/3</a:t>
            </a:r>
            <a:endParaRPr lang="zh-CN" altLang="zh-CN" sz="1200" b="1" dirty="0"/>
          </a:p>
          <a:p>
            <a:r>
              <a:rPr lang="en-US" altLang="zh-CN" sz="1200" dirty="0"/>
              <a:t>r4 is 4/3</a:t>
            </a:r>
            <a:endParaRPr lang="zh-CN" altLang="zh-CN" sz="1200" b="1" dirty="0"/>
          </a:p>
          <a:p>
            <a:r>
              <a:rPr lang="en-US" altLang="zh-CN" sz="1200" dirty="0"/>
              <a:t>r1 is 7/3</a:t>
            </a:r>
            <a:endParaRPr lang="zh-CN" altLang="zh-CN" sz="1200" b="1" dirty="0"/>
          </a:p>
          <a:p>
            <a:r>
              <a:rPr lang="en-US" altLang="zh-CN" sz="1200" dirty="0"/>
              <a:t>r4 is 7/3</a:t>
            </a:r>
            <a:endParaRPr lang="zh-CN" altLang="zh-CN" sz="1200" b="1" dirty="0"/>
          </a:p>
          <a:p>
            <a:r>
              <a:rPr lang="en-US" altLang="zh-CN" sz="1200" dirty="0"/>
              <a:t> </a:t>
            </a:r>
            <a:endParaRPr lang="zh-CN" altLang="zh-CN" sz="1200" b="1" dirty="0"/>
          </a:p>
          <a:p>
            <a:r>
              <a:rPr lang="en-US" altLang="zh-CN" sz="1200" dirty="0"/>
              <a:t> </a:t>
            </a:r>
            <a:endParaRPr lang="zh-CN" altLang="zh-CN" sz="1200" b="1" dirty="0"/>
          </a:p>
          <a:p>
            <a:r>
              <a:rPr lang="en-US" altLang="zh-CN" sz="1200" b="1" dirty="0"/>
              <a:t>The following code is for reference</a:t>
            </a:r>
            <a:endParaRPr lang="zh-CN" altLang="zh-CN" sz="1200" b="1" dirty="0"/>
          </a:p>
          <a:p>
            <a:r>
              <a:rPr lang="en-US" altLang="zh-CN" sz="1200" dirty="0"/>
              <a:t>// Find GCD(greatest common divisor) of two numbers</a:t>
            </a:r>
            <a:endParaRPr lang="zh-CN" altLang="zh-CN" sz="1200" b="1" dirty="0"/>
          </a:p>
          <a:p>
            <a:r>
              <a:rPr lang="en-US" altLang="zh-CN" sz="1200" dirty="0" err="1"/>
              <a:t>int</a:t>
            </a:r>
            <a:r>
              <a:rPr lang="en-US" altLang="zh-CN" sz="1200" dirty="0"/>
              <a:t> </a:t>
            </a:r>
            <a:r>
              <a:rPr lang="en-US" altLang="zh-CN" sz="1200" dirty="0" err="1"/>
              <a:t>gcd</a:t>
            </a:r>
            <a:r>
              <a:rPr lang="en-US" altLang="zh-CN" sz="1200" dirty="0"/>
              <a:t>(</a:t>
            </a:r>
            <a:r>
              <a:rPr lang="en-US" altLang="zh-CN" sz="1200" dirty="0" err="1"/>
              <a:t>int</a:t>
            </a:r>
            <a:r>
              <a:rPr lang="en-US" altLang="zh-CN" sz="1200" dirty="0"/>
              <a:t> n, </a:t>
            </a:r>
            <a:r>
              <a:rPr lang="en-US" altLang="zh-CN" sz="1200" dirty="0" err="1"/>
              <a:t>int</a:t>
            </a:r>
            <a:r>
              <a:rPr lang="en-US" altLang="zh-CN" sz="1200" dirty="0"/>
              <a:t> d)</a:t>
            </a:r>
            <a:endParaRPr lang="zh-CN" altLang="zh-CN" sz="1200" b="1" dirty="0"/>
          </a:p>
          <a:p>
            <a:r>
              <a:rPr lang="en-US" altLang="zh-CN" sz="1200" dirty="0"/>
              <a:t>{</a:t>
            </a:r>
            <a:endParaRPr lang="zh-CN" altLang="zh-CN" sz="1200" b="1" dirty="0"/>
          </a:p>
          <a:p>
            <a:r>
              <a:rPr lang="en-US" altLang="zh-CN" sz="1200" dirty="0"/>
              <a:t>    </a:t>
            </a:r>
            <a:r>
              <a:rPr lang="en-US" altLang="zh-CN" sz="1200" dirty="0" err="1"/>
              <a:t>int</a:t>
            </a:r>
            <a:r>
              <a:rPr lang="en-US" altLang="zh-CN" sz="1200" dirty="0"/>
              <a:t> n1 = abs(n);</a:t>
            </a:r>
            <a:endParaRPr lang="zh-CN" altLang="zh-CN" sz="1200" b="1" dirty="0"/>
          </a:p>
          <a:p>
            <a:r>
              <a:rPr lang="en-US" altLang="zh-CN" sz="1200" dirty="0"/>
              <a:t>    </a:t>
            </a:r>
            <a:r>
              <a:rPr lang="en-US" altLang="zh-CN" sz="1200" dirty="0" err="1"/>
              <a:t>int</a:t>
            </a:r>
            <a:r>
              <a:rPr lang="en-US" altLang="zh-CN" sz="1200" dirty="0"/>
              <a:t> n2 = abs(d);</a:t>
            </a:r>
            <a:endParaRPr lang="zh-CN" altLang="zh-CN" sz="1200" b="1" dirty="0"/>
          </a:p>
          <a:p>
            <a:r>
              <a:rPr lang="en-US" altLang="zh-CN" sz="1200" dirty="0"/>
              <a:t>    </a:t>
            </a:r>
            <a:r>
              <a:rPr lang="en-US" altLang="zh-CN" sz="1200" dirty="0" err="1"/>
              <a:t>int</a:t>
            </a:r>
            <a:r>
              <a:rPr lang="en-US" altLang="zh-CN" sz="1200" dirty="0"/>
              <a:t> </a:t>
            </a:r>
            <a:r>
              <a:rPr lang="en-US" altLang="zh-CN" sz="1200" dirty="0" err="1"/>
              <a:t>gcd</a:t>
            </a:r>
            <a:r>
              <a:rPr lang="en-US" altLang="zh-CN" sz="1200" dirty="0"/>
              <a:t> = 1;</a:t>
            </a:r>
            <a:endParaRPr lang="zh-CN" altLang="zh-CN" sz="1200" b="1" dirty="0"/>
          </a:p>
          <a:p>
            <a:r>
              <a:rPr lang="en-US" altLang="zh-CN" sz="1200" dirty="0"/>
              <a:t>    for (</a:t>
            </a:r>
            <a:r>
              <a:rPr lang="en-US" altLang="zh-CN" sz="1200" dirty="0" err="1"/>
              <a:t>int</a:t>
            </a:r>
            <a:r>
              <a:rPr lang="en-US" altLang="zh-CN" sz="1200" dirty="0"/>
              <a:t> k = 1; k &lt;= n1 &amp;&amp; k &lt;= n2; k++)</a:t>
            </a:r>
            <a:endParaRPr lang="zh-CN" altLang="zh-CN" sz="1200" b="1" dirty="0"/>
          </a:p>
          <a:p>
            <a:r>
              <a:rPr lang="en-US" altLang="zh-CN" sz="1200" dirty="0"/>
              <a:t>    {</a:t>
            </a:r>
            <a:endParaRPr lang="zh-CN" altLang="zh-CN" sz="1200" b="1" dirty="0"/>
          </a:p>
          <a:p>
            <a:r>
              <a:rPr lang="en-US" altLang="zh-CN" sz="1200" dirty="0"/>
              <a:t>        if (n1 % k == 0 &amp;&amp; n2 % k == 0)</a:t>
            </a:r>
            <a:endParaRPr lang="zh-CN" altLang="zh-CN" sz="1200" b="1" dirty="0"/>
          </a:p>
          <a:p>
            <a:r>
              <a:rPr lang="en-US" altLang="zh-CN" sz="1200" dirty="0"/>
              <a:t>           </a:t>
            </a:r>
            <a:r>
              <a:rPr lang="en-US" altLang="zh-CN" sz="1200" dirty="0" err="1"/>
              <a:t>gcd</a:t>
            </a:r>
            <a:r>
              <a:rPr lang="en-US" altLang="zh-CN" sz="1200" dirty="0"/>
              <a:t> = k;</a:t>
            </a:r>
            <a:endParaRPr lang="zh-CN" altLang="zh-CN" sz="1200" b="1" dirty="0"/>
          </a:p>
          <a:p>
            <a:r>
              <a:rPr lang="en-US" altLang="zh-CN" sz="1200" dirty="0"/>
              <a:t>    }</a:t>
            </a:r>
            <a:endParaRPr lang="zh-CN" altLang="zh-CN" sz="1200" b="1" dirty="0"/>
          </a:p>
          <a:p>
            <a:r>
              <a:rPr lang="en-US" altLang="zh-CN" sz="1200" dirty="0"/>
              <a:t>    return </a:t>
            </a:r>
            <a:r>
              <a:rPr lang="en-US" altLang="zh-CN" sz="1200" dirty="0" err="1"/>
              <a:t>gcd</a:t>
            </a:r>
            <a:r>
              <a:rPr lang="en-US" altLang="zh-CN" sz="1200" dirty="0"/>
              <a:t>;</a:t>
            </a:r>
            <a:endParaRPr lang="zh-CN" altLang="zh-CN" sz="1200" b="1" dirty="0"/>
          </a:p>
          <a:p>
            <a:r>
              <a:rPr lang="en-US" altLang="zh-CN" sz="1200" dirty="0"/>
              <a:t>}</a:t>
            </a:r>
            <a:endParaRPr lang="zh-CN" altLang="zh-CN" sz="1200" dirty="0"/>
          </a:p>
        </p:txBody>
      </p:sp>
    </p:spTree>
    <p:extLst>
      <p:ext uri="{BB962C8B-B14F-4D97-AF65-F5344CB8AC3E}">
        <p14:creationId xmlns:p14="http://schemas.microsoft.com/office/powerpoint/2010/main" val="167555584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4. </a:t>
            </a:r>
            <a:r>
              <a:rPr lang="en-US" altLang="zh-CN" b="1" dirty="0" smtClean="0"/>
              <a:t>ANSWER?</a:t>
            </a:r>
            <a:endParaRPr lang="zh-CN" altLang="en-US" dirty="0"/>
          </a:p>
        </p:txBody>
      </p:sp>
      <p:sp>
        <p:nvSpPr>
          <p:cNvPr id="14" name="文本框 13"/>
          <p:cNvSpPr txBox="1"/>
          <p:nvPr/>
        </p:nvSpPr>
        <p:spPr>
          <a:xfrm>
            <a:off x="608951" y="909514"/>
            <a:ext cx="10314760" cy="5078313"/>
          </a:xfrm>
          <a:prstGeom prst="rect">
            <a:avLst/>
          </a:prstGeom>
          <a:noFill/>
        </p:spPr>
        <p:txBody>
          <a:bodyPr wrap="square" rtlCol="0">
            <a:spAutoFit/>
          </a:bodyPr>
          <a:lstStyle/>
          <a:p>
            <a:r>
              <a:rPr lang="en-US" altLang="zh-CN" sz="1200" b="1" dirty="0"/>
              <a:t>//</a:t>
            </a:r>
            <a:r>
              <a:rPr lang="en-US" altLang="zh-CN" sz="1200" b="1" dirty="0" err="1"/>
              <a:t>fraction.h</a:t>
            </a:r>
            <a:endParaRPr lang="zh-CN" altLang="zh-CN" sz="1200" b="1" dirty="0"/>
          </a:p>
          <a:p>
            <a:r>
              <a:rPr lang="en-US" altLang="zh-CN" sz="1200" b="1" dirty="0"/>
              <a:t>#</a:t>
            </a:r>
            <a:r>
              <a:rPr lang="en-US" altLang="zh-CN" sz="1200" b="1" dirty="0" err="1"/>
              <a:t>ifndef</a:t>
            </a:r>
            <a:r>
              <a:rPr lang="en-US" altLang="zh-CN" sz="1200" b="1" dirty="0"/>
              <a:t> FRACTION_H</a:t>
            </a:r>
            <a:endParaRPr lang="zh-CN" altLang="zh-CN" sz="1200" b="1" dirty="0"/>
          </a:p>
          <a:p>
            <a:r>
              <a:rPr lang="en-US" altLang="zh-CN" sz="1200" b="1" dirty="0"/>
              <a:t>#define FRACTION_H</a:t>
            </a:r>
            <a:endParaRPr lang="zh-CN" altLang="zh-CN" sz="1200" b="1" dirty="0"/>
          </a:p>
          <a:p>
            <a:r>
              <a:rPr lang="en-US" altLang="zh-CN" sz="1200" b="1" dirty="0"/>
              <a:t>class Fraction</a:t>
            </a:r>
            <a:endParaRPr lang="zh-CN" altLang="zh-CN" sz="1200" b="1" dirty="0"/>
          </a:p>
          <a:p>
            <a:r>
              <a:rPr lang="en-US" altLang="zh-CN" sz="1200" b="1" dirty="0"/>
              <a:t>{</a:t>
            </a:r>
            <a:endParaRPr lang="zh-CN" altLang="zh-CN" sz="1200" b="1" dirty="0"/>
          </a:p>
          <a:p>
            <a:r>
              <a:rPr lang="en-US" altLang="zh-CN" sz="1200" b="1" dirty="0"/>
              <a:t>public:</a:t>
            </a:r>
            <a:endParaRPr lang="zh-CN" altLang="zh-CN" sz="1200" b="1" dirty="0"/>
          </a:p>
          <a:p>
            <a:r>
              <a:rPr lang="en-US" altLang="zh-CN" sz="1200" b="1" dirty="0"/>
              <a:t>	Fraction();</a:t>
            </a:r>
            <a:endParaRPr lang="zh-CN" altLang="zh-CN" sz="1200" b="1" dirty="0"/>
          </a:p>
          <a:p>
            <a:r>
              <a:rPr lang="en-US" altLang="zh-CN" sz="1200" b="1" dirty="0"/>
              <a:t>	Fraction(</a:t>
            </a:r>
            <a:r>
              <a:rPr lang="en-US" altLang="zh-CN" sz="1200" b="1" dirty="0" err="1"/>
              <a:t>int</a:t>
            </a:r>
            <a:r>
              <a:rPr lang="en-US" altLang="zh-CN" sz="1200" b="1" dirty="0"/>
              <a:t> numerator);</a:t>
            </a:r>
            <a:endParaRPr lang="zh-CN" altLang="zh-CN" sz="1200" b="1" dirty="0"/>
          </a:p>
          <a:p>
            <a:r>
              <a:rPr lang="en-US" altLang="zh-CN" sz="1200" b="1" dirty="0"/>
              <a:t>	Fraction(</a:t>
            </a:r>
            <a:r>
              <a:rPr lang="en-US" altLang="zh-CN" sz="1200" b="1" dirty="0" err="1"/>
              <a:t>int</a:t>
            </a:r>
            <a:r>
              <a:rPr lang="en-US" altLang="zh-CN" sz="1200" b="1" dirty="0"/>
              <a:t> numerator, </a:t>
            </a:r>
            <a:r>
              <a:rPr lang="en-US" altLang="zh-CN" sz="1200" b="1" dirty="0" err="1"/>
              <a:t>int</a:t>
            </a:r>
            <a:r>
              <a:rPr lang="en-US" altLang="zh-CN" sz="1200" b="1" dirty="0"/>
              <a:t> denominator);</a:t>
            </a:r>
            <a:endParaRPr lang="zh-CN" altLang="zh-CN" sz="1200" b="1" dirty="0"/>
          </a:p>
          <a:p>
            <a:r>
              <a:rPr lang="en-US" altLang="zh-CN" sz="1200" b="1" dirty="0"/>
              <a:t>	// Define function operators for prefix ++ </a:t>
            </a:r>
            <a:endParaRPr lang="zh-CN" altLang="zh-CN" sz="1200" b="1" dirty="0"/>
          </a:p>
          <a:p>
            <a:r>
              <a:rPr lang="en-US" altLang="zh-CN" sz="1200" b="1" dirty="0"/>
              <a:t>	Fraction&amp; operator++();</a:t>
            </a:r>
            <a:endParaRPr lang="zh-CN" altLang="zh-CN" sz="1200" b="1" dirty="0"/>
          </a:p>
          <a:p>
            <a:r>
              <a:rPr lang="en-US" altLang="zh-CN" sz="1200" b="1" dirty="0"/>
              <a:t>	// Define function operators for postfix ++ </a:t>
            </a:r>
            <a:endParaRPr lang="zh-CN" altLang="zh-CN" sz="1200" b="1" dirty="0"/>
          </a:p>
          <a:p>
            <a:r>
              <a:rPr lang="en-US" altLang="zh-CN" sz="1200" b="1" dirty="0"/>
              <a:t>	Fraction operator++(</a:t>
            </a:r>
            <a:r>
              <a:rPr lang="en-US" altLang="zh-CN" sz="1200" b="1" dirty="0" err="1"/>
              <a:t>int</a:t>
            </a:r>
            <a:r>
              <a:rPr lang="en-US" altLang="zh-CN" sz="1200" b="1" dirty="0"/>
              <a:t> dummy);</a:t>
            </a:r>
            <a:endParaRPr lang="zh-CN" altLang="zh-CN" sz="1200" b="1" dirty="0"/>
          </a:p>
          <a:p>
            <a:r>
              <a:rPr lang="en-US" altLang="zh-CN" sz="1200" b="1" dirty="0"/>
              <a:t>	// Declare the + operators</a:t>
            </a:r>
            <a:endParaRPr lang="zh-CN" altLang="zh-CN" sz="1200" b="1" dirty="0"/>
          </a:p>
          <a:p>
            <a:r>
              <a:rPr lang="en-US" altLang="zh-CN" sz="1200" b="1" dirty="0"/>
              <a:t>	friend Fraction operator+(</a:t>
            </a:r>
            <a:r>
              <a:rPr lang="en-US" altLang="zh-CN" sz="1200" b="1" dirty="0" err="1"/>
              <a:t>const</a:t>
            </a:r>
            <a:r>
              <a:rPr lang="en-US" altLang="zh-CN" sz="1200" b="1" dirty="0"/>
              <a:t> Fraction&amp; r1, </a:t>
            </a:r>
            <a:r>
              <a:rPr lang="en-US" altLang="zh-CN" sz="1200" b="1" dirty="0" err="1"/>
              <a:t>const</a:t>
            </a:r>
            <a:r>
              <a:rPr lang="en-US" altLang="zh-CN" sz="1200" b="1" dirty="0"/>
              <a:t> Fraction&amp; r2);</a:t>
            </a:r>
            <a:endParaRPr lang="zh-CN" altLang="zh-CN" sz="1200" b="1" dirty="0"/>
          </a:p>
          <a:p>
            <a:r>
              <a:rPr lang="en-US" altLang="zh-CN" sz="1200" b="1" dirty="0"/>
              <a:t>	// Declare the &lt; == operators</a:t>
            </a:r>
            <a:endParaRPr lang="zh-CN" altLang="zh-CN" sz="1200" b="1" dirty="0"/>
          </a:p>
          <a:p>
            <a:r>
              <a:rPr lang="en-US" altLang="zh-CN" sz="1200" b="1" dirty="0"/>
              <a:t>	friend bool operator&lt;(</a:t>
            </a:r>
            <a:r>
              <a:rPr lang="en-US" altLang="zh-CN" sz="1200" b="1" dirty="0" err="1"/>
              <a:t>const</a:t>
            </a:r>
            <a:r>
              <a:rPr lang="en-US" altLang="zh-CN" sz="1200" b="1" dirty="0"/>
              <a:t> Fraction&amp; r1, </a:t>
            </a:r>
            <a:r>
              <a:rPr lang="en-US" altLang="zh-CN" sz="1200" b="1" dirty="0" err="1"/>
              <a:t>const</a:t>
            </a:r>
            <a:r>
              <a:rPr lang="en-US" altLang="zh-CN" sz="1200" b="1" dirty="0"/>
              <a:t> Fraction&amp; r2);</a:t>
            </a:r>
            <a:endParaRPr lang="zh-CN" altLang="zh-CN" sz="1200" b="1" dirty="0"/>
          </a:p>
          <a:p>
            <a:r>
              <a:rPr lang="en-US" altLang="zh-CN" sz="1200" b="1" dirty="0"/>
              <a:t>	friend bool operator==(</a:t>
            </a:r>
            <a:r>
              <a:rPr lang="en-US" altLang="zh-CN" sz="1200" b="1" dirty="0" err="1"/>
              <a:t>const</a:t>
            </a:r>
            <a:r>
              <a:rPr lang="en-US" altLang="zh-CN" sz="1200" b="1" dirty="0"/>
              <a:t> Fraction&amp; r1, </a:t>
            </a:r>
            <a:r>
              <a:rPr lang="en-US" altLang="zh-CN" sz="1200" b="1" dirty="0" err="1"/>
              <a:t>const</a:t>
            </a:r>
            <a:r>
              <a:rPr lang="en-US" altLang="zh-CN" sz="1200" b="1" dirty="0"/>
              <a:t> Fraction&amp; r2);</a:t>
            </a:r>
            <a:endParaRPr lang="zh-CN" altLang="zh-CN" sz="1200" b="1" dirty="0"/>
          </a:p>
          <a:p>
            <a:r>
              <a:rPr lang="en-US" altLang="zh-CN" sz="1200" b="1" dirty="0"/>
              <a:t>	// Declare the &lt;&lt; and &gt;&gt; operators</a:t>
            </a:r>
            <a:endParaRPr lang="zh-CN" altLang="zh-CN" sz="1200" b="1" dirty="0"/>
          </a:p>
          <a:p>
            <a:r>
              <a:rPr lang="en-US" altLang="zh-CN" sz="1200" b="1" dirty="0"/>
              <a:t>	friend </a:t>
            </a:r>
            <a:r>
              <a:rPr lang="en-US" altLang="zh-CN" sz="1200" b="1" dirty="0" err="1"/>
              <a:t>ostream</a:t>
            </a:r>
            <a:r>
              <a:rPr lang="en-US" altLang="zh-CN" sz="1200" b="1" dirty="0"/>
              <a:t>&amp; operator&lt;&lt;(</a:t>
            </a:r>
            <a:r>
              <a:rPr lang="en-US" altLang="zh-CN" sz="1200" b="1" dirty="0" err="1"/>
              <a:t>ostream</a:t>
            </a:r>
            <a:r>
              <a:rPr lang="en-US" altLang="zh-CN" sz="1200" b="1" dirty="0"/>
              <a:t>&amp;, </a:t>
            </a:r>
            <a:r>
              <a:rPr lang="en-US" altLang="zh-CN" sz="1200" b="1" dirty="0" err="1"/>
              <a:t>const</a:t>
            </a:r>
            <a:r>
              <a:rPr lang="en-US" altLang="zh-CN" sz="1200" b="1" dirty="0"/>
              <a:t> Fraction&amp;);</a:t>
            </a:r>
            <a:endParaRPr lang="zh-CN" altLang="zh-CN" sz="1200" b="1" dirty="0"/>
          </a:p>
          <a:p>
            <a:r>
              <a:rPr lang="en-US" altLang="zh-CN" sz="1200" b="1" dirty="0"/>
              <a:t>	friend </a:t>
            </a:r>
            <a:r>
              <a:rPr lang="en-US" altLang="zh-CN" sz="1200" b="1" dirty="0" err="1"/>
              <a:t>istream</a:t>
            </a:r>
            <a:r>
              <a:rPr lang="en-US" altLang="zh-CN" sz="1200" b="1" dirty="0"/>
              <a:t>&amp; operator&gt;&gt;(</a:t>
            </a:r>
            <a:r>
              <a:rPr lang="en-US" altLang="zh-CN" sz="1200" b="1" dirty="0" err="1"/>
              <a:t>istream</a:t>
            </a:r>
            <a:r>
              <a:rPr lang="en-US" altLang="zh-CN" sz="1200" b="1" dirty="0"/>
              <a:t>&amp;, Fraction&amp;);</a:t>
            </a:r>
            <a:endParaRPr lang="zh-CN" altLang="zh-CN" sz="1200" b="1" dirty="0"/>
          </a:p>
          <a:p>
            <a:r>
              <a:rPr lang="en-US" altLang="zh-CN" sz="1200" b="1" dirty="0"/>
              <a:t>private:</a:t>
            </a:r>
            <a:endParaRPr lang="zh-CN" altLang="zh-CN" sz="1200" b="1" dirty="0"/>
          </a:p>
          <a:p>
            <a:r>
              <a:rPr lang="en-US" altLang="zh-CN" sz="1200" b="1" dirty="0"/>
              <a:t>	</a:t>
            </a:r>
            <a:r>
              <a:rPr lang="en-US" altLang="zh-CN" sz="1200" b="1" dirty="0" err="1"/>
              <a:t>int</a:t>
            </a:r>
            <a:r>
              <a:rPr lang="en-US" altLang="zh-CN" sz="1200" b="1" dirty="0"/>
              <a:t> numerator;</a:t>
            </a:r>
            <a:endParaRPr lang="zh-CN" altLang="zh-CN" sz="1200" b="1" dirty="0"/>
          </a:p>
          <a:p>
            <a:r>
              <a:rPr lang="en-US" altLang="zh-CN" sz="1200" b="1" dirty="0"/>
              <a:t>	</a:t>
            </a:r>
            <a:r>
              <a:rPr lang="en-US" altLang="zh-CN" sz="1200" b="1" dirty="0" err="1"/>
              <a:t>int</a:t>
            </a:r>
            <a:r>
              <a:rPr lang="en-US" altLang="zh-CN" sz="1200" b="1" dirty="0"/>
              <a:t> denominator;</a:t>
            </a:r>
            <a:endParaRPr lang="zh-CN" altLang="zh-CN" sz="1200" b="1" dirty="0"/>
          </a:p>
          <a:p>
            <a:r>
              <a:rPr lang="en-US" altLang="zh-CN" sz="1200" b="1" dirty="0"/>
              <a:t>	static </a:t>
            </a:r>
            <a:r>
              <a:rPr lang="en-US" altLang="zh-CN" sz="1200" b="1" dirty="0" err="1"/>
              <a:t>int</a:t>
            </a:r>
            <a:r>
              <a:rPr lang="en-US" altLang="zh-CN" sz="1200" b="1" dirty="0"/>
              <a:t> </a:t>
            </a:r>
            <a:r>
              <a:rPr lang="en-US" altLang="zh-CN" sz="1200" b="1" dirty="0" err="1"/>
              <a:t>gcd</a:t>
            </a:r>
            <a:r>
              <a:rPr lang="en-US" altLang="zh-CN" sz="1200" b="1" dirty="0"/>
              <a:t>(</a:t>
            </a:r>
            <a:r>
              <a:rPr lang="en-US" altLang="zh-CN" sz="1200" b="1" dirty="0" err="1"/>
              <a:t>int</a:t>
            </a:r>
            <a:r>
              <a:rPr lang="en-US" altLang="zh-CN" sz="1200" b="1" dirty="0"/>
              <a:t> n, </a:t>
            </a:r>
            <a:r>
              <a:rPr lang="en-US" altLang="zh-CN" sz="1200" b="1" dirty="0" err="1"/>
              <a:t>int</a:t>
            </a:r>
            <a:r>
              <a:rPr lang="en-US" altLang="zh-CN" sz="1200" b="1" dirty="0"/>
              <a:t> d);</a:t>
            </a:r>
            <a:endParaRPr lang="zh-CN" altLang="zh-CN" sz="1200" b="1" dirty="0"/>
          </a:p>
          <a:p>
            <a:r>
              <a:rPr lang="en-US" altLang="zh-CN" sz="1200" b="1" dirty="0"/>
              <a:t>};</a:t>
            </a:r>
            <a:endParaRPr lang="zh-CN" altLang="zh-CN" sz="1200" b="1" dirty="0"/>
          </a:p>
          <a:p>
            <a:r>
              <a:rPr lang="en-US" altLang="zh-CN" sz="1200" b="1" dirty="0"/>
              <a:t>#</a:t>
            </a:r>
            <a:r>
              <a:rPr lang="en-US" altLang="zh-CN" sz="1200" b="1" dirty="0" err="1"/>
              <a:t>endif</a:t>
            </a:r>
            <a:endParaRPr lang="zh-CN" altLang="zh-CN" sz="1200" dirty="0"/>
          </a:p>
        </p:txBody>
      </p:sp>
    </p:spTree>
    <p:extLst>
      <p:ext uri="{BB962C8B-B14F-4D97-AF65-F5344CB8AC3E}">
        <p14:creationId xmlns:p14="http://schemas.microsoft.com/office/powerpoint/2010/main" val="9786132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4. </a:t>
            </a:r>
            <a:r>
              <a:rPr lang="en-US" altLang="zh-CN" b="1" dirty="0" smtClean="0"/>
              <a:t>ANSWER?</a:t>
            </a:r>
            <a:endParaRPr lang="zh-CN" altLang="en-US" dirty="0"/>
          </a:p>
        </p:txBody>
      </p:sp>
      <p:sp>
        <p:nvSpPr>
          <p:cNvPr id="14" name="文本框 13"/>
          <p:cNvSpPr txBox="1"/>
          <p:nvPr/>
        </p:nvSpPr>
        <p:spPr>
          <a:xfrm>
            <a:off x="608951" y="765498"/>
            <a:ext cx="4842152" cy="5478423"/>
          </a:xfrm>
          <a:prstGeom prst="rect">
            <a:avLst/>
          </a:prstGeom>
          <a:noFill/>
        </p:spPr>
        <p:txBody>
          <a:bodyPr wrap="square" rtlCol="0">
            <a:spAutoFit/>
          </a:bodyPr>
          <a:lstStyle/>
          <a:p>
            <a:r>
              <a:rPr lang="en-US" altLang="zh-CN" sz="1000" b="1" dirty="0"/>
              <a:t>//fraction.cpp</a:t>
            </a:r>
            <a:endParaRPr lang="zh-CN" altLang="zh-CN" sz="1000" b="1" dirty="0"/>
          </a:p>
          <a:p>
            <a:r>
              <a:rPr lang="en-US" altLang="zh-CN" sz="1000" b="1" dirty="0"/>
              <a:t>#include &lt;</a:t>
            </a:r>
            <a:r>
              <a:rPr lang="en-US" altLang="zh-CN" sz="1000" b="1" dirty="0" err="1"/>
              <a:t>iostream</a:t>
            </a:r>
            <a:r>
              <a:rPr lang="en-US" altLang="zh-CN" sz="1000" b="1" dirty="0"/>
              <a:t>&gt;</a:t>
            </a:r>
            <a:endParaRPr lang="zh-CN" altLang="zh-CN" sz="1000" b="1" dirty="0"/>
          </a:p>
          <a:p>
            <a:r>
              <a:rPr lang="en-US" altLang="zh-CN" sz="1000" b="1" dirty="0"/>
              <a:t>using namespace </a:t>
            </a:r>
            <a:r>
              <a:rPr lang="en-US" altLang="zh-CN" sz="1000" b="1" dirty="0" err="1"/>
              <a:t>std</a:t>
            </a:r>
            <a:r>
              <a:rPr lang="en-US" altLang="zh-CN" sz="1000" b="1" dirty="0"/>
              <a:t>;</a:t>
            </a:r>
            <a:endParaRPr lang="zh-CN" altLang="zh-CN" sz="1000" b="1" dirty="0"/>
          </a:p>
          <a:p>
            <a:r>
              <a:rPr lang="en-US" altLang="zh-CN" sz="1000" b="1" dirty="0"/>
              <a:t>#include "</a:t>
            </a:r>
            <a:r>
              <a:rPr lang="en-US" altLang="zh-CN" sz="1000" b="1" dirty="0" err="1"/>
              <a:t>fraction.h</a:t>
            </a:r>
            <a:r>
              <a:rPr lang="en-US" altLang="zh-CN" sz="1000" b="1" dirty="0"/>
              <a:t>"</a:t>
            </a:r>
            <a:endParaRPr lang="zh-CN" altLang="zh-CN" sz="1000" b="1" dirty="0"/>
          </a:p>
          <a:p>
            <a:r>
              <a:rPr lang="en-US" altLang="zh-CN" sz="1000" b="1" dirty="0"/>
              <a:t> </a:t>
            </a:r>
            <a:endParaRPr lang="zh-CN" altLang="zh-CN" sz="1000" b="1" dirty="0"/>
          </a:p>
          <a:p>
            <a:r>
              <a:rPr lang="en-US" altLang="zh-CN" sz="1000" b="1" dirty="0"/>
              <a:t>Fraction::Fraction()</a:t>
            </a:r>
            <a:endParaRPr lang="zh-CN" altLang="zh-CN" sz="1000" b="1" dirty="0"/>
          </a:p>
          <a:p>
            <a:r>
              <a:rPr lang="en-US" altLang="zh-CN" sz="1000" b="1" dirty="0"/>
              <a:t>{</a:t>
            </a:r>
            <a:endParaRPr lang="zh-CN" altLang="zh-CN" sz="1000" b="1" dirty="0"/>
          </a:p>
          <a:p>
            <a:r>
              <a:rPr lang="en-US" altLang="zh-CN" sz="1000" b="1" dirty="0"/>
              <a:t>    numerator = 0;</a:t>
            </a:r>
            <a:endParaRPr lang="zh-CN" altLang="zh-CN" sz="1000" b="1" dirty="0"/>
          </a:p>
          <a:p>
            <a:r>
              <a:rPr lang="en-US" altLang="zh-CN" sz="1000" b="1" dirty="0"/>
              <a:t>    denominator = 1;</a:t>
            </a:r>
            <a:endParaRPr lang="zh-CN" altLang="zh-CN" sz="1000" b="1" dirty="0"/>
          </a:p>
          <a:p>
            <a:r>
              <a:rPr lang="en-US" altLang="zh-CN" sz="1000" b="1" dirty="0"/>
              <a:t>}</a:t>
            </a:r>
            <a:endParaRPr lang="zh-CN" altLang="zh-CN" sz="1000" b="1" dirty="0"/>
          </a:p>
          <a:p>
            <a:r>
              <a:rPr lang="en-US" altLang="zh-CN" sz="1000" b="1" dirty="0"/>
              <a:t>Fraction::Fraction(</a:t>
            </a:r>
            <a:r>
              <a:rPr lang="en-US" altLang="zh-CN" sz="1000" b="1" dirty="0" err="1"/>
              <a:t>int</a:t>
            </a:r>
            <a:r>
              <a:rPr lang="en-US" altLang="zh-CN" sz="1000" b="1" dirty="0"/>
              <a:t> numerator) </a:t>
            </a:r>
            <a:endParaRPr lang="zh-CN" altLang="zh-CN" sz="1000" b="1" dirty="0"/>
          </a:p>
          <a:p>
            <a:r>
              <a:rPr lang="en-US" altLang="zh-CN" sz="1000" b="1" dirty="0"/>
              <a:t>{</a:t>
            </a:r>
            <a:endParaRPr lang="zh-CN" altLang="zh-CN" sz="1000" b="1" dirty="0"/>
          </a:p>
          <a:p>
            <a:r>
              <a:rPr lang="en-US" altLang="zh-CN" sz="1000" b="1" dirty="0"/>
              <a:t>    this-&gt;numerator = numerator;</a:t>
            </a:r>
            <a:endParaRPr lang="zh-CN" altLang="zh-CN" sz="1000" b="1" dirty="0"/>
          </a:p>
          <a:p>
            <a:r>
              <a:rPr lang="en-US" altLang="zh-CN" sz="1000" b="1" dirty="0"/>
              <a:t>    this-&gt;denominator = 1;</a:t>
            </a:r>
            <a:endParaRPr lang="zh-CN" altLang="zh-CN" sz="1000" b="1" dirty="0"/>
          </a:p>
          <a:p>
            <a:r>
              <a:rPr lang="en-US" altLang="zh-CN" sz="1000" b="1" dirty="0"/>
              <a:t>}</a:t>
            </a:r>
            <a:endParaRPr lang="zh-CN" altLang="zh-CN" sz="1000" b="1" dirty="0"/>
          </a:p>
          <a:p>
            <a:r>
              <a:rPr lang="en-US" altLang="zh-CN" sz="1000" b="1" dirty="0"/>
              <a:t>Fraction::Fraction(</a:t>
            </a:r>
            <a:r>
              <a:rPr lang="en-US" altLang="zh-CN" sz="1000" b="1" dirty="0" err="1"/>
              <a:t>int</a:t>
            </a:r>
            <a:r>
              <a:rPr lang="en-US" altLang="zh-CN" sz="1000" b="1" dirty="0"/>
              <a:t> numerator, </a:t>
            </a:r>
            <a:r>
              <a:rPr lang="en-US" altLang="zh-CN" sz="1000" b="1" dirty="0" err="1"/>
              <a:t>int</a:t>
            </a:r>
            <a:r>
              <a:rPr lang="en-US" altLang="zh-CN" sz="1000" b="1" dirty="0"/>
              <a:t> denominator)</a:t>
            </a:r>
            <a:endParaRPr lang="zh-CN" altLang="zh-CN" sz="1000" b="1" dirty="0"/>
          </a:p>
          <a:p>
            <a:r>
              <a:rPr lang="en-US" altLang="zh-CN" sz="1000" b="1" dirty="0"/>
              <a:t>{</a:t>
            </a:r>
            <a:endParaRPr lang="zh-CN" altLang="zh-CN" sz="1000" b="1" dirty="0"/>
          </a:p>
          <a:p>
            <a:r>
              <a:rPr lang="en-US" altLang="zh-CN" sz="1000" b="1" dirty="0"/>
              <a:t>    </a:t>
            </a:r>
            <a:r>
              <a:rPr lang="en-US" altLang="zh-CN" sz="1000" b="1" dirty="0" err="1"/>
              <a:t>int</a:t>
            </a:r>
            <a:r>
              <a:rPr lang="en-US" altLang="zh-CN" sz="1000" b="1" dirty="0"/>
              <a:t> factor = </a:t>
            </a:r>
            <a:r>
              <a:rPr lang="en-US" altLang="zh-CN" sz="1000" b="1" dirty="0" err="1"/>
              <a:t>gcd</a:t>
            </a:r>
            <a:r>
              <a:rPr lang="en-US" altLang="zh-CN" sz="1000" b="1" dirty="0"/>
              <a:t>(numerator, denominator);</a:t>
            </a:r>
            <a:endParaRPr lang="zh-CN" altLang="zh-CN" sz="1000" b="1" dirty="0"/>
          </a:p>
          <a:p>
            <a:r>
              <a:rPr lang="en-US" altLang="zh-CN" sz="1000" b="1" dirty="0"/>
              <a:t>    this-&gt;numerator = (denominator &gt; 0 ? 1 : -1) * numerator / factor;</a:t>
            </a:r>
            <a:endParaRPr lang="zh-CN" altLang="zh-CN" sz="1000" b="1" dirty="0"/>
          </a:p>
          <a:p>
            <a:r>
              <a:rPr lang="en-US" altLang="zh-CN" sz="1000" b="1" dirty="0"/>
              <a:t>    this-&gt;denominator = abs(denominator) / factor;</a:t>
            </a:r>
            <a:endParaRPr lang="zh-CN" altLang="zh-CN" sz="1000" b="1" dirty="0"/>
          </a:p>
          <a:p>
            <a:r>
              <a:rPr lang="en-US" altLang="zh-CN" sz="1000" b="1" dirty="0"/>
              <a:t>}</a:t>
            </a:r>
            <a:endParaRPr lang="zh-CN" altLang="zh-CN" sz="1000" b="1" dirty="0"/>
          </a:p>
          <a:p>
            <a:r>
              <a:rPr lang="en-US" altLang="zh-CN" sz="1000" b="1" dirty="0"/>
              <a:t>// Find GCD of two numbers</a:t>
            </a:r>
            <a:endParaRPr lang="zh-CN" altLang="zh-CN" sz="1000" b="1" dirty="0"/>
          </a:p>
          <a:p>
            <a:r>
              <a:rPr lang="en-US" altLang="zh-CN" sz="1000" b="1" dirty="0" err="1"/>
              <a:t>int</a:t>
            </a:r>
            <a:r>
              <a:rPr lang="en-US" altLang="zh-CN" sz="1000" b="1" dirty="0"/>
              <a:t> Fraction::</a:t>
            </a:r>
            <a:r>
              <a:rPr lang="en-US" altLang="zh-CN" sz="1000" b="1" dirty="0" err="1"/>
              <a:t>gcd</a:t>
            </a:r>
            <a:r>
              <a:rPr lang="en-US" altLang="zh-CN" sz="1000" b="1" dirty="0"/>
              <a:t>(</a:t>
            </a:r>
            <a:r>
              <a:rPr lang="en-US" altLang="zh-CN" sz="1000" b="1" dirty="0" err="1"/>
              <a:t>int</a:t>
            </a:r>
            <a:r>
              <a:rPr lang="en-US" altLang="zh-CN" sz="1000" b="1" dirty="0"/>
              <a:t> n, </a:t>
            </a:r>
            <a:r>
              <a:rPr lang="en-US" altLang="zh-CN" sz="1000" b="1" dirty="0" err="1"/>
              <a:t>int</a:t>
            </a:r>
            <a:r>
              <a:rPr lang="en-US" altLang="zh-CN" sz="1000" b="1" dirty="0"/>
              <a:t> d)</a:t>
            </a:r>
            <a:endParaRPr lang="zh-CN" altLang="zh-CN" sz="1000" b="1" dirty="0"/>
          </a:p>
          <a:p>
            <a:r>
              <a:rPr lang="en-US" altLang="zh-CN" sz="1000" b="1" dirty="0"/>
              <a:t>{</a:t>
            </a:r>
            <a:endParaRPr lang="zh-CN" altLang="zh-CN" sz="1000" b="1" dirty="0"/>
          </a:p>
          <a:p>
            <a:r>
              <a:rPr lang="en-US" altLang="zh-CN" sz="1000" b="1" dirty="0"/>
              <a:t>    </a:t>
            </a:r>
            <a:r>
              <a:rPr lang="en-US" altLang="zh-CN" sz="1000" b="1" dirty="0" err="1"/>
              <a:t>int</a:t>
            </a:r>
            <a:r>
              <a:rPr lang="en-US" altLang="zh-CN" sz="1000" b="1" dirty="0"/>
              <a:t> n1 = abs(n);</a:t>
            </a:r>
            <a:endParaRPr lang="zh-CN" altLang="zh-CN" sz="1000" b="1" dirty="0"/>
          </a:p>
          <a:p>
            <a:r>
              <a:rPr lang="en-US" altLang="zh-CN" sz="1000" b="1" dirty="0"/>
              <a:t>    </a:t>
            </a:r>
            <a:r>
              <a:rPr lang="en-US" altLang="zh-CN" sz="1000" b="1" dirty="0" err="1"/>
              <a:t>int</a:t>
            </a:r>
            <a:r>
              <a:rPr lang="en-US" altLang="zh-CN" sz="1000" b="1" dirty="0"/>
              <a:t> n2 = abs(d);</a:t>
            </a:r>
            <a:endParaRPr lang="zh-CN" altLang="zh-CN" sz="1000" b="1" dirty="0"/>
          </a:p>
          <a:p>
            <a:r>
              <a:rPr lang="en-US" altLang="zh-CN" sz="1000" b="1" dirty="0"/>
              <a:t>    </a:t>
            </a:r>
            <a:r>
              <a:rPr lang="en-US" altLang="zh-CN" sz="1000" b="1" dirty="0" err="1"/>
              <a:t>int</a:t>
            </a:r>
            <a:r>
              <a:rPr lang="en-US" altLang="zh-CN" sz="1000" b="1" dirty="0"/>
              <a:t> </a:t>
            </a:r>
            <a:r>
              <a:rPr lang="en-US" altLang="zh-CN" sz="1000" b="1" dirty="0" err="1"/>
              <a:t>gcd</a:t>
            </a:r>
            <a:r>
              <a:rPr lang="en-US" altLang="zh-CN" sz="1000" b="1" dirty="0"/>
              <a:t> = 1;</a:t>
            </a:r>
            <a:endParaRPr lang="zh-CN" altLang="zh-CN" sz="1000" b="1" dirty="0"/>
          </a:p>
          <a:p>
            <a:r>
              <a:rPr lang="en-US" altLang="zh-CN" sz="1000" b="1" dirty="0"/>
              <a:t>    for (</a:t>
            </a:r>
            <a:r>
              <a:rPr lang="en-US" altLang="zh-CN" sz="1000" b="1" dirty="0" err="1"/>
              <a:t>int</a:t>
            </a:r>
            <a:r>
              <a:rPr lang="en-US" altLang="zh-CN" sz="1000" b="1" dirty="0"/>
              <a:t> k = 1; k &lt;= n1 &amp;&amp; k &lt;= n2; k++)</a:t>
            </a:r>
            <a:endParaRPr lang="zh-CN" altLang="zh-CN" sz="1000" b="1" dirty="0"/>
          </a:p>
          <a:p>
            <a:r>
              <a:rPr lang="en-US" altLang="zh-CN" sz="1000" b="1" dirty="0"/>
              <a:t>    {</a:t>
            </a:r>
            <a:endParaRPr lang="zh-CN" altLang="zh-CN" sz="1000" b="1" dirty="0"/>
          </a:p>
          <a:p>
            <a:r>
              <a:rPr lang="en-US" altLang="zh-CN" sz="1000" b="1" dirty="0"/>
              <a:t>        if (n1 % k == 0 &amp;&amp; n2 % k == 0)</a:t>
            </a:r>
            <a:endParaRPr lang="zh-CN" altLang="zh-CN" sz="1000" b="1" dirty="0"/>
          </a:p>
          <a:p>
            <a:r>
              <a:rPr lang="en-US" altLang="zh-CN" sz="1000" b="1" dirty="0"/>
              <a:t>           </a:t>
            </a:r>
            <a:r>
              <a:rPr lang="en-US" altLang="zh-CN" sz="1000" b="1" dirty="0" err="1"/>
              <a:t>gcd</a:t>
            </a:r>
            <a:r>
              <a:rPr lang="en-US" altLang="zh-CN" sz="1000" b="1" dirty="0"/>
              <a:t> = k;</a:t>
            </a:r>
            <a:endParaRPr lang="zh-CN" altLang="zh-CN" sz="1000" b="1" dirty="0"/>
          </a:p>
          <a:p>
            <a:r>
              <a:rPr lang="en-US" altLang="zh-CN" sz="1000" b="1" dirty="0"/>
              <a:t>    }</a:t>
            </a:r>
            <a:endParaRPr lang="zh-CN" altLang="zh-CN" sz="1000" b="1" dirty="0"/>
          </a:p>
          <a:p>
            <a:r>
              <a:rPr lang="en-US" altLang="zh-CN" sz="1000" b="1" dirty="0"/>
              <a:t>    return </a:t>
            </a:r>
            <a:r>
              <a:rPr lang="en-US" altLang="zh-CN" sz="1000" b="1" dirty="0" err="1"/>
              <a:t>gcd</a:t>
            </a:r>
            <a:r>
              <a:rPr lang="en-US" altLang="zh-CN" sz="1000" b="1" dirty="0"/>
              <a:t>;</a:t>
            </a:r>
            <a:endParaRPr lang="zh-CN" altLang="zh-CN" sz="1000" b="1" dirty="0"/>
          </a:p>
          <a:p>
            <a:r>
              <a:rPr lang="en-US" altLang="zh-CN" sz="1000" b="1" dirty="0"/>
              <a:t>}</a:t>
            </a:r>
            <a:endParaRPr lang="zh-CN" altLang="zh-CN" sz="1000" b="1" dirty="0"/>
          </a:p>
          <a:p>
            <a:r>
              <a:rPr lang="en-US" altLang="zh-CN" sz="1000" b="1" dirty="0"/>
              <a:t> </a:t>
            </a:r>
            <a:endParaRPr lang="zh-CN" altLang="zh-CN" sz="1000" b="1" dirty="0"/>
          </a:p>
        </p:txBody>
      </p:sp>
      <p:sp>
        <p:nvSpPr>
          <p:cNvPr id="12" name="文本框 11"/>
          <p:cNvSpPr txBox="1"/>
          <p:nvPr/>
        </p:nvSpPr>
        <p:spPr>
          <a:xfrm>
            <a:off x="6009551" y="917898"/>
            <a:ext cx="4842152" cy="2400657"/>
          </a:xfrm>
          <a:prstGeom prst="rect">
            <a:avLst/>
          </a:prstGeom>
          <a:noFill/>
        </p:spPr>
        <p:txBody>
          <a:bodyPr wrap="square" rtlCol="0">
            <a:spAutoFit/>
          </a:bodyPr>
          <a:lstStyle/>
          <a:p>
            <a:r>
              <a:rPr lang="en-US" altLang="zh-CN" sz="1000" b="1" dirty="0"/>
              <a:t> </a:t>
            </a:r>
            <a:endParaRPr lang="zh-CN" altLang="zh-CN" sz="1000" b="1" dirty="0"/>
          </a:p>
          <a:p>
            <a:r>
              <a:rPr lang="en-US" altLang="zh-CN" sz="1000" b="1" dirty="0"/>
              <a:t>// Define function operators for prefix ++ </a:t>
            </a:r>
            <a:endParaRPr lang="zh-CN" altLang="zh-CN" sz="1000" b="1" dirty="0"/>
          </a:p>
          <a:p>
            <a:r>
              <a:rPr lang="en-US" altLang="zh-CN" sz="1000" b="1" dirty="0"/>
              <a:t>Fraction&amp; Fraction::operator++()</a:t>
            </a:r>
            <a:endParaRPr lang="zh-CN" altLang="zh-CN" sz="1000" b="1" dirty="0"/>
          </a:p>
          <a:p>
            <a:r>
              <a:rPr lang="en-US" altLang="zh-CN" sz="1000" b="1" dirty="0"/>
              <a:t>{</a:t>
            </a:r>
            <a:endParaRPr lang="zh-CN" altLang="zh-CN" sz="1000" b="1" dirty="0"/>
          </a:p>
          <a:p>
            <a:r>
              <a:rPr lang="en-US" altLang="zh-CN" sz="1000" b="1" dirty="0"/>
              <a:t>    numerator += denominator;</a:t>
            </a:r>
            <a:endParaRPr lang="zh-CN" altLang="zh-CN" sz="1000" b="1" dirty="0"/>
          </a:p>
          <a:p>
            <a:r>
              <a:rPr lang="en-US" altLang="zh-CN" sz="1000" b="1" dirty="0"/>
              <a:t>    return *this;</a:t>
            </a:r>
            <a:endParaRPr lang="zh-CN" altLang="zh-CN" sz="1000" b="1" dirty="0"/>
          </a:p>
          <a:p>
            <a:r>
              <a:rPr lang="en-US" altLang="zh-CN" sz="1000" b="1" dirty="0"/>
              <a:t>}</a:t>
            </a:r>
            <a:endParaRPr lang="zh-CN" altLang="zh-CN" sz="1000" b="1" dirty="0"/>
          </a:p>
          <a:p>
            <a:r>
              <a:rPr lang="en-US" altLang="zh-CN" sz="1000" b="1" dirty="0"/>
              <a:t> </a:t>
            </a:r>
            <a:endParaRPr lang="zh-CN" altLang="zh-CN" sz="1000" b="1" dirty="0"/>
          </a:p>
          <a:p>
            <a:r>
              <a:rPr lang="en-US" altLang="zh-CN" sz="1000" b="1" dirty="0"/>
              <a:t>// Define function operators for postfix ++ </a:t>
            </a:r>
            <a:endParaRPr lang="zh-CN" altLang="zh-CN" sz="1000" b="1" dirty="0"/>
          </a:p>
          <a:p>
            <a:r>
              <a:rPr lang="en-US" altLang="zh-CN" sz="1000" b="1" dirty="0"/>
              <a:t>Fraction Fraction::operator++(</a:t>
            </a:r>
            <a:r>
              <a:rPr lang="en-US" altLang="zh-CN" sz="1000" b="1" dirty="0" err="1"/>
              <a:t>int</a:t>
            </a:r>
            <a:r>
              <a:rPr lang="en-US" altLang="zh-CN" sz="1000" b="1" dirty="0"/>
              <a:t> dummy)</a:t>
            </a:r>
            <a:endParaRPr lang="zh-CN" altLang="zh-CN" sz="1000" b="1" dirty="0"/>
          </a:p>
          <a:p>
            <a:r>
              <a:rPr lang="en-US" altLang="zh-CN" sz="1000" b="1" dirty="0"/>
              <a:t>{</a:t>
            </a:r>
            <a:endParaRPr lang="zh-CN" altLang="zh-CN" sz="1000" b="1" dirty="0"/>
          </a:p>
          <a:p>
            <a:r>
              <a:rPr lang="en-US" altLang="zh-CN" sz="1000" b="1" dirty="0"/>
              <a:t>    Fraction temp(numerator, denominator);</a:t>
            </a:r>
            <a:endParaRPr lang="zh-CN" altLang="zh-CN" sz="1000" b="1" dirty="0"/>
          </a:p>
          <a:p>
            <a:r>
              <a:rPr lang="en-US" altLang="zh-CN" sz="1000" b="1" dirty="0"/>
              <a:t>    numerator += denominator;</a:t>
            </a:r>
            <a:endParaRPr lang="zh-CN" altLang="zh-CN" sz="1000" b="1" dirty="0"/>
          </a:p>
          <a:p>
            <a:r>
              <a:rPr lang="en-US" altLang="zh-CN" sz="1000" b="1" dirty="0"/>
              <a:t>    return temp;</a:t>
            </a:r>
            <a:endParaRPr lang="zh-CN" altLang="zh-CN" sz="1000" b="1" dirty="0"/>
          </a:p>
          <a:p>
            <a:r>
              <a:rPr lang="en-US" altLang="zh-CN" sz="1000" b="1" dirty="0"/>
              <a:t>}</a:t>
            </a:r>
            <a:endParaRPr lang="zh-CN" altLang="zh-CN" sz="1000" dirty="0"/>
          </a:p>
        </p:txBody>
      </p:sp>
    </p:spTree>
    <p:extLst>
      <p:ext uri="{BB962C8B-B14F-4D97-AF65-F5344CB8AC3E}">
        <p14:creationId xmlns:p14="http://schemas.microsoft.com/office/powerpoint/2010/main" val="293933595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88464" y="549474"/>
            <a:ext cx="3606455" cy="633670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800" dirty="0"/>
              <a:t>class </a:t>
            </a:r>
            <a:r>
              <a:rPr lang="en-US" altLang="zh-CN" sz="800" dirty="0" err="1"/>
              <a:t>CBufferIndexError</a:t>
            </a:r>
            <a:r>
              <a:rPr lang="en-US" altLang="zh-CN" sz="800" dirty="0"/>
              <a:t> : public </a:t>
            </a:r>
            <a:r>
              <a:rPr lang="en-US" altLang="zh-CN" sz="800" dirty="0" err="1"/>
              <a:t>std</a:t>
            </a:r>
            <a:r>
              <a:rPr lang="en-US" altLang="zh-CN" sz="800" dirty="0"/>
              <a:t>::</a:t>
            </a:r>
            <a:r>
              <a:rPr lang="en-US" altLang="zh-CN" sz="800" dirty="0" err="1"/>
              <a:t>out_of_range</a:t>
            </a:r>
            <a:endParaRPr lang="zh-CN" altLang="zh-CN" sz="800" dirty="0"/>
          </a:p>
          <a:p>
            <a:pPr marL="0" indent="0">
              <a:buNone/>
            </a:pPr>
            <a:r>
              <a:rPr lang="en-US" altLang="zh-CN" sz="800" dirty="0"/>
              <a:t>{</a:t>
            </a:r>
            <a:endParaRPr lang="zh-CN" altLang="zh-CN" sz="800" dirty="0"/>
          </a:p>
          <a:p>
            <a:pPr marL="0" indent="0">
              <a:buNone/>
            </a:pPr>
            <a:r>
              <a:rPr lang="en-US" altLang="zh-CN" sz="800" dirty="0"/>
              <a:t>private:</a:t>
            </a:r>
            <a:endParaRPr lang="zh-CN" altLang="zh-CN" sz="800" dirty="0"/>
          </a:p>
          <a:p>
            <a:pPr marL="0" indent="0">
              <a:buNone/>
            </a:pPr>
            <a:r>
              <a:rPr lang="en-US" altLang="zh-CN" sz="800" dirty="0"/>
              <a:t>    </a:t>
            </a:r>
            <a:r>
              <a:rPr lang="en-US" altLang="zh-CN" sz="800" dirty="0" err="1"/>
              <a:t>int</a:t>
            </a:r>
            <a:r>
              <a:rPr lang="en-US" altLang="zh-CN" sz="800" dirty="0"/>
              <a:t> index;</a:t>
            </a:r>
            <a:endParaRPr lang="zh-CN" altLang="zh-CN" sz="800" dirty="0"/>
          </a:p>
          <a:p>
            <a:pPr marL="0" indent="0">
              <a:buNone/>
            </a:pPr>
            <a:r>
              <a:rPr lang="en-US" altLang="zh-CN" sz="800" dirty="0"/>
              <a:t> </a:t>
            </a:r>
            <a:r>
              <a:rPr lang="en-US" altLang="zh-CN" sz="800" dirty="0" smtClean="0"/>
              <a:t>public</a:t>
            </a:r>
            <a:r>
              <a:rPr lang="en-US" altLang="zh-CN" sz="800" dirty="0"/>
              <a:t>:</a:t>
            </a:r>
            <a:endParaRPr lang="zh-CN" altLang="zh-CN" sz="800" dirty="0"/>
          </a:p>
          <a:p>
            <a:pPr marL="0" indent="0">
              <a:buNone/>
            </a:pPr>
            <a:r>
              <a:rPr lang="en-US" altLang="zh-CN" sz="800" dirty="0"/>
              <a:t>    </a:t>
            </a:r>
            <a:r>
              <a:rPr lang="en-US" altLang="zh-CN" sz="800" dirty="0" err="1"/>
              <a:t>CBufferIndexError</a:t>
            </a:r>
            <a:r>
              <a:rPr lang="en-US" altLang="zh-CN" sz="800" dirty="0"/>
              <a:t>(</a:t>
            </a:r>
            <a:r>
              <a:rPr lang="en-US" altLang="zh-CN" sz="800" dirty="0" err="1"/>
              <a:t>int</a:t>
            </a:r>
            <a:r>
              <a:rPr lang="en-US" altLang="zh-CN" sz="800" dirty="0"/>
              <a:t> </a:t>
            </a:r>
            <a:r>
              <a:rPr lang="en-US" altLang="zh-CN" sz="800" dirty="0" err="1"/>
              <a:t>idx</a:t>
            </a:r>
            <a:r>
              <a:rPr lang="en-US" altLang="zh-CN" sz="800" dirty="0"/>
              <a:t>) : </a:t>
            </a:r>
            <a:r>
              <a:rPr lang="en-US" altLang="zh-CN" sz="800" dirty="0" err="1"/>
              <a:t>std</a:t>
            </a:r>
            <a:r>
              <a:rPr lang="en-US" altLang="zh-CN" sz="800" dirty="0"/>
              <a:t>::</a:t>
            </a:r>
            <a:r>
              <a:rPr lang="en-US" altLang="zh-CN" sz="800" dirty="0" err="1"/>
              <a:t>out_of_range</a:t>
            </a:r>
            <a:r>
              <a:rPr lang="en-US" altLang="zh-CN" sz="800" dirty="0"/>
              <a:t>(""), index(</a:t>
            </a:r>
            <a:r>
              <a:rPr lang="en-US" altLang="zh-CN" sz="800" dirty="0" err="1"/>
              <a:t>idx</a:t>
            </a:r>
            <a:r>
              <a:rPr lang="en-US" altLang="zh-CN" sz="800" dirty="0"/>
              <a:t>) {}</a:t>
            </a:r>
            <a:endParaRPr lang="zh-CN" altLang="zh-CN" sz="800" dirty="0"/>
          </a:p>
          <a:p>
            <a:pPr marL="0" indent="0">
              <a:buNone/>
            </a:pPr>
            <a:r>
              <a:rPr lang="en-US" altLang="zh-CN" sz="800" dirty="0"/>
              <a:t>    </a:t>
            </a:r>
            <a:r>
              <a:rPr lang="en-US" altLang="zh-CN" sz="800" dirty="0" err="1"/>
              <a:t>int</a:t>
            </a:r>
            <a:r>
              <a:rPr lang="en-US" altLang="zh-CN" sz="800" dirty="0"/>
              <a:t> </a:t>
            </a:r>
            <a:r>
              <a:rPr lang="en-US" altLang="zh-CN" sz="800" dirty="0" err="1"/>
              <a:t>getIndex</a:t>
            </a:r>
            <a:r>
              <a:rPr lang="en-US" altLang="zh-CN" sz="800" dirty="0"/>
              <a:t>() </a:t>
            </a:r>
            <a:r>
              <a:rPr lang="en-US" altLang="zh-CN" sz="800" dirty="0" err="1"/>
              <a:t>const</a:t>
            </a:r>
            <a:r>
              <a:rPr lang="en-US" altLang="zh-CN" sz="800" dirty="0"/>
              <a:t> { return index; }</a:t>
            </a:r>
            <a:endParaRPr lang="zh-CN" altLang="zh-CN" sz="800" dirty="0"/>
          </a:p>
          <a:p>
            <a:pPr marL="0" indent="0">
              <a:buNone/>
            </a:pPr>
            <a:r>
              <a:rPr lang="en-US" altLang="zh-CN" sz="800" dirty="0"/>
              <a:t>};</a:t>
            </a:r>
            <a:endParaRPr lang="zh-CN" altLang="zh-CN" sz="800" dirty="0"/>
          </a:p>
          <a:p>
            <a:pPr marL="0" indent="0">
              <a:buNone/>
            </a:pPr>
            <a:r>
              <a:rPr lang="en-US" altLang="zh-CN" sz="800" dirty="0"/>
              <a:t> </a:t>
            </a:r>
            <a:r>
              <a:rPr lang="en-US" altLang="zh-CN" sz="800" dirty="0" smtClean="0"/>
              <a:t>template </a:t>
            </a:r>
            <a:r>
              <a:rPr lang="en-US" altLang="zh-CN" sz="800" dirty="0"/>
              <a:t>&lt;</a:t>
            </a:r>
            <a:r>
              <a:rPr lang="en-US" altLang="zh-CN" sz="800" dirty="0" err="1"/>
              <a:t>typename</a:t>
            </a:r>
            <a:r>
              <a:rPr lang="en-US" altLang="zh-CN" sz="800" dirty="0"/>
              <a:t> T, </a:t>
            </a:r>
            <a:r>
              <a:rPr lang="en-US" altLang="zh-CN" sz="800" dirty="0" err="1"/>
              <a:t>int</a:t>
            </a:r>
            <a:r>
              <a:rPr lang="en-US" altLang="zh-CN" sz="800" dirty="0"/>
              <a:t> N&gt;</a:t>
            </a:r>
            <a:endParaRPr lang="zh-CN" altLang="zh-CN" sz="800" dirty="0"/>
          </a:p>
          <a:p>
            <a:pPr marL="0" indent="0">
              <a:buNone/>
            </a:pPr>
            <a:r>
              <a:rPr lang="en-US" altLang="zh-CN" sz="800" dirty="0"/>
              <a:t>class </a:t>
            </a:r>
            <a:r>
              <a:rPr lang="en-US" altLang="zh-CN" sz="800" dirty="0" err="1"/>
              <a:t>CBuffer</a:t>
            </a:r>
            <a:endParaRPr lang="zh-CN" altLang="zh-CN" sz="800" dirty="0"/>
          </a:p>
          <a:p>
            <a:pPr marL="0" indent="0">
              <a:buNone/>
            </a:pPr>
            <a:r>
              <a:rPr lang="en-US" altLang="zh-CN" sz="800" dirty="0"/>
              <a:t>{</a:t>
            </a:r>
            <a:endParaRPr lang="zh-CN" altLang="zh-CN" sz="800" dirty="0"/>
          </a:p>
          <a:p>
            <a:pPr marL="0" indent="0">
              <a:buNone/>
            </a:pPr>
            <a:r>
              <a:rPr lang="en-US" altLang="zh-CN" sz="800" dirty="0"/>
              <a:t>public:</a:t>
            </a:r>
            <a:endParaRPr lang="zh-CN" altLang="zh-CN" sz="800" dirty="0"/>
          </a:p>
          <a:p>
            <a:pPr marL="0" indent="0">
              <a:buNone/>
            </a:pPr>
            <a:r>
              <a:rPr lang="en-US" altLang="zh-CN" sz="800" dirty="0"/>
              <a:t>    </a:t>
            </a:r>
            <a:r>
              <a:rPr lang="en-US" altLang="zh-CN" sz="800" dirty="0" err="1"/>
              <a:t>int</a:t>
            </a:r>
            <a:r>
              <a:rPr lang="en-US" altLang="zh-CN" sz="800" dirty="0"/>
              <a:t> size() </a:t>
            </a:r>
            <a:r>
              <a:rPr lang="en-US" altLang="zh-CN" sz="800" dirty="0" err="1"/>
              <a:t>const</a:t>
            </a:r>
            <a:endParaRPr lang="zh-CN" altLang="zh-CN" sz="800" dirty="0"/>
          </a:p>
          <a:p>
            <a:pPr marL="0" indent="0">
              <a:buNone/>
            </a:pPr>
            <a:r>
              <a:rPr lang="en-US" altLang="zh-CN" sz="800" dirty="0"/>
              <a:t>    {</a:t>
            </a:r>
            <a:endParaRPr lang="zh-CN" altLang="zh-CN" sz="800" dirty="0"/>
          </a:p>
          <a:p>
            <a:pPr marL="0" indent="0">
              <a:buNone/>
            </a:pPr>
            <a:r>
              <a:rPr lang="en-US" altLang="zh-CN" sz="800" dirty="0"/>
              <a:t>        return N;</a:t>
            </a:r>
            <a:endParaRPr lang="zh-CN" altLang="zh-CN" sz="800" dirty="0"/>
          </a:p>
          <a:p>
            <a:pPr marL="0" indent="0">
              <a:buNone/>
            </a:pPr>
            <a:r>
              <a:rPr lang="en-US" altLang="zh-CN" sz="800" dirty="0"/>
              <a:t>    }</a:t>
            </a:r>
            <a:endParaRPr lang="zh-CN" altLang="zh-CN" sz="800" dirty="0"/>
          </a:p>
          <a:p>
            <a:pPr marL="0" indent="0">
              <a:buNone/>
            </a:pPr>
            <a:r>
              <a:rPr lang="en-US" altLang="zh-CN" sz="800" dirty="0"/>
              <a:t>    bool empty() </a:t>
            </a:r>
            <a:r>
              <a:rPr lang="en-US" altLang="zh-CN" sz="800" dirty="0" err="1"/>
              <a:t>const</a:t>
            </a:r>
            <a:endParaRPr lang="zh-CN" altLang="zh-CN" sz="800" dirty="0"/>
          </a:p>
          <a:p>
            <a:pPr marL="0" indent="0">
              <a:buNone/>
            </a:pPr>
            <a:r>
              <a:rPr lang="en-US" altLang="zh-CN" sz="800" dirty="0"/>
              <a:t>    {</a:t>
            </a:r>
            <a:endParaRPr lang="zh-CN" altLang="zh-CN" sz="800" dirty="0"/>
          </a:p>
          <a:p>
            <a:pPr marL="0" indent="0">
              <a:buNone/>
            </a:pPr>
            <a:r>
              <a:rPr lang="en-US" altLang="zh-CN" sz="800" dirty="0"/>
              <a:t>        return N == 0;</a:t>
            </a:r>
            <a:endParaRPr lang="zh-CN" altLang="zh-CN" sz="800" dirty="0"/>
          </a:p>
          <a:p>
            <a:pPr marL="0" indent="0">
              <a:buNone/>
            </a:pPr>
            <a:r>
              <a:rPr lang="en-US" altLang="zh-CN" sz="800" dirty="0"/>
              <a:t>    }</a:t>
            </a:r>
            <a:endParaRPr lang="zh-CN" altLang="zh-CN" sz="800" dirty="0"/>
          </a:p>
          <a:p>
            <a:pPr marL="0" indent="0">
              <a:buNone/>
            </a:pPr>
            <a:r>
              <a:rPr lang="en-US" altLang="zh-CN" sz="800" dirty="0"/>
              <a:t>    T &amp;operator[](</a:t>
            </a:r>
            <a:r>
              <a:rPr lang="en-US" altLang="zh-CN" sz="800" dirty="0" err="1"/>
              <a:t>int</a:t>
            </a:r>
            <a:r>
              <a:rPr lang="en-US" altLang="zh-CN" sz="800" dirty="0"/>
              <a:t> </a:t>
            </a:r>
            <a:r>
              <a:rPr lang="en-US" altLang="zh-CN" sz="800" dirty="0" err="1"/>
              <a:t>i</a:t>
            </a:r>
            <a:r>
              <a:rPr lang="en-US" altLang="zh-CN" sz="800" dirty="0"/>
              <a:t>)</a:t>
            </a:r>
            <a:endParaRPr lang="zh-CN" altLang="zh-CN" sz="800" dirty="0"/>
          </a:p>
          <a:p>
            <a:pPr marL="0" indent="0">
              <a:buNone/>
            </a:pPr>
            <a:r>
              <a:rPr lang="en-US" altLang="zh-CN" sz="800" dirty="0"/>
              <a:t>    {</a:t>
            </a:r>
            <a:endParaRPr lang="zh-CN" altLang="zh-CN" sz="800" dirty="0"/>
          </a:p>
          <a:p>
            <a:pPr marL="0" indent="0">
              <a:buNone/>
            </a:pPr>
            <a:r>
              <a:rPr lang="en-US" altLang="zh-CN" sz="800" dirty="0"/>
              <a:t>        if (</a:t>
            </a:r>
            <a:r>
              <a:rPr lang="en-US" altLang="zh-CN" sz="800" dirty="0" err="1"/>
              <a:t>i</a:t>
            </a:r>
            <a:r>
              <a:rPr lang="en-US" altLang="zh-CN" sz="800" dirty="0"/>
              <a:t> &gt;= 0 &amp;&amp; </a:t>
            </a:r>
            <a:r>
              <a:rPr lang="en-US" altLang="zh-CN" sz="800" dirty="0" err="1"/>
              <a:t>i</a:t>
            </a:r>
            <a:r>
              <a:rPr lang="en-US" altLang="zh-CN" sz="800" dirty="0"/>
              <a:t> &lt; N)</a:t>
            </a:r>
            <a:endParaRPr lang="zh-CN" altLang="zh-CN" sz="800" dirty="0"/>
          </a:p>
          <a:p>
            <a:pPr marL="0" indent="0">
              <a:buNone/>
            </a:pPr>
            <a:r>
              <a:rPr lang="en-US" altLang="zh-CN" sz="800" dirty="0"/>
              <a:t>            return </a:t>
            </a:r>
            <a:r>
              <a:rPr lang="en-US" altLang="zh-CN" sz="800" dirty="0" err="1"/>
              <a:t>elems</a:t>
            </a:r>
            <a:r>
              <a:rPr lang="en-US" altLang="zh-CN" sz="800" dirty="0"/>
              <a:t>[</a:t>
            </a:r>
            <a:r>
              <a:rPr lang="en-US" altLang="zh-CN" sz="800" dirty="0" err="1"/>
              <a:t>i</a:t>
            </a:r>
            <a:r>
              <a:rPr lang="en-US" altLang="zh-CN" sz="800" dirty="0"/>
              <a:t>];</a:t>
            </a:r>
            <a:endParaRPr lang="zh-CN" altLang="zh-CN" sz="800" dirty="0"/>
          </a:p>
          <a:p>
            <a:pPr marL="0" indent="0">
              <a:buNone/>
            </a:pPr>
            <a:r>
              <a:rPr lang="en-US" altLang="zh-CN" sz="800" dirty="0"/>
              <a:t>        throw </a:t>
            </a:r>
            <a:r>
              <a:rPr lang="en-US" altLang="zh-CN" sz="800" dirty="0" err="1"/>
              <a:t>CBufferIndexError</a:t>
            </a:r>
            <a:r>
              <a:rPr lang="en-US" altLang="zh-CN" sz="800" dirty="0"/>
              <a:t>(</a:t>
            </a:r>
            <a:r>
              <a:rPr lang="en-US" altLang="zh-CN" sz="800" dirty="0" err="1"/>
              <a:t>i</a:t>
            </a:r>
            <a:r>
              <a:rPr lang="en-US" altLang="zh-CN" sz="800" dirty="0"/>
              <a:t>);</a:t>
            </a:r>
            <a:endParaRPr lang="zh-CN" altLang="zh-CN" sz="800" dirty="0"/>
          </a:p>
          <a:p>
            <a:pPr marL="0" indent="0">
              <a:buNone/>
            </a:pPr>
            <a:r>
              <a:rPr lang="en-US" altLang="zh-CN" sz="800" dirty="0"/>
              <a:t>    }</a:t>
            </a:r>
            <a:endParaRPr lang="zh-CN" altLang="zh-CN" sz="800" dirty="0"/>
          </a:p>
          <a:p>
            <a:pPr marL="0" indent="0">
              <a:buNone/>
            </a:pPr>
            <a:r>
              <a:rPr lang="en-US" altLang="zh-CN" sz="800" dirty="0"/>
              <a:t>    T operator[](</a:t>
            </a:r>
            <a:r>
              <a:rPr lang="en-US" altLang="zh-CN" sz="800" dirty="0" err="1"/>
              <a:t>int</a:t>
            </a:r>
            <a:r>
              <a:rPr lang="en-US" altLang="zh-CN" sz="800" dirty="0"/>
              <a:t> </a:t>
            </a:r>
            <a:r>
              <a:rPr lang="en-US" altLang="zh-CN" sz="800" dirty="0" err="1"/>
              <a:t>i</a:t>
            </a:r>
            <a:r>
              <a:rPr lang="en-US" altLang="zh-CN" sz="800" dirty="0"/>
              <a:t>) </a:t>
            </a:r>
            <a:r>
              <a:rPr lang="en-US" altLang="zh-CN" sz="800" dirty="0" err="1"/>
              <a:t>const</a:t>
            </a:r>
            <a:endParaRPr lang="zh-CN" altLang="zh-CN" sz="800" dirty="0"/>
          </a:p>
          <a:p>
            <a:pPr marL="0" indent="0">
              <a:buNone/>
            </a:pPr>
            <a:r>
              <a:rPr lang="en-US" altLang="zh-CN" sz="800" dirty="0"/>
              <a:t>    {</a:t>
            </a:r>
            <a:endParaRPr lang="zh-CN" altLang="zh-CN" sz="800" dirty="0"/>
          </a:p>
          <a:p>
            <a:pPr marL="0" indent="0">
              <a:buNone/>
            </a:pPr>
            <a:r>
              <a:rPr lang="en-US" altLang="zh-CN" sz="800" dirty="0"/>
              <a:t>        if (</a:t>
            </a:r>
            <a:r>
              <a:rPr lang="en-US" altLang="zh-CN" sz="800" dirty="0" err="1"/>
              <a:t>i</a:t>
            </a:r>
            <a:r>
              <a:rPr lang="en-US" altLang="zh-CN" sz="800" dirty="0"/>
              <a:t> &gt;= 0 &amp;&amp; </a:t>
            </a:r>
            <a:r>
              <a:rPr lang="en-US" altLang="zh-CN" sz="800" dirty="0" err="1"/>
              <a:t>i</a:t>
            </a:r>
            <a:r>
              <a:rPr lang="en-US" altLang="zh-CN" sz="800" dirty="0"/>
              <a:t> &lt; N)</a:t>
            </a:r>
            <a:endParaRPr lang="zh-CN" altLang="zh-CN" sz="800" dirty="0"/>
          </a:p>
          <a:p>
            <a:pPr marL="0" indent="0">
              <a:buNone/>
            </a:pPr>
            <a:r>
              <a:rPr lang="en-US" altLang="zh-CN" sz="800" dirty="0"/>
              <a:t>            return </a:t>
            </a:r>
            <a:r>
              <a:rPr lang="en-US" altLang="zh-CN" sz="800" dirty="0" err="1"/>
              <a:t>elems</a:t>
            </a:r>
            <a:r>
              <a:rPr lang="en-US" altLang="zh-CN" sz="800" dirty="0"/>
              <a:t>[</a:t>
            </a:r>
            <a:r>
              <a:rPr lang="en-US" altLang="zh-CN" sz="800" dirty="0" err="1"/>
              <a:t>i</a:t>
            </a:r>
            <a:r>
              <a:rPr lang="en-US" altLang="zh-CN" sz="800" dirty="0"/>
              <a:t>];</a:t>
            </a:r>
            <a:endParaRPr lang="zh-CN" altLang="zh-CN" sz="800" dirty="0"/>
          </a:p>
          <a:p>
            <a:pPr marL="0" indent="0">
              <a:buNone/>
            </a:pPr>
            <a:r>
              <a:rPr lang="en-US" altLang="zh-CN" sz="800" dirty="0"/>
              <a:t>        throw </a:t>
            </a:r>
            <a:r>
              <a:rPr lang="en-US" altLang="zh-CN" sz="800" dirty="0" err="1"/>
              <a:t>CBufferIndexError</a:t>
            </a:r>
            <a:r>
              <a:rPr lang="en-US" altLang="zh-CN" sz="800" dirty="0"/>
              <a:t>(</a:t>
            </a:r>
            <a:r>
              <a:rPr lang="en-US" altLang="zh-CN" sz="800" dirty="0" err="1"/>
              <a:t>i</a:t>
            </a:r>
            <a:r>
              <a:rPr lang="en-US" altLang="zh-CN" sz="800" dirty="0"/>
              <a:t>);</a:t>
            </a:r>
            <a:endParaRPr lang="zh-CN" altLang="zh-CN" sz="800" dirty="0"/>
          </a:p>
          <a:p>
            <a:pPr marL="0" indent="0">
              <a:buNone/>
            </a:pPr>
            <a:r>
              <a:rPr lang="en-US" altLang="zh-CN" sz="800" dirty="0"/>
              <a:t>    }</a:t>
            </a:r>
            <a:endParaRPr lang="zh-CN" altLang="zh-CN" sz="800" dirty="0"/>
          </a:p>
          <a:p>
            <a:pPr marL="0" indent="0">
              <a:buNone/>
            </a:pPr>
            <a:r>
              <a:rPr lang="en-US" altLang="zh-CN" sz="800" dirty="0"/>
              <a:t>    </a:t>
            </a:r>
            <a:r>
              <a:rPr lang="en-US" altLang="zh-CN" sz="800" dirty="0" err="1"/>
              <a:t>const</a:t>
            </a:r>
            <a:r>
              <a:rPr lang="en-US" altLang="zh-CN" sz="800" dirty="0"/>
              <a:t> T &amp;front() </a:t>
            </a:r>
            <a:r>
              <a:rPr lang="en-US" altLang="zh-CN" sz="800" dirty="0" err="1"/>
              <a:t>const</a:t>
            </a:r>
            <a:endParaRPr lang="zh-CN" altLang="zh-CN" sz="800" dirty="0"/>
          </a:p>
          <a:p>
            <a:pPr marL="0" indent="0">
              <a:buNone/>
            </a:pPr>
            <a:r>
              <a:rPr lang="en-US" altLang="zh-CN" sz="800" dirty="0"/>
              <a:t>    {</a:t>
            </a:r>
            <a:endParaRPr lang="zh-CN" altLang="zh-CN" sz="800" dirty="0"/>
          </a:p>
          <a:p>
            <a:pPr marL="0" indent="0">
              <a:buNone/>
            </a:pPr>
            <a:r>
              <a:rPr lang="en-US" altLang="zh-CN" sz="800" dirty="0"/>
              <a:t>        return </a:t>
            </a:r>
            <a:r>
              <a:rPr lang="en-US" altLang="zh-CN" sz="800" dirty="0" err="1"/>
              <a:t>elems</a:t>
            </a:r>
            <a:r>
              <a:rPr lang="en-US" altLang="zh-CN" sz="800" dirty="0"/>
              <a:t>[0];</a:t>
            </a:r>
            <a:endParaRPr lang="zh-CN" altLang="zh-CN" sz="800" dirty="0"/>
          </a:p>
          <a:p>
            <a:pPr marL="0" indent="0">
              <a:buNone/>
            </a:pPr>
            <a:r>
              <a:rPr lang="en-US" altLang="zh-CN" sz="800" dirty="0"/>
              <a:t>    }</a:t>
            </a:r>
            <a:endParaRPr lang="zh-CN" altLang="zh-CN" sz="800" dirty="0"/>
          </a:p>
          <a:p>
            <a:pPr marL="0" indent="0">
              <a:buNone/>
            </a:pPr>
            <a:r>
              <a:rPr lang="en-US" altLang="zh-CN" sz="800" dirty="0"/>
              <a:t>    </a:t>
            </a:r>
            <a:r>
              <a:rPr lang="en-US" altLang="zh-CN" sz="800" dirty="0" err="1"/>
              <a:t>const</a:t>
            </a:r>
            <a:r>
              <a:rPr lang="en-US" altLang="zh-CN" sz="800" dirty="0"/>
              <a:t> T &amp;rear() </a:t>
            </a:r>
            <a:r>
              <a:rPr lang="en-US" altLang="zh-CN" sz="800" dirty="0" err="1"/>
              <a:t>const</a:t>
            </a:r>
            <a:endParaRPr lang="zh-CN" altLang="zh-CN" sz="800" dirty="0"/>
          </a:p>
          <a:p>
            <a:pPr marL="0" indent="0">
              <a:buNone/>
            </a:pPr>
            <a:r>
              <a:rPr lang="en-US" altLang="zh-CN" sz="800" dirty="0"/>
              <a:t>    {</a:t>
            </a:r>
            <a:endParaRPr lang="zh-CN" altLang="zh-CN" sz="800" dirty="0"/>
          </a:p>
          <a:p>
            <a:pPr marL="0" indent="0">
              <a:buNone/>
            </a:pPr>
            <a:r>
              <a:rPr lang="en-US" altLang="zh-CN" sz="800" dirty="0"/>
              <a:t>        return </a:t>
            </a:r>
            <a:r>
              <a:rPr lang="en-US" altLang="zh-CN" sz="800" dirty="0" err="1"/>
              <a:t>elems</a:t>
            </a:r>
            <a:r>
              <a:rPr lang="en-US" altLang="zh-CN" sz="800" dirty="0"/>
              <a:t>[N - 1];</a:t>
            </a:r>
            <a:endParaRPr lang="zh-CN" altLang="zh-CN" sz="800" dirty="0"/>
          </a:p>
          <a:p>
            <a:pPr marL="0" indent="0">
              <a:buNone/>
            </a:pPr>
            <a:r>
              <a:rPr lang="en-US" altLang="zh-CN" sz="800" dirty="0"/>
              <a:t>    }</a:t>
            </a:r>
            <a:endParaRPr lang="zh-CN" altLang="zh-CN" sz="800" dirty="0"/>
          </a:p>
          <a:p>
            <a:pPr marL="0" indent="0">
              <a:buNone/>
            </a:pPr>
            <a:r>
              <a:rPr lang="en-US" altLang="zh-CN" sz="800" dirty="0"/>
              <a:t>private:</a:t>
            </a:r>
            <a:endParaRPr lang="zh-CN" altLang="zh-CN" sz="800" dirty="0"/>
          </a:p>
          <a:p>
            <a:pPr marL="0" indent="0">
              <a:buNone/>
            </a:pPr>
            <a:r>
              <a:rPr lang="en-US" altLang="zh-CN" sz="800" dirty="0"/>
              <a:t>    T </a:t>
            </a:r>
            <a:r>
              <a:rPr lang="en-US" altLang="zh-CN" sz="800" dirty="0" err="1"/>
              <a:t>elems</a:t>
            </a:r>
            <a:r>
              <a:rPr lang="en-US" altLang="zh-CN" sz="800" dirty="0"/>
              <a:t>[N];</a:t>
            </a:r>
            <a:endParaRPr lang="zh-CN" altLang="zh-CN" sz="800" dirty="0"/>
          </a:p>
          <a:p>
            <a:pPr marL="0" indent="0">
              <a:buNone/>
            </a:pPr>
            <a:r>
              <a:rPr lang="en-US" altLang="zh-CN" sz="800" dirty="0" smtClean="0"/>
              <a:t>};</a:t>
            </a:r>
            <a:endParaRPr lang="zh-CN" altLang="zh-CN" sz="80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模板类</a:t>
            </a:r>
            <a:endParaRPr lang="zh-CN" altLang="en-US" sz="3000" dirty="0">
              <a:solidFill>
                <a:schemeClr val="bg1"/>
              </a:solidFill>
              <a:latin typeface="Rockwell" pitchFamily="18" charset="0"/>
              <a:ea typeface="微软雅黑" pitchFamily="34" charset="-122"/>
            </a:endParaRPr>
          </a:p>
        </p:txBody>
      </p:sp>
      <p:sp>
        <p:nvSpPr>
          <p:cNvPr id="15" name="Rectangle 3"/>
          <p:cNvSpPr txBox="1">
            <a:spLocks noChangeArrowheads="1"/>
          </p:cNvSpPr>
          <p:nvPr/>
        </p:nvSpPr>
        <p:spPr bwMode="auto">
          <a:xfrm>
            <a:off x="6807644" y="276854"/>
            <a:ext cx="5265613" cy="633670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smtClean="0"/>
              <a:t>template </a:t>
            </a:r>
            <a:r>
              <a:rPr lang="en-US" altLang="zh-CN" sz="1000" dirty="0"/>
              <a:t>&lt;</a:t>
            </a:r>
            <a:r>
              <a:rPr lang="en-US" altLang="zh-CN" sz="1000" dirty="0" err="1"/>
              <a:t>typename</a:t>
            </a:r>
            <a:r>
              <a:rPr lang="en-US" altLang="zh-CN" sz="1000" dirty="0"/>
              <a:t> T, </a:t>
            </a:r>
            <a:r>
              <a:rPr lang="en-US" altLang="zh-CN" sz="1000" dirty="0" err="1"/>
              <a:t>int</a:t>
            </a:r>
            <a:r>
              <a:rPr lang="en-US" altLang="zh-CN" sz="1000" dirty="0"/>
              <a:t> N&gt;</a:t>
            </a:r>
            <a:endParaRPr lang="zh-CN" altLang="zh-CN" sz="1000" dirty="0"/>
          </a:p>
          <a:p>
            <a:pPr marL="0" indent="0">
              <a:buNone/>
            </a:pPr>
            <a:r>
              <a:rPr lang="en-US" altLang="zh-CN" sz="1000" dirty="0" err="1"/>
              <a:t>std</a:t>
            </a:r>
            <a:r>
              <a:rPr lang="en-US" altLang="zh-CN" sz="1000" dirty="0"/>
              <a:t>::</a:t>
            </a:r>
            <a:r>
              <a:rPr lang="en-US" altLang="zh-CN" sz="1000" dirty="0" err="1"/>
              <a:t>ostream</a:t>
            </a:r>
            <a:r>
              <a:rPr lang="en-US" altLang="zh-CN" sz="1000" dirty="0"/>
              <a:t> &amp;operator&lt;&lt;(</a:t>
            </a:r>
            <a:r>
              <a:rPr lang="en-US" altLang="zh-CN" sz="1000" dirty="0" err="1"/>
              <a:t>std</a:t>
            </a:r>
            <a:r>
              <a:rPr lang="en-US" altLang="zh-CN" sz="1000" dirty="0"/>
              <a:t>::</a:t>
            </a:r>
            <a:r>
              <a:rPr lang="en-US" altLang="zh-CN" sz="1000" dirty="0" err="1"/>
              <a:t>ostream</a:t>
            </a:r>
            <a:r>
              <a:rPr lang="en-US" altLang="zh-CN" sz="1000" dirty="0"/>
              <a:t> &amp;out, </a:t>
            </a:r>
            <a:r>
              <a:rPr lang="en-US" altLang="zh-CN" sz="1000" dirty="0" err="1"/>
              <a:t>const</a:t>
            </a:r>
            <a:r>
              <a:rPr lang="en-US" altLang="zh-CN" sz="1000" dirty="0"/>
              <a:t> </a:t>
            </a:r>
            <a:r>
              <a:rPr lang="en-US" altLang="zh-CN" sz="1000" dirty="0" err="1"/>
              <a:t>CBuffer</a:t>
            </a:r>
            <a:r>
              <a:rPr lang="en-US" altLang="zh-CN" sz="1000" dirty="0"/>
              <a:t>&lt;T, N&gt; &amp;</a:t>
            </a:r>
            <a:r>
              <a:rPr lang="en-US" altLang="zh-CN" sz="1000" dirty="0" err="1"/>
              <a:t>buf</a:t>
            </a:r>
            <a:r>
              <a:rPr lang="en-US" altLang="zh-CN" sz="1000" dirty="0"/>
              <a:t>)</a:t>
            </a:r>
            <a:endParaRPr lang="zh-CN" altLang="zh-CN" sz="1000" dirty="0"/>
          </a:p>
          <a:p>
            <a:pPr marL="0" indent="0">
              <a:buNone/>
            </a:pPr>
            <a:r>
              <a:rPr lang="en-US" altLang="zh-CN" sz="1000" dirty="0"/>
              <a:t>{</a:t>
            </a:r>
            <a:endParaRPr lang="zh-CN" altLang="zh-CN" sz="1000" dirty="0"/>
          </a:p>
          <a:p>
            <a:pPr marL="0" indent="0">
              <a:buNone/>
            </a:pPr>
            <a:r>
              <a:rPr lang="en-US" altLang="zh-CN" sz="1000" dirty="0"/>
              <a:t>    for (</a:t>
            </a:r>
            <a:r>
              <a:rPr lang="en-US" altLang="zh-CN" sz="1000" dirty="0" err="1"/>
              <a:t>int</a:t>
            </a:r>
            <a:r>
              <a:rPr lang="en-US" altLang="zh-CN" sz="1000" dirty="0"/>
              <a:t> </a:t>
            </a:r>
            <a:r>
              <a:rPr lang="en-US" altLang="zh-CN" sz="1000" dirty="0" err="1"/>
              <a:t>i</a:t>
            </a:r>
            <a:r>
              <a:rPr lang="en-US" altLang="zh-CN" sz="1000" dirty="0"/>
              <a:t> = 0; </a:t>
            </a:r>
            <a:r>
              <a:rPr lang="en-US" altLang="zh-CN" sz="1000" dirty="0" err="1"/>
              <a:t>i</a:t>
            </a:r>
            <a:r>
              <a:rPr lang="en-US" altLang="zh-CN" sz="1000" dirty="0"/>
              <a:t> &lt; N; ++</a:t>
            </a:r>
            <a:r>
              <a:rPr lang="en-US" altLang="zh-CN" sz="1000" dirty="0" err="1"/>
              <a:t>i</a:t>
            </a:r>
            <a:r>
              <a:rPr lang="en-US" altLang="zh-CN" sz="1000" dirty="0"/>
              <a:t>)</a:t>
            </a:r>
            <a:endParaRPr lang="zh-CN" altLang="zh-CN" sz="1000" dirty="0"/>
          </a:p>
          <a:p>
            <a:pPr marL="0" indent="0">
              <a:buNone/>
            </a:pPr>
            <a:r>
              <a:rPr lang="en-US" altLang="zh-CN" sz="1000" dirty="0"/>
              <a:t>        out &lt;&lt; </a:t>
            </a:r>
            <a:r>
              <a:rPr lang="en-US" altLang="zh-CN" sz="1000" dirty="0" err="1"/>
              <a:t>buf</a:t>
            </a:r>
            <a:r>
              <a:rPr lang="en-US" altLang="zh-CN" sz="1000" dirty="0"/>
              <a:t>[</a:t>
            </a:r>
            <a:r>
              <a:rPr lang="en-US" altLang="zh-CN" sz="1000" dirty="0" err="1"/>
              <a:t>i</a:t>
            </a:r>
            <a:r>
              <a:rPr lang="en-US" altLang="zh-CN" sz="1000" dirty="0"/>
              <a:t>];</a:t>
            </a:r>
            <a:endParaRPr lang="zh-CN" altLang="zh-CN" sz="1000" dirty="0"/>
          </a:p>
          <a:p>
            <a:pPr marL="0" indent="0">
              <a:buNone/>
            </a:pPr>
            <a:r>
              <a:rPr lang="en-US" altLang="zh-CN" sz="1000" dirty="0"/>
              <a:t>    return out;</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template &lt;</a:t>
            </a:r>
            <a:r>
              <a:rPr lang="en-US" altLang="zh-CN" sz="1000" dirty="0" err="1"/>
              <a:t>typename</a:t>
            </a:r>
            <a:r>
              <a:rPr lang="en-US" altLang="zh-CN" sz="1000" dirty="0"/>
              <a:t> T, </a:t>
            </a:r>
            <a:r>
              <a:rPr lang="en-US" altLang="zh-CN" sz="1000" dirty="0" err="1"/>
              <a:t>int</a:t>
            </a:r>
            <a:r>
              <a:rPr lang="en-US" altLang="zh-CN" sz="1000" dirty="0"/>
              <a:t> N&gt;</a:t>
            </a:r>
            <a:endParaRPr lang="zh-CN" altLang="zh-CN" sz="1000" dirty="0"/>
          </a:p>
          <a:p>
            <a:pPr marL="0" indent="0">
              <a:buNone/>
            </a:pPr>
            <a:r>
              <a:rPr lang="en-US" altLang="zh-CN" sz="1000" dirty="0" err="1"/>
              <a:t>std</a:t>
            </a:r>
            <a:r>
              <a:rPr lang="en-US" altLang="zh-CN" sz="1000" dirty="0"/>
              <a:t>::</a:t>
            </a:r>
            <a:r>
              <a:rPr lang="en-US" altLang="zh-CN" sz="1000" dirty="0" err="1"/>
              <a:t>istream</a:t>
            </a:r>
            <a:r>
              <a:rPr lang="en-US" altLang="zh-CN" sz="1000" dirty="0"/>
              <a:t> &amp;operator&gt;&gt;(</a:t>
            </a:r>
            <a:r>
              <a:rPr lang="en-US" altLang="zh-CN" sz="1000" dirty="0" err="1"/>
              <a:t>std</a:t>
            </a:r>
            <a:r>
              <a:rPr lang="en-US" altLang="zh-CN" sz="1000" dirty="0"/>
              <a:t>::</a:t>
            </a:r>
            <a:r>
              <a:rPr lang="en-US" altLang="zh-CN" sz="1000" dirty="0" err="1"/>
              <a:t>istream</a:t>
            </a:r>
            <a:r>
              <a:rPr lang="en-US" altLang="zh-CN" sz="1000" dirty="0"/>
              <a:t> &amp;in, </a:t>
            </a:r>
            <a:r>
              <a:rPr lang="en-US" altLang="zh-CN" sz="1000" dirty="0" err="1"/>
              <a:t>CBuffer</a:t>
            </a:r>
            <a:r>
              <a:rPr lang="en-US" altLang="zh-CN" sz="1000" dirty="0"/>
              <a:t>&lt;T, N&gt; &amp;</a:t>
            </a:r>
            <a:r>
              <a:rPr lang="en-US" altLang="zh-CN" sz="1000" dirty="0" err="1"/>
              <a:t>buf</a:t>
            </a:r>
            <a:r>
              <a:rPr lang="en-US" altLang="zh-CN" sz="1000" dirty="0"/>
              <a:t>)</a:t>
            </a:r>
            <a:endParaRPr lang="zh-CN" altLang="zh-CN" sz="1000" dirty="0"/>
          </a:p>
          <a:p>
            <a:pPr marL="0" indent="0">
              <a:buNone/>
            </a:pPr>
            <a:r>
              <a:rPr lang="en-US" altLang="zh-CN" sz="1000" dirty="0"/>
              <a:t>{</a:t>
            </a:r>
            <a:endParaRPr lang="zh-CN" altLang="zh-CN" sz="1000" dirty="0"/>
          </a:p>
          <a:p>
            <a:pPr marL="0" indent="0">
              <a:buNone/>
            </a:pPr>
            <a:r>
              <a:rPr lang="en-US" altLang="zh-CN" sz="1000" dirty="0"/>
              <a:t>    for (</a:t>
            </a:r>
            <a:r>
              <a:rPr lang="en-US" altLang="zh-CN" sz="1000" dirty="0" err="1"/>
              <a:t>int</a:t>
            </a:r>
            <a:r>
              <a:rPr lang="en-US" altLang="zh-CN" sz="1000" dirty="0"/>
              <a:t> </a:t>
            </a:r>
            <a:r>
              <a:rPr lang="en-US" altLang="zh-CN" sz="1000" dirty="0" err="1"/>
              <a:t>i</a:t>
            </a:r>
            <a:r>
              <a:rPr lang="en-US" altLang="zh-CN" sz="1000" dirty="0"/>
              <a:t> = 0; </a:t>
            </a:r>
            <a:r>
              <a:rPr lang="en-US" altLang="zh-CN" sz="1000" dirty="0" err="1"/>
              <a:t>i</a:t>
            </a:r>
            <a:r>
              <a:rPr lang="en-US" altLang="zh-CN" sz="1000" dirty="0"/>
              <a:t> &lt; N; ++</a:t>
            </a:r>
            <a:r>
              <a:rPr lang="en-US" altLang="zh-CN" sz="1000" dirty="0" err="1"/>
              <a:t>i</a:t>
            </a:r>
            <a:r>
              <a:rPr lang="en-US" altLang="zh-CN" sz="1000" dirty="0"/>
              <a:t>)</a:t>
            </a:r>
            <a:endParaRPr lang="zh-CN" altLang="zh-CN" sz="1000" dirty="0"/>
          </a:p>
          <a:p>
            <a:pPr marL="0" indent="0">
              <a:buNone/>
            </a:pPr>
            <a:r>
              <a:rPr lang="en-US" altLang="zh-CN" sz="1000" dirty="0"/>
              <a:t>        in &gt;&gt; </a:t>
            </a:r>
            <a:r>
              <a:rPr lang="en-US" altLang="zh-CN" sz="1000" dirty="0" err="1"/>
              <a:t>buf</a:t>
            </a:r>
            <a:r>
              <a:rPr lang="en-US" altLang="zh-CN" sz="1000" dirty="0"/>
              <a:t>[</a:t>
            </a:r>
            <a:r>
              <a:rPr lang="en-US" altLang="zh-CN" sz="1000" dirty="0" err="1"/>
              <a:t>i</a:t>
            </a:r>
            <a:r>
              <a:rPr lang="en-US" altLang="zh-CN" sz="1000" dirty="0"/>
              <a:t>];</a:t>
            </a:r>
            <a:endParaRPr lang="zh-CN" altLang="zh-CN" sz="1000" dirty="0"/>
          </a:p>
          <a:p>
            <a:pPr marL="0" indent="0">
              <a:buNone/>
            </a:pPr>
            <a:r>
              <a:rPr lang="en-US" altLang="zh-CN" sz="1000" dirty="0"/>
              <a:t>    return in;</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err="1"/>
              <a:t>int</a:t>
            </a:r>
            <a:r>
              <a:rPr lang="en-US" altLang="zh-CN" sz="1000" dirty="0"/>
              <a:t> main()</a:t>
            </a:r>
            <a:endParaRPr lang="zh-CN" altLang="zh-CN" sz="1000" dirty="0"/>
          </a:p>
          <a:p>
            <a:pPr marL="0" indent="0">
              <a:buNone/>
            </a:pPr>
            <a:r>
              <a:rPr lang="en-US" altLang="zh-CN" sz="1000" dirty="0"/>
              <a:t>{</a:t>
            </a:r>
            <a:endParaRPr lang="zh-CN" altLang="zh-CN" sz="1000" dirty="0"/>
          </a:p>
          <a:p>
            <a:pPr marL="0" indent="0">
              <a:buNone/>
            </a:pPr>
            <a:r>
              <a:rPr lang="en-US" altLang="zh-CN" sz="1000" dirty="0"/>
              <a:t>    </a:t>
            </a:r>
            <a:r>
              <a:rPr lang="en-US" altLang="zh-CN" sz="1000" dirty="0" err="1"/>
              <a:t>CBuffer</a:t>
            </a:r>
            <a:r>
              <a:rPr lang="en-US" altLang="zh-CN" sz="1000" dirty="0"/>
              <a:t>&lt;</a:t>
            </a:r>
            <a:r>
              <a:rPr lang="en-US" altLang="zh-CN" sz="1000" dirty="0" err="1"/>
              <a:t>int</a:t>
            </a:r>
            <a:r>
              <a:rPr lang="en-US" altLang="zh-CN" sz="1000" dirty="0"/>
              <a:t>, 4&gt; numbers;</a:t>
            </a:r>
            <a:endParaRPr lang="zh-CN" altLang="zh-CN" sz="1000" dirty="0"/>
          </a:p>
          <a:p>
            <a:pPr marL="0" indent="0">
              <a:buNone/>
            </a:pPr>
            <a:r>
              <a:rPr lang="en-US" altLang="zh-CN" sz="1000" dirty="0"/>
              <a:t>    </a:t>
            </a:r>
            <a:r>
              <a:rPr lang="en-US" altLang="zh-CN" sz="1000" dirty="0" err="1"/>
              <a:t>CBuffer</a:t>
            </a:r>
            <a:r>
              <a:rPr lang="en-US" altLang="zh-CN" sz="1000" dirty="0"/>
              <a:t>&lt;</a:t>
            </a:r>
            <a:r>
              <a:rPr lang="en-US" altLang="zh-CN" sz="1000" dirty="0" err="1"/>
              <a:t>int</a:t>
            </a:r>
            <a:r>
              <a:rPr lang="en-US" altLang="zh-CN" sz="1000" dirty="0"/>
              <a:t>, 0&gt; </a:t>
            </a:r>
            <a:r>
              <a:rPr lang="en-US" altLang="zh-CN" sz="1000" dirty="0" err="1"/>
              <a:t>no_numbers</a:t>
            </a:r>
            <a:r>
              <a:rPr lang="en-US" altLang="zh-CN" sz="1000" dirty="0"/>
              <a:t>;</a:t>
            </a:r>
            <a:endParaRPr lang="zh-CN" altLang="zh-CN" sz="1000" dirty="0"/>
          </a:p>
          <a:p>
            <a:pPr marL="0" indent="0">
              <a:buNone/>
            </a:pPr>
            <a:r>
              <a:rPr lang="en-US" altLang="zh-CN" sz="1000" dirty="0"/>
              <a:t>    for (</a:t>
            </a:r>
            <a:r>
              <a:rPr lang="en-US" altLang="zh-CN" sz="1000" dirty="0" err="1"/>
              <a:t>int</a:t>
            </a:r>
            <a:r>
              <a:rPr lang="en-US" altLang="zh-CN" sz="1000" dirty="0"/>
              <a:t> </a:t>
            </a:r>
            <a:r>
              <a:rPr lang="en-US" altLang="zh-CN" sz="1000" dirty="0" err="1"/>
              <a:t>i</a:t>
            </a:r>
            <a:r>
              <a:rPr lang="en-US" altLang="zh-CN" sz="1000" dirty="0"/>
              <a:t> = 0; </a:t>
            </a:r>
            <a:r>
              <a:rPr lang="en-US" altLang="zh-CN" sz="1000" dirty="0" err="1"/>
              <a:t>i</a:t>
            </a:r>
            <a:r>
              <a:rPr lang="en-US" altLang="zh-CN" sz="1000" dirty="0"/>
              <a:t> &lt; </a:t>
            </a:r>
            <a:r>
              <a:rPr lang="en-US" altLang="zh-CN" sz="1000" dirty="0" err="1"/>
              <a:t>numbers.size</a:t>
            </a:r>
            <a:r>
              <a:rPr lang="en-US" altLang="zh-CN" sz="1000" dirty="0"/>
              <a:t>(); </a:t>
            </a:r>
            <a:r>
              <a:rPr lang="en-US" altLang="zh-CN" sz="1000" dirty="0" err="1"/>
              <a:t>i</a:t>
            </a:r>
            <a:r>
              <a:rPr lang="en-US" altLang="zh-CN" sz="1000" dirty="0"/>
              <a:t>++)</a:t>
            </a:r>
            <a:endParaRPr lang="zh-CN" altLang="zh-CN" sz="1000" dirty="0"/>
          </a:p>
          <a:p>
            <a:pPr marL="0" indent="0">
              <a:buNone/>
            </a:pPr>
            <a:r>
              <a:rPr lang="en-US" altLang="zh-CN" sz="1000" dirty="0"/>
              <a:t>        numbers[</a:t>
            </a:r>
            <a:r>
              <a:rPr lang="en-US" altLang="zh-CN" sz="1000" dirty="0" err="1"/>
              <a:t>i</a:t>
            </a:r>
            <a:r>
              <a:rPr lang="en-US" altLang="zh-CN" sz="1000" dirty="0"/>
              <a:t>] = </a:t>
            </a:r>
            <a:r>
              <a:rPr lang="en-US" altLang="zh-CN" sz="1000" dirty="0" err="1"/>
              <a:t>i</a:t>
            </a:r>
            <a:r>
              <a:rPr lang="en-US" altLang="zh-CN" sz="1000" dirty="0"/>
              <a:t>;</a:t>
            </a:r>
            <a:endParaRPr lang="zh-CN" altLang="zh-CN" sz="1000" dirty="0"/>
          </a:p>
          <a:p>
            <a:pPr marL="0" indent="0">
              <a:buNone/>
            </a:pPr>
            <a:r>
              <a:rPr lang="en-US" altLang="zh-CN" sz="1000" dirty="0"/>
              <a:t>    </a:t>
            </a:r>
            <a:r>
              <a:rPr lang="en-US" altLang="zh-CN" sz="1000" dirty="0" err="1"/>
              <a:t>std</a:t>
            </a:r>
            <a:r>
              <a:rPr lang="en-US" altLang="zh-CN" sz="1000" dirty="0"/>
              <a:t>::</a:t>
            </a:r>
            <a:r>
              <a:rPr lang="en-US" altLang="zh-CN" sz="1000" dirty="0" err="1"/>
              <a:t>cout</a:t>
            </a:r>
            <a:r>
              <a:rPr lang="en-US" altLang="zh-CN" sz="1000" dirty="0"/>
              <a:t> &lt;&lt; "A " &lt;&lt; (</a:t>
            </a:r>
            <a:r>
              <a:rPr lang="en-US" altLang="zh-CN" sz="1000" dirty="0" err="1"/>
              <a:t>numbers.empty</a:t>
            </a:r>
            <a:r>
              <a:rPr lang="en-US" altLang="zh-CN" sz="1000" dirty="0"/>
              <a:t>() ? "YES" : "NO") &lt;&lt; '\n';</a:t>
            </a:r>
            <a:endParaRPr lang="zh-CN" altLang="zh-CN" sz="1000" dirty="0"/>
          </a:p>
          <a:p>
            <a:pPr marL="0" indent="0">
              <a:buNone/>
            </a:pPr>
            <a:r>
              <a:rPr lang="en-US" altLang="zh-CN" sz="1000" dirty="0"/>
              <a:t>    </a:t>
            </a:r>
            <a:r>
              <a:rPr lang="en-US" altLang="zh-CN" sz="1000" dirty="0" err="1"/>
              <a:t>std</a:t>
            </a:r>
            <a:r>
              <a:rPr lang="en-US" altLang="zh-CN" sz="1000" dirty="0"/>
              <a:t>::</a:t>
            </a:r>
            <a:r>
              <a:rPr lang="en-US" altLang="zh-CN" sz="1000" dirty="0" err="1"/>
              <a:t>cout</a:t>
            </a:r>
            <a:r>
              <a:rPr lang="en-US" altLang="zh-CN" sz="1000" dirty="0"/>
              <a:t> &lt;&lt; "B " &lt;&lt; (</a:t>
            </a:r>
            <a:r>
              <a:rPr lang="en-US" altLang="zh-CN" sz="1000" dirty="0" err="1"/>
              <a:t>no_numbers.empty</a:t>
            </a:r>
            <a:r>
              <a:rPr lang="en-US" altLang="zh-CN" sz="1000" dirty="0"/>
              <a:t>() ? "YES" : "NO") &lt;&lt; '\n';</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CBuffer</a:t>
            </a:r>
            <a:r>
              <a:rPr lang="en-US" altLang="zh-CN" sz="1000" dirty="0"/>
              <a:t>&lt;char, 6&gt; letters;</a:t>
            </a:r>
            <a:endParaRPr lang="zh-CN" altLang="zh-CN" sz="1000" dirty="0"/>
          </a:p>
          <a:p>
            <a:pPr marL="0" indent="0">
              <a:buNone/>
            </a:pPr>
            <a:r>
              <a:rPr lang="en-US" altLang="zh-CN" sz="1000" dirty="0"/>
              <a:t>    </a:t>
            </a:r>
            <a:r>
              <a:rPr lang="en-US" altLang="zh-CN" sz="1000" dirty="0" err="1"/>
              <a:t>std</a:t>
            </a:r>
            <a:r>
              <a:rPr lang="en-US" altLang="zh-CN" sz="1000" dirty="0"/>
              <a:t>::</a:t>
            </a:r>
            <a:r>
              <a:rPr lang="en-US" altLang="zh-CN" sz="1000" dirty="0" err="1"/>
              <a:t>cin</a:t>
            </a:r>
            <a:r>
              <a:rPr lang="en-US" altLang="zh-CN" sz="1000" dirty="0"/>
              <a:t> &gt;&gt; letters;   //input: friend</a:t>
            </a:r>
            <a:endParaRPr lang="zh-CN" altLang="zh-CN" sz="1000" dirty="0"/>
          </a:p>
          <a:p>
            <a:pPr marL="0" indent="0">
              <a:buNone/>
            </a:pPr>
            <a:r>
              <a:rPr lang="en-US" altLang="zh-CN" sz="1000" dirty="0"/>
              <a:t>    if (!</a:t>
            </a:r>
            <a:r>
              <a:rPr lang="en-US" altLang="zh-CN" sz="1000" dirty="0" err="1"/>
              <a:t>letters.empty</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std</a:t>
            </a:r>
            <a:r>
              <a:rPr lang="en-US" altLang="zh-CN" sz="1000" dirty="0"/>
              <a:t>::</a:t>
            </a:r>
            <a:r>
              <a:rPr lang="en-US" altLang="zh-CN" sz="1000" dirty="0" err="1"/>
              <a:t>cout</a:t>
            </a:r>
            <a:r>
              <a:rPr lang="en-US" altLang="zh-CN" sz="1000" dirty="0"/>
              <a:t> &lt;&lt; "C " &lt;&lt; </a:t>
            </a:r>
            <a:r>
              <a:rPr lang="en-US" altLang="zh-CN" sz="1000" dirty="0" err="1"/>
              <a:t>letters.front</a:t>
            </a:r>
            <a:r>
              <a:rPr lang="en-US" altLang="zh-CN" sz="1000" dirty="0"/>
              <a:t>() &lt;&lt; '\n';</a:t>
            </a:r>
            <a:endParaRPr lang="zh-CN" altLang="zh-CN" sz="1000" dirty="0"/>
          </a:p>
          <a:p>
            <a:pPr marL="0" indent="0">
              <a:buNone/>
            </a:pPr>
            <a:r>
              <a:rPr lang="en-US" altLang="zh-CN" sz="1000" dirty="0"/>
              <a:t>        </a:t>
            </a:r>
            <a:r>
              <a:rPr lang="en-US" altLang="zh-CN" sz="1000" dirty="0" err="1"/>
              <a:t>std</a:t>
            </a:r>
            <a:r>
              <a:rPr lang="en-US" altLang="zh-CN" sz="1000" dirty="0"/>
              <a:t>::</a:t>
            </a:r>
            <a:r>
              <a:rPr lang="en-US" altLang="zh-CN" sz="1000" dirty="0" err="1"/>
              <a:t>cout</a:t>
            </a:r>
            <a:r>
              <a:rPr lang="en-US" altLang="zh-CN" sz="1000" dirty="0"/>
              <a:t> &lt;&lt; "D " &lt;&lt; </a:t>
            </a:r>
            <a:r>
              <a:rPr lang="en-US" altLang="zh-CN" sz="1000" dirty="0" err="1"/>
              <a:t>letters.rear</a:t>
            </a:r>
            <a:r>
              <a:rPr lang="en-US" altLang="zh-CN" sz="1000" dirty="0"/>
              <a:t>() &lt;&lt; '\n';</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std</a:t>
            </a:r>
            <a:r>
              <a:rPr lang="en-US" altLang="zh-CN" sz="1000" dirty="0"/>
              <a:t>::</a:t>
            </a:r>
            <a:r>
              <a:rPr lang="en-US" altLang="zh-CN" sz="1000" dirty="0" err="1"/>
              <a:t>cout</a:t>
            </a:r>
            <a:r>
              <a:rPr lang="en-US" altLang="zh-CN" sz="1000" dirty="0"/>
              <a:t> &lt;&lt; letters &lt;&lt; "\n</a:t>
            </a:r>
            <a:r>
              <a:rPr lang="en-US" altLang="zh-CN" sz="1000" dirty="0" smtClean="0"/>
              <a:t>";</a:t>
            </a:r>
            <a:endParaRPr lang="zh-CN" altLang="zh-CN" sz="1000" dirty="0"/>
          </a:p>
        </p:txBody>
      </p:sp>
    </p:spTree>
    <p:extLst>
      <p:ext uri="{BB962C8B-B14F-4D97-AF65-F5344CB8AC3E}">
        <p14:creationId xmlns:p14="http://schemas.microsoft.com/office/powerpoint/2010/main" val="12955879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23096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4. </a:t>
            </a:r>
            <a:r>
              <a:rPr lang="en-US" altLang="zh-CN" b="1" dirty="0" smtClean="0"/>
              <a:t>ANSWER?</a:t>
            </a:r>
            <a:endParaRPr lang="zh-CN" altLang="en-US" dirty="0"/>
          </a:p>
        </p:txBody>
      </p:sp>
      <p:sp>
        <p:nvSpPr>
          <p:cNvPr id="14" name="文本框 13"/>
          <p:cNvSpPr txBox="1"/>
          <p:nvPr/>
        </p:nvSpPr>
        <p:spPr>
          <a:xfrm>
            <a:off x="482551" y="716776"/>
            <a:ext cx="5634240" cy="4862870"/>
          </a:xfrm>
          <a:prstGeom prst="rect">
            <a:avLst/>
          </a:prstGeom>
          <a:noFill/>
        </p:spPr>
        <p:txBody>
          <a:bodyPr wrap="square" rtlCol="0">
            <a:spAutoFit/>
          </a:bodyPr>
          <a:lstStyle/>
          <a:p>
            <a:r>
              <a:rPr lang="en-US" altLang="zh-CN" sz="1000" b="1" dirty="0"/>
              <a:t>// Define nonmember function operators for arithmetic operators</a:t>
            </a:r>
            <a:endParaRPr lang="zh-CN" altLang="zh-CN" sz="1000" b="1" dirty="0"/>
          </a:p>
          <a:p>
            <a:r>
              <a:rPr lang="en-US" altLang="zh-CN" sz="1000" b="1" dirty="0"/>
              <a:t>Fraction operator+(</a:t>
            </a:r>
            <a:r>
              <a:rPr lang="en-US" altLang="zh-CN" sz="1000" b="1" dirty="0" err="1"/>
              <a:t>const</a:t>
            </a:r>
            <a:r>
              <a:rPr lang="en-US" altLang="zh-CN" sz="1000" b="1" dirty="0"/>
              <a:t> Fraction&amp; r1, </a:t>
            </a:r>
            <a:r>
              <a:rPr lang="en-US" altLang="zh-CN" sz="1000" b="1" dirty="0" err="1"/>
              <a:t>const</a:t>
            </a:r>
            <a:r>
              <a:rPr lang="en-US" altLang="zh-CN" sz="1000" b="1" dirty="0"/>
              <a:t> Fraction&amp; r2)</a:t>
            </a:r>
            <a:endParaRPr lang="zh-CN" altLang="zh-CN" sz="1000" b="1" dirty="0"/>
          </a:p>
          <a:p>
            <a:r>
              <a:rPr lang="en-US" altLang="zh-CN" sz="1000" b="1" dirty="0"/>
              <a:t>{</a:t>
            </a:r>
            <a:endParaRPr lang="zh-CN" altLang="zh-CN" sz="1000" b="1" dirty="0"/>
          </a:p>
          <a:p>
            <a:r>
              <a:rPr lang="en-US" altLang="zh-CN" sz="1000" b="1" dirty="0"/>
              <a:t>	</a:t>
            </a:r>
            <a:r>
              <a:rPr lang="en-US" altLang="zh-CN" sz="1000" b="1" dirty="0" err="1"/>
              <a:t>int</a:t>
            </a:r>
            <a:r>
              <a:rPr lang="en-US" altLang="zh-CN" sz="1000" b="1" dirty="0"/>
              <a:t> n = r1.numerator * r2.denominator + r1.denominator * r2.numerator;</a:t>
            </a:r>
            <a:endParaRPr lang="zh-CN" altLang="zh-CN" sz="1000" b="1" dirty="0"/>
          </a:p>
          <a:p>
            <a:r>
              <a:rPr lang="en-US" altLang="zh-CN" sz="1000" b="1" dirty="0"/>
              <a:t>    </a:t>
            </a:r>
            <a:r>
              <a:rPr lang="en-US" altLang="zh-CN" sz="1000" b="1" dirty="0" err="1"/>
              <a:t>int</a:t>
            </a:r>
            <a:r>
              <a:rPr lang="en-US" altLang="zh-CN" sz="1000" b="1" dirty="0"/>
              <a:t> d = r1.denominator * r2.denominator;</a:t>
            </a:r>
            <a:endParaRPr lang="zh-CN" altLang="zh-CN" sz="1000" b="1" dirty="0"/>
          </a:p>
          <a:p>
            <a:r>
              <a:rPr lang="en-US" altLang="zh-CN" sz="1000" b="1" dirty="0"/>
              <a:t>	</a:t>
            </a:r>
            <a:r>
              <a:rPr lang="en-US" altLang="zh-CN" sz="1000" b="1" dirty="0" err="1"/>
              <a:t>int</a:t>
            </a:r>
            <a:r>
              <a:rPr lang="en-US" altLang="zh-CN" sz="1000" b="1" dirty="0"/>
              <a:t> factor = Fraction::</a:t>
            </a:r>
            <a:r>
              <a:rPr lang="en-US" altLang="zh-CN" sz="1000" b="1" dirty="0" err="1"/>
              <a:t>gcd</a:t>
            </a:r>
            <a:r>
              <a:rPr lang="en-US" altLang="zh-CN" sz="1000" b="1" dirty="0"/>
              <a:t>(n, d);</a:t>
            </a:r>
            <a:endParaRPr lang="zh-CN" altLang="zh-CN" sz="1000" b="1" dirty="0"/>
          </a:p>
          <a:p>
            <a:r>
              <a:rPr lang="en-US" altLang="zh-CN" sz="1000" b="1" dirty="0"/>
              <a:t>    return Fraction(n/factor, d/factor);</a:t>
            </a:r>
            <a:endParaRPr lang="zh-CN" altLang="zh-CN" sz="1000" b="1" dirty="0"/>
          </a:p>
          <a:p>
            <a:r>
              <a:rPr lang="en-US" altLang="zh-CN" sz="1000" b="1" dirty="0"/>
              <a:t>}</a:t>
            </a:r>
            <a:endParaRPr lang="zh-CN" altLang="zh-CN" sz="1000" b="1" dirty="0"/>
          </a:p>
          <a:p>
            <a:r>
              <a:rPr lang="en-US" altLang="zh-CN" sz="1000" b="1" dirty="0"/>
              <a:t> </a:t>
            </a:r>
            <a:endParaRPr lang="zh-CN" altLang="zh-CN" sz="1000" b="1" dirty="0"/>
          </a:p>
          <a:p>
            <a:r>
              <a:rPr lang="en-US" altLang="zh-CN" sz="1000" b="1" dirty="0"/>
              <a:t>// Define function operators for relational operators</a:t>
            </a:r>
            <a:endParaRPr lang="zh-CN" altLang="zh-CN" sz="1000" b="1" dirty="0"/>
          </a:p>
          <a:p>
            <a:r>
              <a:rPr lang="en-US" altLang="zh-CN" sz="1000" b="1" dirty="0"/>
              <a:t>bool operator&lt;(</a:t>
            </a:r>
            <a:r>
              <a:rPr lang="en-US" altLang="zh-CN" sz="1000" b="1" dirty="0" err="1"/>
              <a:t>const</a:t>
            </a:r>
            <a:r>
              <a:rPr lang="en-US" altLang="zh-CN" sz="1000" b="1" dirty="0"/>
              <a:t> Fraction&amp; r1, </a:t>
            </a:r>
            <a:r>
              <a:rPr lang="en-US" altLang="zh-CN" sz="1000" b="1" dirty="0" err="1"/>
              <a:t>const</a:t>
            </a:r>
            <a:r>
              <a:rPr lang="en-US" altLang="zh-CN" sz="1000" b="1" dirty="0"/>
              <a:t> Fraction&amp; r2)</a:t>
            </a:r>
            <a:endParaRPr lang="zh-CN" altLang="zh-CN" sz="1000" b="1" dirty="0"/>
          </a:p>
          <a:p>
            <a:r>
              <a:rPr lang="en-US" altLang="zh-CN" sz="1000" b="1" dirty="0"/>
              <a:t>{</a:t>
            </a:r>
            <a:endParaRPr lang="zh-CN" altLang="zh-CN" sz="1000" b="1" dirty="0"/>
          </a:p>
          <a:p>
            <a:r>
              <a:rPr lang="en-US" altLang="zh-CN" sz="1000" b="1" dirty="0"/>
              <a:t>	</a:t>
            </a:r>
            <a:r>
              <a:rPr lang="en-US" altLang="zh-CN" sz="1000" b="1" dirty="0" err="1"/>
              <a:t>int</a:t>
            </a:r>
            <a:r>
              <a:rPr lang="en-US" altLang="zh-CN" sz="1000" b="1" dirty="0"/>
              <a:t> n = r1.numerator * r2.denominator - r1.denominator * r2.numerator;</a:t>
            </a:r>
            <a:endParaRPr lang="zh-CN" altLang="zh-CN" sz="1000" b="1" dirty="0"/>
          </a:p>
          <a:p>
            <a:r>
              <a:rPr lang="en-US" altLang="zh-CN" sz="1000" b="1" dirty="0"/>
              <a:t>	</a:t>
            </a:r>
            <a:r>
              <a:rPr lang="en-US" altLang="zh-CN" sz="1000" b="1" dirty="0" err="1"/>
              <a:t>int</a:t>
            </a:r>
            <a:r>
              <a:rPr lang="en-US" altLang="zh-CN" sz="1000" b="1" dirty="0"/>
              <a:t> d = r1.denominator * r2.denominator;</a:t>
            </a:r>
            <a:endParaRPr lang="zh-CN" altLang="zh-CN" sz="1000" b="1" dirty="0"/>
          </a:p>
          <a:p>
            <a:r>
              <a:rPr lang="en-US" altLang="zh-CN" sz="1000" b="1" dirty="0"/>
              <a:t> </a:t>
            </a:r>
            <a:endParaRPr lang="zh-CN" altLang="zh-CN" sz="1000" b="1" dirty="0"/>
          </a:p>
          <a:p>
            <a:r>
              <a:rPr lang="en-US" altLang="zh-CN" sz="1000" b="1" dirty="0"/>
              <a:t>     if (n*d &lt; 0)</a:t>
            </a:r>
            <a:endParaRPr lang="zh-CN" altLang="zh-CN" sz="1000" b="1" dirty="0"/>
          </a:p>
          <a:p>
            <a:r>
              <a:rPr lang="en-US" altLang="zh-CN" sz="1000" b="1" dirty="0"/>
              <a:t>         return true;</a:t>
            </a:r>
            <a:endParaRPr lang="zh-CN" altLang="zh-CN" sz="1000" b="1" dirty="0"/>
          </a:p>
          <a:p>
            <a:r>
              <a:rPr lang="en-US" altLang="zh-CN" sz="1000" b="1" dirty="0"/>
              <a:t>     else </a:t>
            </a:r>
            <a:endParaRPr lang="zh-CN" altLang="zh-CN" sz="1000" b="1" dirty="0"/>
          </a:p>
          <a:p>
            <a:r>
              <a:rPr lang="en-US" altLang="zh-CN" sz="1000" b="1" dirty="0"/>
              <a:t>         return false;</a:t>
            </a:r>
            <a:endParaRPr lang="zh-CN" altLang="zh-CN" sz="1000" b="1" dirty="0"/>
          </a:p>
          <a:p>
            <a:r>
              <a:rPr lang="en-US" altLang="zh-CN" sz="1000" b="1" dirty="0"/>
              <a:t>}</a:t>
            </a:r>
            <a:endParaRPr lang="zh-CN" altLang="zh-CN" sz="1000" b="1" dirty="0"/>
          </a:p>
          <a:p>
            <a:r>
              <a:rPr lang="en-US" altLang="zh-CN" sz="1000" b="1" dirty="0"/>
              <a:t> </a:t>
            </a:r>
            <a:endParaRPr lang="zh-CN" altLang="zh-CN" sz="1000" b="1" dirty="0"/>
          </a:p>
          <a:p>
            <a:r>
              <a:rPr lang="en-US" altLang="zh-CN" sz="1000" b="1" dirty="0"/>
              <a:t>bool operator==(</a:t>
            </a:r>
            <a:r>
              <a:rPr lang="en-US" altLang="zh-CN" sz="1000" b="1" dirty="0" err="1"/>
              <a:t>const</a:t>
            </a:r>
            <a:r>
              <a:rPr lang="en-US" altLang="zh-CN" sz="1000" b="1" dirty="0"/>
              <a:t> Fraction&amp; r1, </a:t>
            </a:r>
            <a:r>
              <a:rPr lang="en-US" altLang="zh-CN" sz="1000" b="1" dirty="0" err="1"/>
              <a:t>const</a:t>
            </a:r>
            <a:r>
              <a:rPr lang="en-US" altLang="zh-CN" sz="1000" b="1" dirty="0"/>
              <a:t> Fraction&amp; r2)</a:t>
            </a:r>
            <a:endParaRPr lang="zh-CN" altLang="zh-CN" sz="1000" b="1" dirty="0"/>
          </a:p>
          <a:p>
            <a:r>
              <a:rPr lang="en-US" altLang="zh-CN" sz="1000" b="1" dirty="0"/>
              <a:t>{</a:t>
            </a:r>
            <a:endParaRPr lang="zh-CN" altLang="zh-CN" sz="1000" b="1" dirty="0"/>
          </a:p>
          <a:p>
            <a:r>
              <a:rPr lang="en-US" altLang="zh-CN" sz="1000" b="1" dirty="0"/>
              <a:t>	</a:t>
            </a:r>
            <a:r>
              <a:rPr lang="en-US" altLang="zh-CN" sz="1000" b="1" dirty="0" err="1"/>
              <a:t>int</a:t>
            </a:r>
            <a:r>
              <a:rPr lang="en-US" altLang="zh-CN" sz="1000" b="1" dirty="0"/>
              <a:t> n = r1.numerator * r2.denominator - r1.denominator * r2.numerator;</a:t>
            </a:r>
            <a:endParaRPr lang="zh-CN" altLang="zh-CN" sz="1000" b="1" dirty="0"/>
          </a:p>
          <a:p>
            <a:r>
              <a:rPr lang="en-US" altLang="zh-CN" sz="1000" b="1" dirty="0"/>
              <a:t>	</a:t>
            </a:r>
            <a:r>
              <a:rPr lang="en-US" altLang="zh-CN" sz="1000" b="1" dirty="0" err="1"/>
              <a:t>int</a:t>
            </a:r>
            <a:r>
              <a:rPr lang="en-US" altLang="zh-CN" sz="1000" b="1" dirty="0"/>
              <a:t> d = r1.denominator * r2.denominator;</a:t>
            </a:r>
            <a:endParaRPr lang="zh-CN" altLang="zh-CN" sz="1000" b="1" dirty="0"/>
          </a:p>
          <a:p>
            <a:r>
              <a:rPr lang="en-US" altLang="zh-CN" sz="1000" b="1" dirty="0"/>
              <a:t>    if (n == 0)</a:t>
            </a:r>
            <a:endParaRPr lang="zh-CN" altLang="zh-CN" sz="1000" b="1" dirty="0"/>
          </a:p>
          <a:p>
            <a:r>
              <a:rPr lang="en-US" altLang="zh-CN" sz="1000" b="1" dirty="0"/>
              <a:t>         return true;</a:t>
            </a:r>
            <a:endParaRPr lang="zh-CN" altLang="zh-CN" sz="1000" b="1" dirty="0"/>
          </a:p>
          <a:p>
            <a:r>
              <a:rPr lang="en-US" altLang="zh-CN" sz="1000" b="1" dirty="0"/>
              <a:t>     else </a:t>
            </a:r>
            <a:endParaRPr lang="zh-CN" altLang="zh-CN" sz="1000" b="1" dirty="0"/>
          </a:p>
          <a:p>
            <a:r>
              <a:rPr lang="en-US" altLang="zh-CN" sz="1000" b="1" dirty="0"/>
              <a:t>         return false;</a:t>
            </a:r>
            <a:endParaRPr lang="zh-CN" altLang="zh-CN" sz="1000" b="1" dirty="0"/>
          </a:p>
          <a:p>
            <a:r>
              <a:rPr lang="en-US" altLang="zh-CN" sz="1000" b="1" dirty="0"/>
              <a:t>}</a:t>
            </a:r>
            <a:endParaRPr lang="zh-CN" altLang="zh-CN" sz="1000" b="1" dirty="0"/>
          </a:p>
          <a:p>
            <a:r>
              <a:rPr lang="en-US" altLang="zh-CN" sz="1000" b="1" dirty="0"/>
              <a:t> </a:t>
            </a:r>
            <a:endParaRPr lang="zh-CN" altLang="zh-CN" sz="1000" b="1" dirty="0"/>
          </a:p>
        </p:txBody>
      </p:sp>
      <p:sp>
        <p:nvSpPr>
          <p:cNvPr id="12" name="文本框 11"/>
          <p:cNvSpPr txBox="1"/>
          <p:nvPr/>
        </p:nvSpPr>
        <p:spPr>
          <a:xfrm>
            <a:off x="6225575" y="765498"/>
            <a:ext cx="5634240" cy="3939540"/>
          </a:xfrm>
          <a:prstGeom prst="rect">
            <a:avLst/>
          </a:prstGeom>
          <a:noFill/>
        </p:spPr>
        <p:txBody>
          <a:bodyPr wrap="square" rtlCol="0">
            <a:spAutoFit/>
          </a:bodyPr>
          <a:lstStyle/>
          <a:p>
            <a:r>
              <a:rPr lang="en-US" altLang="zh-CN" sz="1000" b="1" dirty="0"/>
              <a:t> </a:t>
            </a:r>
            <a:endParaRPr lang="zh-CN" altLang="zh-CN" sz="1000" b="1" dirty="0"/>
          </a:p>
          <a:p>
            <a:r>
              <a:rPr lang="en-US" altLang="zh-CN" sz="1000" b="1" dirty="0"/>
              <a:t>// Define the output and input operator</a:t>
            </a:r>
            <a:endParaRPr lang="zh-CN" altLang="zh-CN" sz="1000" b="1" dirty="0"/>
          </a:p>
          <a:p>
            <a:r>
              <a:rPr lang="en-US" altLang="zh-CN" sz="1000" b="1" dirty="0" err="1"/>
              <a:t>ostream</a:t>
            </a:r>
            <a:r>
              <a:rPr lang="en-US" altLang="zh-CN" sz="1000" b="1" dirty="0"/>
              <a:t>&amp; operator&lt;&lt;(</a:t>
            </a:r>
            <a:r>
              <a:rPr lang="en-US" altLang="zh-CN" sz="1000" b="1" dirty="0" err="1"/>
              <a:t>ostream</a:t>
            </a:r>
            <a:r>
              <a:rPr lang="en-US" altLang="zh-CN" sz="1000" b="1" dirty="0"/>
              <a:t>&amp; out, </a:t>
            </a:r>
            <a:r>
              <a:rPr lang="en-US" altLang="zh-CN" sz="1000" b="1" dirty="0" err="1"/>
              <a:t>const</a:t>
            </a:r>
            <a:r>
              <a:rPr lang="en-US" altLang="zh-CN" sz="1000" b="1" dirty="0"/>
              <a:t> Fraction&amp; Fraction)</a:t>
            </a:r>
            <a:endParaRPr lang="zh-CN" altLang="zh-CN" sz="1000" b="1" dirty="0"/>
          </a:p>
          <a:p>
            <a:r>
              <a:rPr lang="en-US" altLang="zh-CN" sz="1000" b="1" dirty="0"/>
              <a:t>{</a:t>
            </a:r>
            <a:endParaRPr lang="zh-CN" altLang="zh-CN" sz="1000" b="1" dirty="0"/>
          </a:p>
          <a:p>
            <a:r>
              <a:rPr lang="en-US" altLang="zh-CN" sz="1000" b="1" dirty="0"/>
              <a:t>	if (</a:t>
            </a:r>
            <a:r>
              <a:rPr lang="en-US" altLang="zh-CN" sz="1000" b="1" dirty="0" err="1"/>
              <a:t>Fraction.denominator</a:t>
            </a:r>
            <a:r>
              <a:rPr lang="en-US" altLang="zh-CN" sz="1000" b="1" dirty="0"/>
              <a:t> == 1)</a:t>
            </a:r>
            <a:endParaRPr lang="zh-CN" altLang="zh-CN" sz="1000" b="1" dirty="0"/>
          </a:p>
          <a:p>
            <a:r>
              <a:rPr lang="en-US" altLang="zh-CN" sz="1000" b="1" dirty="0"/>
              <a:t>		out &lt;&lt; </a:t>
            </a:r>
            <a:r>
              <a:rPr lang="en-US" altLang="zh-CN" sz="1000" b="1" dirty="0" err="1"/>
              <a:t>Fraction.numerator</a:t>
            </a:r>
            <a:r>
              <a:rPr lang="en-US" altLang="zh-CN" sz="1000" b="1" dirty="0"/>
              <a:t>;</a:t>
            </a:r>
            <a:endParaRPr lang="zh-CN" altLang="zh-CN" sz="1000" b="1" dirty="0"/>
          </a:p>
          <a:p>
            <a:r>
              <a:rPr lang="en-US" altLang="zh-CN" sz="1000" b="1" dirty="0"/>
              <a:t>	else</a:t>
            </a:r>
            <a:endParaRPr lang="zh-CN" altLang="zh-CN" sz="1000" b="1" dirty="0"/>
          </a:p>
          <a:p>
            <a:r>
              <a:rPr lang="en-US" altLang="zh-CN" sz="1000" b="1" dirty="0"/>
              <a:t>		out &lt;&lt; </a:t>
            </a:r>
            <a:r>
              <a:rPr lang="en-US" altLang="zh-CN" sz="1000" b="1" dirty="0" err="1"/>
              <a:t>Fraction.numerator</a:t>
            </a:r>
            <a:r>
              <a:rPr lang="en-US" altLang="zh-CN" sz="1000" b="1" dirty="0"/>
              <a:t> &lt;&lt; "/" &lt;&lt; </a:t>
            </a:r>
            <a:r>
              <a:rPr lang="en-US" altLang="zh-CN" sz="1000" b="1" dirty="0" err="1"/>
              <a:t>Fraction.denominator</a:t>
            </a:r>
            <a:r>
              <a:rPr lang="en-US" altLang="zh-CN" sz="1000" b="1" dirty="0"/>
              <a:t>;</a:t>
            </a:r>
            <a:endParaRPr lang="zh-CN" altLang="zh-CN" sz="1000" b="1" dirty="0"/>
          </a:p>
          <a:p>
            <a:r>
              <a:rPr lang="en-US" altLang="zh-CN" sz="1000" b="1" dirty="0"/>
              <a:t>	return out;</a:t>
            </a:r>
            <a:endParaRPr lang="zh-CN" altLang="zh-CN" sz="1000" b="1" dirty="0"/>
          </a:p>
          <a:p>
            <a:r>
              <a:rPr lang="en-US" altLang="zh-CN" sz="1000" b="1" dirty="0"/>
              <a:t>}</a:t>
            </a:r>
            <a:endParaRPr lang="zh-CN" altLang="zh-CN" sz="1000" b="1" dirty="0"/>
          </a:p>
          <a:p>
            <a:r>
              <a:rPr lang="en-US" altLang="zh-CN" sz="1000" b="1" dirty="0" err="1"/>
              <a:t>istream</a:t>
            </a:r>
            <a:r>
              <a:rPr lang="en-US" altLang="zh-CN" sz="1000" b="1" dirty="0"/>
              <a:t>&amp; operator&gt;&gt;(</a:t>
            </a:r>
            <a:r>
              <a:rPr lang="en-US" altLang="zh-CN" sz="1000" b="1" dirty="0" err="1"/>
              <a:t>istream</a:t>
            </a:r>
            <a:r>
              <a:rPr lang="en-US" altLang="zh-CN" sz="1000" b="1" dirty="0"/>
              <a:t>&amp; in, Fraction&amp; Fraction)</a:t>
            </a:r>
            <a:endParaRPr lang="zh-CN" altLang="zh-CN" sz="1000" b="1" dirty="0"/>
          </a:p>
          <a:p>
            <a:r>
              <a:rPr lang="en-US" altLang="zh-CN" sz="1000" b="1" dirty="0"/>
              <a:t>{</a:t>
            </a:r>
            <a:endParaRPr lang="zh-CN" altLang="zh-CN" sz="1000" b="1" dirty="0"/>
          </a:p>
          <a:p>
            <a:r>
              <a:rPr lang="en-US" altLang="zh-CN" sz="1000" b="1" dirty="0"/>
              <a:t>	</a:t>
            </a:r>
            <a:r>
              <a:rPr lang="en-US" altLang="zh-CN" sz="1000" b="1" dirty="0" err="1"/>
              <a:t>int</a:t>
            </a:r>
            <a:r>
              <a:rPr lang="en-US" altLang="zh-CN" sz="1000" b="1" dirty="0"/>
              <a:t> d;</a:t>
            </a:r>
            <a:endParaRPr lang="zh-CN" altLang="zh-CN" sz="1000" b="1" dirty="0"/>
          </a:p>
          <a:p>
            <a:r>
              <a:rPr lang="en-US" altLang="zh-CN" sz="1000" b="1" dirty="0"/>
              <a:t>	</a:t>
            </a:r>
            <a:r>
              <a:rPr lang="en-US" altLang="zh-CN" sz="1000" b="1" dirty="0" err="1"/>
              <a:t>cout</a:t>
            </a:r>
            <a:r>
              <a:rPr lang="en-US" altLang="zh-CN" sz="1000" b="1" dirty="0"/>
              <a:t> &lt;&lt; "Enter numerator: ";</a:t>
            </a:r>
            <a:endParaRPr lang="zh-CN" altLang="zh-CN" sz="1000" b="1" dirty="0"/>
          </a:p>
          <a:p>
            <a:r>
              <a:rPr lang="en-US" altLang="zh-CN" sz="1000" b="1" dirty="0"/>
              <a:t>	in &gt;&gt; </a:t>
            </a:r>
            <a:r>
              <a:rPr lang="en-US" altLang="zh-CN" sz="1000" b="1" dirty="0" err="1"/>
              <a:t>Fraction.numerator</a:t>
            </a:r>
            <a:r>
              <a:rPr lang="en-US" altLang="zh-CN" sz="1000" b="1" dirty="0"/>
              <a:t>;</a:t>
            </a:r>
            <a:endParaRPr lang="zh-CN" altLang="zh-CN" sz="1000" b="1" dirty="0"/>
          </a:p>
          <a:p>
            <a:r>
              <a:rPr lang="en-US" altLang="zh-CN" sz="1000" b="1" dirty="0"/>
              <a:t> </a:t>
            </a:r>
            <a:endParaRPr lang="zh-CN" altLang="zh-CN" sz="1000" b="1" dirty="0"/>
          </a:p>
          <a:p>
            <a:r>
              <a:rPr lang="en-US" altLang="zh-CN" sz="1000" b="1" dirty="0"/>
              <a:t>	</a:t>
            </a:r>
            <a:r>
              <a:rPr lang="en-US" altLang="zh-CN" sz="1000" b="1" dirty="0" err="1"/>
              <a:t>cout</a:t>
            </a:r>
            <a:r>
              <a:rPr lang="en-US" altLang="zh-CN" sz="1000" b="1" dirty="0"/>
              <a:t> &lt;&lt; "Enter denominator: ";</a:t>
            </a:r>
            <a:endParaRPr lang="zh-CN" altLang="zh-CN" sz="1000" b="1" dirty="0"/>
          </a:p>
          <a:p>
            <a:r>
              <a:rPr lang="en-US" altLang="zh-CN" sz="1000" b="1" dirty="0"/>
              <a:t>	in &gt;&gt; d;</a:t>
            </a:r>
            <a:endParaRPr lang="zh-CN" altLang="zh-CN" sz="1000" b="1" dirty="0"/>
          </a:p>
          <a:p>
            <a:r>
              <a:rPr lang="en-US" altLang="zh-CN" sz="1000" b="1" dirty="0"/>
              <a:t>	if (0 == d)</a:t>
            </a:r>
            <a:endParaRPr lang="zh-CN" altLang="zh-CN" sz="1000" b="1" dirty="0"/>
          </a:p>
          <a:p>
            <a:r>
              <a:rPr lang="en-US" altLang="zh-CN" sz="1000" b="1" dirty="0"/>
              <a:t>		throw </a:t>
            </a:r>
            <a:r>
              <a:rPr lang="en-US" altLang="zh-CN" sz="1000" b="1" dirty="0" err="1"/>
              <a:t>runtime_error</a:t>
            </a:r>
            <a:r>
              <a:rPr lang="en-US" altLang="zh-CN" sz="1000" b="1" dirty="0"/>
              <a:t>("denominator cannot be zero");</a:t>
            </a:r>
            <a:endParaRPr lang="zh-CN" altLang="zh-CN" sz="1000" b="1" dirty="0"/>
          </a:p>
          <a:p>
            <a:r>
              <a:rPr lang="en-US" altLang="zh-CN" sz="1000" b="1" dirty="0"/>
              <a:t>	else</a:t>
            </a:r>
            <a:endParaRPr lang="zh-CN" altLang="zh-CN" sz="1000" b="1" dirty="0"/>
          </a:p>
          <a:p>
            <a:r>
              <a:rPr lang="en-US" altLang="zh-CN" sz="1000" b="1" dirty="0"/>
              <a:t>		</a:t>
            </a:r>
            <a:r>
              <a:rPr lang="en-US" altLang="zh-CN" sz="1000" b="1" dirty="0" err="1"/>
              <a:t>Fraction.denominator</a:t>
            </a:r>
            <a:r>
              <a:rPr lang="en-US" altLang="zh-CN" sz="1000" b="1" dirty="0"/>
              <a:t> = d;</a:t>
            </a:r>
            <a:endParaRPr lang="zh-CN" altLang="zh-CN" sz="1000" b="1" dirty="0"/>
          </a:p>
          <a:p>
            <a:r>
              <a:rPr lang="en-US" altLang="zh-CN" sz="1000" b="1" dirty="0"/>
              <a:t> </a:t>
            </a:r>
            <a:endParaRPr lang="zh-CN" altLang="zh-CN" sz="1000" b="1" dirty="0"/>
          </a:p>
          <a:p>
            <a:r>
              <a:rPr lang="en-US" altLang="zh-CN" sz="1000" b="1" dirty="0"/>
              <a:t>	return in;</a:t>
            </a:r>
            <a:endParaRPr lang="zh-CN" altLang="zh-CN" sz="1000" b="1" dirty="0"/>
          </a:p>
          <a:p>
            <a:r>
              <a:rPr lang="en-US" altLang="zh-CN" sz="1000" b="1" dirty="0"/>
              <a:t>}</a:t>
            </a:r>
            <a:endParaRPr lang="zh-CN" altLang="zh-CN" sz="1000" dirty="0"/>
          </a:p>
        </p:txBody>
      </p:sp>
    </p:spTree>
    <p:extLst>
      <p:ext uri="{BB962C8B-B14F-4D97-AF65-F5344CB8AC3E}">
        <p14:creationId xmlns:p14="http://schemas.microsoft.com/office/powerpoint/2010/main" val="77549905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59" name="Picture 23"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557338"/>
            <a:ext cx="3230563" cy="2786062"/>
          </a:xfrm>
          <a:prstGeom prst="rect">
            <a:avLst/>
          </a:prstGeom>
          <a:noFill/>
          <a:extLst>
            <a:ext uri="{909E8E84-426E-40DD-AFC4-6F175D3DCCD1}">
              <a14:hiddenFill xmlns:a14="http://schemas.microsoft.com/office/drawing/2010/main">
                <a:solidFill>
                  <a:srgbClr val="FFFFFF"/>
                </a:solidFill>
              </a14:hiddenFill>
            </a:ext>
          </a:extLst>
        </p:spPr>
      </p:pic>
      <p:pic>
        <p:nvPicPr>
          <p:cNvPr id="935960" name="Picture 24" descr="未标题-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16033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1" name="Picture 25" descr="未标题-8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15652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2" name="Picture 26" descr="未标题-8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5100" y="1633538"/>
            <a:ext cx="3230563" cy="2786062"/>
          </a:xfrm>
          <a:prstGeom prst="rect">
            <a:avLst/>
          </a:prstGeom>
          <a:noFill/>
          <a:extLst>
            <a:ext uri="{909E8E84-426E-40DD-AFC4-6F175D3DCCD1}">
              <a14:hiddenFill xmlns:a14="http://schemas.microsoft.com/office/drawing/2010/main">
                <a:solidFill>
                  <a:srgbClr val="FFFFFF"/>
                </a:solidFill>
              </a14:hiddenFill>
            </a:ext>
          </a:extLst>
        </p:spPr>
      </p:pic>
      <p:sp>
        <p:nvSpPr>
          <p:cNvPr id="935963" name="文本框 33"/>
          <p:cNvSpPr txBox="1">
            <a:spLocks noChangeArrowheads="1"/>
          </p:cNvSpPr>
          <p:nvPr/>
        </p:nvSpPr>
        <p:spPr bwMode="auto">
          <a:xfrm>
            <a:off x="1028700" y="21590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4" name="文本框 33"/>
          <p:cNvSpPr txBox="1">
            <a:spLocks noChangeArrowheads="1"/>
          </p:cNvSpPr>
          <p:nvPr/>
        </p:nvSpPr>
        <p:spPr bwMode="auto">
          <a:xfrm>
            <a:off x="3213100" y="21971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5" name="文本框 33"/>
          <p:cNvSpPr txBox="1">
            <a:spLocks noChangeArrowheads="1"/>
          </p:cNvSpPr>
          <p:nvPr/>
        </p:nvSpPr>
        <p:spPr bwMode="auto">
          <a:xfrm>
            <a:off x="5549900" y="21463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聆</a:t>
            </a:r>
          </a:p>
        </p:txBody>
      </p:sp>
      <p:sp>
        <p:nvSpPr>
          <p:cNvPr id="935966" name="文本框 33"/>
          <p:cNvSpPr txBox="1">
            <a:spLocks noChangeArrowheads="1"/>
          </p:cNvSpPr>
          <p:nvPr/>
        </p:nvSpPr>
        <p:spPr bwMode="auto">
          <a:xfrm>
            <a:off x="7696200" y="22098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听</a:t>
            </a:r>
          </a:p>
        </p:txBody>
      </p:sp>
      <p:sp>
        <p:nvSpPr>
          <p:cNvPr id="935967" name="TextBox 7"/>
          <p:cNvSpPr>
            <a:spLocks noChangeArrowheads="1"/>
          </p:cNvSpPr>
          <p:nvPr/>
        </p:nvSpPr>
        <p:spPr bwMode="auto">
          <a:xfrm>
            <a:off x="4227513" y="3956050"/>
            <a:ext cx="3819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6000">
                <a:latin typeface="微软雅黑" pitchFamily="34" charset="-122"/>
                <a:ea typeface="微软雅黑" pitchFamily="34" charset="-122"/>
                <a:sym typeface="微软雅黑" pitchFamily="34" charset="-122"/>
              </a:rPr>
              <a:t>THANKS!</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935959"/>
                                        </p:tgtEl>
                                        <p:attrNameLst>
                                          <p:attrName>style.visibility</p:attrName>
                                        </p:attrNameLst>
                                      </p:cBhvr>
                                      <p:to>
                                        <p:strVal val="visible"/>
                                      </p:to>
                                    </p:set>
                                    <p:animEffect transition="in" filter="fade">
                                      <p:cBhvr>
                                        <p:cTn id="7" dur="500"/>
                                        <p:tgtEl>
                                          <p:spTgt spid="935959"/>
                                        </p:tgtEl>
                                      </p:cBhvr>
                                    </p:animEffect>
                                    <p:anim calcmode="lin" valueType="num">
                                      <p:cBhvr>
                                        <p:cTn id="8" dur="500" fill="hold"/>
                                        <p:tgtEl>
                                          <p:spTgt spid="935959"/>
                                        </p:tgtEl>
                                        <p:attrNameLst>
                                          <p:attrName>ppt_x</p:attrName>
                                        </p:attrNameLst>
                                      </p:cBhvr>
                                      <p:tavLst>
                                        <p:tav tm="0">
                                          <p:val>
                                            <p:strVal val="#ppt_x"/>
                                          </p:val>
                                        </p:tav>
                                        <p:tav tm="100000">
                                          <p:val>
                                            <p:strVal val="#ppt_x"/>
                                          </p:val>
                                        </p:tav>
                                      </p:tavLst>
                                    </p:anim>
                                    <p:anim calcmode="lin" valueType="num">
                                      <p:cBhvr>
                                        <p:cTn id="9" dur="500" fill="hold"/>
                                        <p:tgtEl>
                                          <p:spTgt spid="93595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935960"/>
                                        </p:tgtEl>
                                        <p:attrNameLst>
                                          <p:attrName>style.visibility</p:attrName>
                                        </p:attrNameLst>
                                      </p:cBhvr>
                                      <p:to>
                                        <p:strVal val="visible"/>
                                      </p:to>
                                    </p:set>
                                    <p:animEffect transition="in" filter="fade">
                                      <p:cBhvr>
                                        <p:cTn id="13" dur="500"/>
                                        <p:tgtEl>
                                          <p:spTgt spid="935960"/>
                                        </p:tgtEl>
                                      </p:cBhvr>
                                    </p:animEffect>
                                    <p:anim calcmode="lin" valueType="num">
                                      <p:cBhvr>
                                        <p:cTn id="14" dur="500" fill="hold"/>
                                        <p:tgtEl>
                                          <p:spTgt spid="935960"/>
                                        </p:tgtEl>
                                        <p:attrNameLst>
                                          <p:attrName>ppt_x</p:attrName>
                                        </p:attrNameLst>
                                      </p:cBhvr>
                                      <p:tavLst>
                                        <p:tav tm="0">
                                          <p:val>
                                            <p:strVal val="#ppt_x"/>
                                          </p:val>
                                        </p:tav>
                                        <p:tav tm="100000">
                                          <p:val>
                                            <p:strVal val="#ppt_x"/>
                                          </p:val>
                                        </p:tav>
                                      </p:tavLst>
                                    </p:anim>
                                    <p:anim calcmode="lin" valueType="num">
                                      <p:cBhvr>
                                        <p:cTn id="15" dur="500" fill="hold"/>
                                        <p:tgtEl>
                                          <p:spTgt spid="93596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935961"/>
                                        </p:tgtEl>
                                        <p:attrNameLst>
                                          <p:attrName>style.visibility</p:attrName>
                                        </p:attrNameLst>
                                      </p:cBhvr>
                                      <p:to>
                                        <p:strVal val="visible"/>
                                      </p:to>
                                    </p:set>
                                    <p:animEffect transition="in" filter="fade">
                                      <p:cBhvr>
                                        <p:cTn id="19" dur="500"/>
                                        <p:tgtEl>
                                          <p:spTgt spid="935961"/>
                                        </p:tgtEl>
                                      </p:cBhvr>
                                    </p:animEffect>
                                    <p:anim calcmode="lin" valueType="num">
                                      <p:cBhvr>
                                        <p:cTn id="20" dur="500" fill="hold"/>
                                        <p:tgtEl>
                                          <p:spTgt spid="935961"/>
                                        </p:tgtEl>
                                        <p:attrNameLst>
                                          <p:attrName>ppt_x</p:attrName>
                                        </p:attrNameLst>
                                      </p:cBhvr>
                                      <p:tavLst>
                                        <p:tav tm="0">
                                          <p:val>
                                            <p:strVal val="#ppt_x"/>
                                          </p:val>
                                        </p:tav>
                                        <p:tav tm="100000">
                                          <p:val>
                                            <p:strVal val="#ppt_x"/>
                                          </p:val>
                                        </p:tav>
                                      </p:tavLst>
                                    </p:anim>
                                    <p:anim calcmode="lin" valueType="num">
                                      <p:cBhvr>
                                        <p:cTn id="21" dur="500" fill="hold"/>
                                        <p:tgtEl>
                                          <p:spTgt spid="935961"/>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935962"/>
                                        </p:tgtEl>
                                        <p:attrNameLst>
                                          <p:attrName>style.visibility</p:attrName>
                                        </p:attrNameLst>
                                      </p:cBhvr>
                                      <p:to>
                                        <p:strVal val="visible"/>
                                      </p:to>
                                    </p:set>
                                    <p:animEffect transition="in" filter="fade">
                                      <p:cBhvr>
                                        <p:cTn id="25" dur="500"/>
                                        <p:tgtEl>
                                          <p:spTgt spid="935962"/>
                                        </p:tgtEl>
                                      </p:cBhvr>
                                    </p:animEffect>
                                    <p:anim calcmode="lin" valueType="num">
                                      <p:cBhvr>
                                        <p:cTn id="26" dur="500" fill="hold"/>
                                        <p:tgtEl>
                                          <p:spTgt spid="935962"/>
                                        </p:tgtEl>
                                        <p:attrNameLst>
                                          <p:attrName>ppt_x</p:attrName>
                                        </p:attrNameLst>
                                      </p:cBhvr>
                                      <p:tavLst>
                                        <p:tav tm="0">
                                          <p:val>
                                            <p:strVal val="#ppt_x"/>
                                          </p:val>
                                        </p:tav>
                                        <p:tav tm="100000">
                                          <p:val>
                                            <p:strVal val="#ppt_x"/>
                                          </p:val>
                                        </p:tav>
                                      </p:tavLst>
                                    </p:anim>
                                    <p:anim calcmode="lin" valueType="num">
                                      <p:cBhvr>
                                        <p:cTn id="27" dur="500" fill="hold"/>
                                        <p:tgtEl>
                                          <p:spTgt spid="93596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5" presetClass="entr" presetSubtype="0" fill="hold" grpId="0" nodeType="afterEffect">
                                  <p:stCondLst>
                                    <p:cond delay="0"/>
                                  </p:stCondLst>
                                  <p:iterate type="lt">
                                    <p:tmPct val="18000"/>
                                  </p:iterate>
                                  <p:childTnLst>
                                    <p:set>
                                      <p:cBhvr>
                                        <p:cTn id="30" dur="1" fill="hold">
                                          <p:stCondLst>
                                            <p:cond delay="0"/>
                                          </p:stCondLst>
                                        </p:cTn>
                                        <p:tgtEl>
                                          <p:spTgt spid="935963"/>
                                        </p:tgtEl>
                                        <p:attrNameLst>
                                          <p:attrName>style.visibility</p:attrName>
                                        </p:attrNameLst>
                                      </p:cBhvr>
                                      <p:to>
                                        <p:strVal val="visible"/>
                                      </p:to>
                                    </p:set>
                                    <p:animEffect transition="in" filter="fade">
                                      <p:cBhvr>
                                        <p:cTn id="31" dur="750"/>
                                        <p:tgtEl>
                                          <p:spTgt spid="935963"/>
                                        </p:tgtEl>
                                      </p:cBhvr>
                                    </p:animEffect>
                                    <p:anim calcmode="lin" valueType="num">
                                      <p:cBhvr>
                                        <p:cTn id="32" dur="750" fill="hold"/>
                                        <p:tgtEl>
                                          <p:spTgt spid="935963"/>
                                        </p:tgtEl>
                                        <p:attrNameLst>
                                          <p:attrName>ppt_w</p:attrName>
                                        </p:attrNameLst>
                                      </p:cBhvr>
                                      <p:tavLst>
                                        <p:tav tm="0" fmla="#ppt_w*sin(2.5*pi*$)">
                                          <p:val>
                                            <p:fltVal val="0"/>
                                          </p:val>
                                        </p:tav>
                                        <p:tav tm="100000">
                                          <p:val>
                                            <p:fltVal val="1"/>
                                          </p:val>
                                        </p:tav>
                                      </p:tavLst>
                                    </p:anim>
                                    <p:anim calcmode="lin" valueType="num">
                                      <p:cBhvr>
                                        <p:cTn id="33" dur="750" fill="hold"/>
                                        <p:tgtEl>
                                          <p:spTgt spid="935963"/>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2750"/>
                            </p:stCondLst>
                            <p:childTnLst>
                              <p:par>
                                <p:cTn id="35" presetID="45" presetClass="entr" presetSubtype="0" fill="hold" grpId="0" nodeType="afterEffect">
                                  <p:stCondLst>
                                    <p:cond delay="0"/>
                                  </p:stCondLst>
                                  <p:iterate type="lt">
                                    <p:tmPct val="18000"/>
                                  </p:iterate>
                                  <p:childTnLst>
                                    <p:set>
                                      <p:cBhvr>
                                        <p:cTn id="36" dur="1" fill="hold">
                                          <p:stCondLst>
                                            <p:cond delay="0"/>
                                          </p:stCondLst>
                                        </p:cTn>
                                        <p:tgtEl>
                                          <p:spTgt spid="935964"/>
                                        </p:tgtEl>
                                        <p:attrNameLst>
                                          <p:attrName>style.visibility</p:attrName>
                                        </p:attrNameLst>
                                      </p:cBhvr>
                                      <p:to>
                                        <p:strVal val="visible"/>
                                      </p:to>
                                    </p:set>
                                    <p:animEffect transition="in" filter="fade">
                                      <p:cBhvr>
                                        <p:cTn id="37" dur="750"/>
                                        <p:tgtEl>
                                          <p:spTgt spid="935964"/>
                                        </p:tgtEl>
                                      </p:cBhvr>
                                    </p:animEffect>
                                    <p:anim calcmode="lin" valueType="num">
                                      <p:cBhvr>
                                        <p:cTn id="38" dur="750" fill="hold"/>
                                        <p:tgtEl>
                                          <p:spTgt spid="935964"/>
                                        </p:tgtEl>
                                        <p:attrNameLst>
                                          <p:attrName>ppt_w</p:attrName>
                                        </p:attrNameLst>
                                      </p:cBhvr>
                                      <p:tavLst>
                                        <p:tav tm="0" fmla="#ppt_w*sin(2.5*pi*$)">
                                          <p:val>
                                            <p:fltVal val="0"/>
                                          </p:val>
                                        </p:tav>
                                        <p:tav tm="100000">
                                          <p:val>
                                            <p:fltVal val="1"/>
                                          </p:val>
                                        </p:tav>
                                      </p:tavLst>
                                    </p:anim>
                                    <p:anim calcmode="lin" valueType="num">
                                      <p:cBhvr>
                                        <p:cTn id="39" dur="750" fill="hold"/>
                                        <p:tgtEl>
                                          <p:spTgt spid="935964"/>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3500"/>
                            </p:stCondLst>
                            <p:childTnLst>
                              <p:par>
                                <p:cTn id="41" presetID="45" presetClass="entr" presetSubtype="0" fill="hold" grpId="0" nodeType="afterEffect">
                                  <p:stCondLst>
                                    <p:cond delay="0"/>
                                  </p:stCondLst>
                                  <p:iterate type="lt">
                                    <p:tmPct val="18000"/>
                                  </p:iterate>
                                  <p:childTnLst>
                                    <p:set>
                                      <p:cBhvr>
                                        <p:cTn id="42" dur="1" fill="hold">
                                          <p:stCondLst>
                                            <p:cond delay="0"/>
                                          </p:stCondLst>
                                        </p:cTn>
                                        <p:tgtEl>
                                          <p:spTgt spid="935965"/>
                                        </p:tgtEl>
                                        <p:attrNameLst>
                                          <p:attrName>style.visibility</p:attrName>
                                        </p:attrNameLst>
                                      </p:cBhvr>
                                      <p:to>
                                        <p:strVal val="visible"/>
                                      </p:to>
                                    </p:set>
                                    <p:animEffect transition="in" filter="fade">
                                      <p:cBhvr>
                                        <p:cTn id="43" dur="750"/>
                                        <p:tgtEl>
                                          <p:spTgt spid="935965"/>
                                        </p:tgtEl>
                                      </p:cBhvr>
                                    </p:animEffect>
                                    <p:anim calcmode="lin" valueType="num">
                                      <p:cBhvr>
                                        <p:cTn id="44" dur="750" fill="hold"/>
                                        <p:tgtEl>
                                          <p:spTgt spid="935965"/>
                                        </p:tgtEl>
                                        <p:attrNameLst>
                                          <p:attrName>ppt_w</p:attrName>
                                        </p:attrNameLst>
                                      </p:cBhvr>
                                      <p:tavLst>
                                        <p:tav tm="0" fmla="#ppt_w*sin(2.5*pi*$)">
                                          <p:val>
                                            <p:fltVal val="0"/>
                                          </p:val>
                                        </p:tav>
                                        <p:tav tm="100000">
                                          <p:val>
                                            <p:fltVal val="1"/>
                                          </p:val>
                                        </p:tav>
                                      </p:tavLst>
                                    </p:anim>
                                    <p:anim calcmode="lin" valueType="num">
                                      <p:cBhvr>
                                        <p:cTn id="45" dur="750" fill="hold"/>
                                        <p:tgtEl>
                                          <p:spTgt spid="935965"/>
                                        </p:tgtEl>
                                        <p:attrNameLst>
                                          <p:attrName>ppt_h</p:attrName>
                                        </p:attrNameLst>
                                      </p:cBhvr>
                                      <p:tavLst>
                                        <p:tav tm="0">
                                          <p:val>
                                            <p:strVal val="#ppt_h"/>
                                          </p:val>
                                        </p:tav>
                                        <p:tav tm="100000">
                                          <p:val>
                                            <p:strVal val="#ppt_h"/>
                                          </p:val>
                                        </p:tav>
                                      </p:tavLst>
                                    </p:anim>
                                  </p:childTnLst>
                                </p:cTn>
                              </p:par>
                            </p:childTnLst>
                          </p:cTn>
                        </p:par>
                        <p:par>
                          <p:cTn id="46" fill="hold" nodeType="afterGroup">
                            <p:stCondLst>
                              <p:cond delay="4250"/>
                            </p:stCondLst>
                            <p:childTnLst>
                              <p:par>
                                <p:cTn id="47" presetID="45" presetClass="entr" presetSubtype="0" fill="hold" grpId="0" nodeType="afterEffect">
                                  <p:stCondLst>
                                    <p:cond delay="0"/>
                                  </p:stCondLst>
                                  <p:iterate type="lt">
                                    <p:tmPct val="18000"/>
                                  </p:iterate>
                                  <p:childTnLst>
                                    <p:set>
                                      <p:cBhvr>
                                        <p:cTn id="48" dur="1" fill="hold">
                                          <p:stCondLst>
                                            <p:cond delay="0"/>
                                          </p:stCondLst>
                                        </p:cTn>
                                        <p:tgtEl>
                                          <p:spTgt spid="935966"/>
                                        </p:tgtEl>
                                        <p:attrNameLst>
                                          <p:attrName>style.visibility</p:attrName>
                                        </p:attrNameLst>
                                      </p:cBhvr>
                                      <p:to>
                                        <p:strVal val="visible"/>
                                      </p:to>
                                    </p:set>
                                    <p:animEffect transition="in" filter="fade">
                                      <p:cBhvr>
                                        <p:cTn id="49" dur="750"/>
                                        <p:tgtEl>
                                          <p:spTgt spid="935966"/>
                                        </p:tgtEl>
                                      </p:cBhvr>
                                    </p:animEffect>
                                    <p:anim calcmode="lin" valueType="num">
                                      <p:cBhvr>
                                        <p:cTn id="50" dur="750" fill="hold"/>
                                        <p:tgtEl>
                                          <p:spTgt spid="935966"/>
                                        </p:tgtEl>
                                        <p:attrNameLst>
                                          <p:attrName>ppt_w</p:attrName>
                                        </p:attrNameLst>
                                      </p:cBhvr>
                                      <p:tavLst>
                                        <p:tav tm="0" fmla="#ppt_w*sin(2.5*pi*$)">
                                          <p:val>
                                            <p:fltVal val="0"/>
                                          </p:val>
                                        </p:tav>
                                        <p:tav tm="100000">
                                          <p:val>
                                            <p:fltVal val="1"/>
                                          </p:val>
                                        </p:tav>
                                      </p:tavLst>
                                    </p:anim>
                                    <p:anim calcmode="lin" valueType="num">
                                      <p:cBhvr>
                                        <p:cTn id="51" dur="750" fill="hold"/>
                                        <p:tgtEl>
                                          <p:spTgt spid="935966"/>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50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935967"/>
                                        </p:tgtEl>
                                        <p:attrNameLst>
                                          <p:attrName>style.visibility</p:attrName>
                                        </p:attrNameLst>
                                      </p:cBhvr>
                                      <p:to>
                                        <p:strVal val="visible"/>
                                      </p:to>
                                    </p:set>
                                    <p:animEffect transition="in" filter="fade">
                                      <p:cBhvr>
                                        <p:cTn id="55" dur="2000"/>
                                        <p:tgtEl>
                                          <p:spTgt spid="935967"/>
                                        </p:tgtEl>
                                      </p:cBhvr>
                                    </p:animEffect>
                                    <p:anim calcmode="lin" valueType="num">
                                      <p:cBhvr>
                                        <p:cTn id="56" dur="2000" fill="hold"/>
                                        <p:tgtEl>
                                          <p:spTgt spid="935967"/>
                                        </p:tgtEl>
                                        <p:attrNameLst>
                                          <p:attrName>ppt_w</p:attrName>
                                        </p:attrNameLst>
                                      </p:cBhvr>
                                      <p:tavLst>
                                        <p:tav tm="0" fmla="#ppt_w*sin(2.5*pi*$)">
                                          <p:val>
                                            <p:fltVal val="0"/>
                                          </p:val>
                                        </p:tav>
                                        <p:tav tm="100000">
                                          <p:val>
                                            <p:fltVal val="1"/>
                                          </p:val>
                                        </p:tav>
                                      </p:tavLst>
                                    </p:anim>
                                    <p:anim calcmode="lin" valueType="num">
                                      <p:cBhvr>
                                        <p:cTn id="57" dur="2000" fill="hold"/>
                                        <p:tgtEl>
                                          <p:spTgt spid="9359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63" grpId="0"/>
      <p:bldP spid="935964" grpId="0"/>
      <p:bldP spid="935965" grpId="0"/>
      <p:bldP spid="935966" grpId="0"/>
      <p:bldP spid="9359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7827367" y="837506"/>
            <a:ext cx="4190982" cy="633670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2000" b="0" dirty="0" smtClean="0"/>
              <a:t>参考答案：</a:t>
            </a:r>
            <a:endParaRPr lang="en-US" altLang="zh-CN" sz="2000" b="0" dirty="0" smtClean="0"/>
          </a:p>
          <a:p>
            <a:pPr marL="0" indent="0">
              <a:buNone/>
            </a:pPr>
            <a:r>
              <a:rPr lang="en-US" altLang="zh-CN" dirty="0">
                <a:solidFill>
                  <a:srgbClr val="FF0000"/>
                </a:solidFill>
              </a:rPr>
              <a:t>A NO</a:t>
            </a:r>
            <a:endParaRPr lang="zh-CN" altLang="zh-CN" dirty="0">
              <a:solidFill>
                <a:srgbClr val="FF0000"/>
              </a:solidFill>
            </a:endParaRPr>
          </a:p>
          <a:p>
            <a:pPr marL="0" indent="0">
              <a:buNone/>
            </a:pPr>
            <a:r>
              <a:rPr lang="en-US" altLang="zh-CN" dirty="0">
                <a:solidFill>
                  <a:srgbClr val="FF0000"/>
                </a:solidFill>
              </a:rPr>
              <a:t>B YES</a:t>
            </a:r>
            <a:endParaRPr lang="zh-CN" altLang="zh-CN" dirty="0">
              <a:solidFill>
                <a:srgbClr val="FF0000"/>
              </a:solidFill>
            </a:endParaRPr>
          </a:p>
          <a:p>
            <a:pPr marL="0" indent="0">
              <a:buNone/>
            </a:pPr>
            <a:r>
              <a:rPr lang="en-US" altLang="zh-CN" dirty="0">
                <a:solidFill>
                  <a:srgbClr val="FF0000"/>
                </a:solidFill>
              </a:rPr>
              <a:t>C f</a:t>
            </a:r>
            <a:endParaRPr lang="zh-CN" altLang="zh-CN" dirty="0">
              <a:solidFill>
                <a:srgbClr val="FF0000"/>
              </a:solidFill>
            </a:endParaRPr>
          </a:p>
          <a:p>
            <a:pPr marL="0" indent="0">
              <a:buNone/>
            </a:pPr>
            <a:r>
              <a:rPr lang="en-US" altLang="zh-CN" dirty="0">
                <a:solidFill>
                  <a:srgbClr val="FF0000"/>
                </a:solidFill>
              </a:rPr>
              <a:t>D </a:t>
            </a:r>
            <a:r>
              <a:rPr lang="en-US" altLang="zh-CN" dirty="0" err="1">
                <a:solidFill>
                  <a:srgbClr val="FF0000"/>
                </a:solidFill>
              </a:rPr>
              <a:t>d</a:t>
            </a:r>
            <a:endParaRPr lang="zh-CN" altLang="zh-CN" dirty="0">
              <a:solidFill>
                <a:srgbClr val="FF0000"/>
              </a:solidFill>
            </a:endParaRPr>
          </a:p>
          <a:p>
            <a:pPr marL="0" indent="0">
              <a:buNone/>
            </a:pPr>
            <a:r>
              <a:rPr lang="en-US" altLang="zh-CN" dirty="0">
                <a:solidFill>
                  <a:srgbClr val="FF0000"/>
                </a:solidFill>
              </a:rPr>
              <a:t>friend</a:t>
            </a:r>
            <a:endParaRPr lang="zh-CN" altLang="zh-CN" dirty="0">
              <a:solidFill>
                <a:srgbClr val="FF0000"/>
              </a:solidFill>
            </a:endParaRPr>
          </a:p>
          <a:p>
            <a:pPr marL="0" indent="0">
              <a:buNone/>
            </a:pPr>
            <a:r>
              <a:rPr lang="en-US" altLang="zh-CN" dirty="0">
                <a:solidFill>
                  <a:srgbClr val="FF0000"/>
                </a:solidFill>
              </a:rPr>
              <a:t>friend</a:t>
            </a:r>
            <a:endParaRPr lang="zh-CN" altLang="zh-CN" dirty="0">
              <a:solidFill>
                <a:srgbClr val="FF0000"/>
              </a:solidFill>
            </a:endParaRPr>
          </a:p>
          <a:p>
            <a:pPr marL="0" indent="0">
              <a:buNone/>
            </a:pPr>
            <a:r>
              <a:rPr lang="en-US" altLang="zh-CN" dirty="0">
                <a:solidFill>
                  <a:srgbClr val="FF0000"/>
                </a:solidFill>
              </a:rPr>
              <a:t>E 6</a:t>
            </a:r>
            <a:endParaRPr lang="zh-CN" altLang="en-US" sz="2000" b="0" kern="0" dirty="0">
              <a:solidFill>
                <a:srgbClr val="FF0000"/>
              </a:solidFill>
            </a:endParaRPr>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模板类</a:t>
            </a:r>
            <a:endParaRPr lang="zh-CN" altLang="en-US" sz="3000" dirty="0">
              <a:solidFill>
                <a:schemeClr val="bg1"/>
              </a:solidFill>
              <a:latin typeface="Rockwell" pitchFamily="18" charset="0"/>
              <a:ea typeface="微软雅黑" pitchFamily="34" charset="-122"/>
            </a:endParaRPr>
          </a:p>
        </p:txBody>
      </p:sp>
      <p:sp>
        <p:nvSpPr>
          <p:cNvPr id="15" name="Rectangle 3"/>
          <p:cNvSpPr txBox="1">
            <a:spLocks noChangeArrowheads="1"/>
          </p:cNvSpPr>
          <p:nvPr/>
        </p:nvSpPr>
        <p:spPr bwMode="auto">
          <a:xfrm>
            <a:off x="600215" y="1197546"/>
            <a:ext cx="6129709" cy="367240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000" dirty="0"/>
              <a:t> </a:t>
            </a:r>
            <a:endParaRPr lang="zh-CN" altLang="zh-CN" sz="1000" dirty="0"/>
          </a:p>
          <a:p>
            <a:pPr marL="0" indent="0">
              <a:buNone/>
            </a:pPr>
            <a:r>
              <a:rPr lang="en-US" altLang="zh-CN" sz="1000" dirty="0"/>
              <a:t>    try</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int</a:t>
            </a:r>
            <a:r>
              <a:rPr lang="en-US" altLang="zh-CN" sz="1000" dirty="0"/>
              <a:t> k = 0;</a:t>
            </a:r>
            <a:endParaRPr lang="zh-CN" altLang="zh-CN" sz="1000" dirty="0"/>
          </a:p>
          <a:p>
            <a:pPr marL="0" indent="0">
              <a:buNone/>
            </a:pPr>
            <a:r>
              <a:rPr lang="en-US" altLang="zh-CN" sz="1000" dirty="0"/>
              <a:t>        while (true)</a:t>
            </a:r>
            <a:endParaRPr lang="zh-CN" altLang="zh-CN" sz="1000" dirty="0"/>
          </a:p>
          <a:p>
            <a:pPr marL="0" indent="0">
              <a:buNone/>
            </a:pPr>
            <a:r>
              <a:rPr lang="en-US" altLang="zh-CN" sz="1000" dirty="0"/>
              <a:t>            </a:t>
            </a:r>
            <a:r>
              <a:rPr lang="en-US" altLang="zh-CN" sz="1000" dirty="0" err="1"/>
              <a:t>std</a:t>
            </a:r>
            <a:r>
              <a:rPr lang="en-US" altLang="zh-CN" sz="1000" dirty="0"/>
              <a:t>::</a:t>
            </a:r>
            <a:r>
              <a:rPr lang="en-US" altLang="zh-CN" sz="1000" dirty="0" err="1"/>
              <a:t>cout</a:t>
            </a:r>
            <a:r>
              <a:rPr lang="en-US" altLang="zh-CN" sz="1000" dirty="0"/>
              <a:t> &lt;&lt; letters[k++];</a:t>
            </a:r>
            <a:endParaRPr lang="zh-CN" altLang="zh-CN" sz="1000" dirty="0"/>
          </a:p>
          <a:p>
            <a:pPr marL="0" indent="0">
              <a:buNone/>
            </a:pPr>
            <a:r>
              <a:rPr lang="en-US" altLang="zh-CN" sz="1000" dirty="0"/>
              <a:t>    }</a:t>
            </a:r>
            <a:endParaRPr lang="zh-CN" altLang="zh-CN" sz="1000" dirty="0"/>
          </a:p>
          <a:p>
            <a:pPr marL="0" indent="0">
              <a:buNone/>
            </a:pPr>
            <a:r>
              <a:rPr lang="en-US" altLang="zh-CN" sz="1000" dirty="0"/>
              <a:t>    catch (</a:t>
            </a:r>
            <a:r>
              <a:rPr lang="en-US" altLang="zh-CN" sz="1000" dirty="0" err="1"/>
              <a:t>const</a:t>
            </a:r>
            <a:r>
              <a:rPr lang="en-US" altLang="zh-CN" sz="1000" dirty="0"/>
              <a:t> </a:t>
            </a:r>
            <a:r>
              <a:rPr lang="en-US" altLang="zh-CN" sz="1000" dirty="0" err="1"/>
              <a:t>CBufferIndexError</a:t>
            </a:r>
            <a:r>
              <a:rPr lang="en-US" altLang="zh-CN" sz="1000" dirty="0"/>
              <a:t> &amp;ex)</a:t>
            </a:r>
            <a:endParaRPr lang="zh-CN" altLang="zh-CN" sz="1000" dirty="0"/>
          </a:p>
          <a:p>
            <a:pPr marL="0" indent="0">
              <a:buNone/>
            </a:pPr>
            <a:r>
              <a:rPr lang="en-US" altLang="zh-CN" sz="1000" dirty="0"/>
              <a:t>    {</a:t>
            </a:r>
            <a:endParaRPr lang="zh-CN" altLang="zh-CN" sz="1000" dirty="0"/>
          </a:p>
          <a:p>
            <a:pPr marL="0" indent="0">
              <a:buNone/>
            </a:pPr>
            <a:r>
              <a:rPr lang="en-US" altLang="zh-CN" sz="1000" dirty="0"/>
              <a:t>        </a:t>
            </a:r>
            <a:r>
              <a:rPr lang="en-US" altLang="zh-CN" sz="1000" dirty="0" err="1"/>
              <a:t>std</a:t>
            </a:r>
            <a:r>
              <a:rPr lang="en-US" altLang="zh-CN" sz="1000" dirty="0"/>
              <a:t>::</a:t>
            </a:r>
            <a:r>
              <a:rPr lang="en-US" altLang="zh-CN" sz="1000" dirty="0" err="1"/>
              <a:t>cout</a:t>
            </a:r>
            <a:r>
              <a:rPr lang="en-US" altLang="zh-CN" sz="1000" dirty="0"/>
              <a:t> &lt;&lt; "\</a:t>
            </a:r>
            <a:r>
              <a:rPr lang="en-US" altLang="zh-CN" sz="1000" dirty="0" err="1"/>
              <a:t>nE</a:t>
            </a:r>
            <a:r>
              <a:rPr lang="en-US" altLang="zh-CN" sz="1000" dirty="0"/>
              <a:t> " &lt;&lt; </a:t>
            </a:r>
            <a:r>
              <a:rPr lang="en-US" altLang="zh-CN" sz="1000" dirty="0" err="1"/>
              <a:t>ex.getIndex</a:t>
            </a:r>
            <a:r>
              <a:rPr lang="en-US" altLang="zh-CN" sz="1000" dirty="0"/>
              <a:t>() &lt;&lt; </a:t>
            </a:r>
            <a:r>
              <a:rPr lang="en-US" altLang="zh-CN" sz="1000" dirty="0" err="1"/>
              <a:t>std</a:t>
            </a:r>
            <a:r>
              <a:rPr lang="en-US" altLang="zh-CN" sz="1000" dirty="0"/>
              <a:t>::</a:t>
            </a:r>
            <a:r>
              <a:rPr lang="en-US" altLang="zh-CN" sz="1000" dirty="0" err="1"/>
              <a:t>endl</a:t>
            </a:r>
            <a:r>
              <a:rPr lang="en-US" altLang="zh-CN" sz="1000" dirty="0"/>
              <a:t>;</a:t>
            </a:r>
            <a:endParaRPr lang="zh-CN" altLang="zh-CN" sz="1000" dirty="0"/>
          </a:p>
          <a:p>
            <a:pPr marL="0" indent="0">
              <a:buNone/>
            </a:pPr>
            <a:r>
              <a:rPr lang="en-US" altLang="zh-CN" sz="1000" dirty="0"/>
              <a:t>    }</a:t>
            </a:r>
            <a:endParaRPr lang="zh-CN" altLang="zh-CN" sz="1000" dirty="0"/>
          </a:p>
          <a:p>
            <a:pPr marL="0" indent="0">
              <a:buNone/>
            </a:pPr>
            <a:r>
              <a:rPr lang="en-US" altLang="zh-CN" sz="1000" dirty="0"/>
              <a:t>    return 0;</a:t>
            </a:r>
            <a:endParaRPr lang="zh-CN" altLang="zh-CN" sz="1000" dirty="0"/>
          </a:p>
          <a:p>
            <a:pPr marL="0" indent="0">
              <a:buNone/>
            </a:pPr>
            <a:r>
              <a:rPr lang="en-US" altLang="zh-CN" sz="1000" dirty="0"/>
              <a:t>}</a:t>
            </a:r>
            <a:endParaRPr lang="zh-CN" altLang="zh-CN" sz="1000" dirty="0"/>
          </a:p>
          <a:p>
            <a:pPr marL="0" indent="0">
              <a:buNone/>
            </a:pPr>
            <a:r>
              <a:rPr lang="en-US" altLang="zh-CN" sz="1000" dirty="0"/>
              <a:t>// Input for this program: friend</a:t>
            </a:r>
            <a:endParaRPr lang="zh-CN" altLang="en-US" sz="1000" b="0" kern="0" dirty="0"/>
          </a:p>
        </p:txBody>
      </p:sp>
    </p:spTree>
    <p:extLst>
      <p:ext uri="{BB962C8B-B14F-4D97-AF65-F5344CB8AC3E}">
        <p14:creationId xmlns:p14="http://schemas.microsoft.com/office/powerpoint/2010/main" val="188398410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5248121" cy="5400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600" dirty="0" err="1"/>
              <a:t>int</a:t>
            </a:r>
            <a:r>
              <a:rPr lang="en-US" altLang="zh-CN" sz="1600" dirty="0"/>
              <a:t> main()</a:t>
            </a:r>
            <a:endParaRPr lang="zh-CN" altLang="zh-CN" sz="1600" dirty="0"/>
          </a:p>
          <a:p>
            <a:pPr marL="0" indent="0">
              <a:buNone/>
            </a:pPr>
            <a:r>
              <a:rPr lang="en-US" altLang="zh-CN" sz="1600" dirty="0"/>
              <a:t>{</a:t>
            </a:r>
            <a:endParaRPr lang="zh-CN" altLang="zh-CN" sz="1600" dirty="0"/>
          </a:p>
          <a:p>
            <a:pPr marL="0" indent="0">
              <a:buNone/>
            </a:pPr>
            <a:r>
              <a:rPr lang="en-US" altLang="zh-CN" sz="1600" dirty="0"/>
              <a:t>    double temperature;</a:t>
            </a:r>
            <a:endParaRPr lang="zh-CN" altLang="zh-CN" sz="1600" dirty="0"/>
          </a:p>
          <a:p>
            <a:pPr marL="0" indent="0">
              <a:buNone/>
            </a:pPr>
            <a:r>
              <a:rPr lang="en-US" altLang="zh-CN" sz="1600" dirty="0"/>
              <a:t>    </a:t>
            </a:r>
            <a:r>
              <a:rPr lang="en-US" altLang="zh-CN" sz="1600" dirty="0" err="1"/>
              <a:t>cin</a:t>
            </a:r>
            <a:r>
              <a:rPr lang="en-US" altLang="zh-CN" sz="1600" dirty="0"/>
              <a:t> &gt;&gt; temperature;</a:t>
            </a:r>
            <a:endParaRPr lang="zh-CN" altLang="zh-CN" sz="1600" dirty="0"/>
          </a:p>
          <a:p>
            <a:pPr marL="0" indent="0">
              <a:buNone/>
            </a:pPr>
            <a:r>
              <a:rPr lang="en-US" altLang="zh-CN" sz="1600" dirty="0"/>
              <a:t>    try</a:t>
            </a:r>
            <a:endParaRPr lang="zh-CN" altLang="zh-CN" sz="1600" dirty="0"/>
          </a:p>
          <a:p>
            <a:pPr marL="0" indent="0">
              <a:buNone/>
            </a:pPr>
            <a:r>
              <a:rPr lang="en-US" altLang="zh-CN" sz="1600" dirty="0"/>
              <a:t>    {</a:t>
            </a:r>
            <a:endParaRPr lang="zh-CN" altLang="zh-CN" sz="1600" dirty="0"/>
          </a:p>
          <a:p>
            <a:pPr marL="0" indent="0">
              <a:buNone/>
            </a:pPr>
            <a:r>
              <a:rPr lang="en-US" altLang="zh-CN" sz="1600" dirty="0"/>
              <a:t>        if (temperature &gt; 95)</a:t>
            </a:r>
            <a:endParaRPr lang="zh-CN" altLang="zh-CN" sz="1600" dirty="0"/>
          </a:p>
          <a:p>
            <a:pPr marL="0" indent="0">
              <a:buNone/>
            </a:pPr>
            <a:r>
              <a:rPr lang="en-US" altLang="zh-CN" sz="1600" dirty="0"/>
              <a:t>            throw temperature;</a:t>
            </a:r>
            <a:endParaRPr lang="zh-CN" altLang="zh-CN" sz="1600" dirty="0"/>
          </a:p>
          <a:p>
            <a:pPr marL="0" indent="0">
              <a:buNone/>
            </a:pPr>
            <a:r>
              <a:rPr lang="en-US" altLang="zh-CN" sz="1600" dirty="0"/>
              <a:t>        </a:t>
            </a:r>
            <a:r>
              <a:rPr lang="en-US" altLang="zh-CN" sz="1600" dirty="0" err="1"/>
              <a:t>cout</a:t>
            </a:r>
            <a:r>
              <a:rPr lang="en-US" altLang="zh-CN" sz="1600" dirty="0"/>
              <a:t> &lt;&lt; "A" &lt;&lt; </a:t>
            </a:r>
            <a:r>
              <a:rPr lang="en-US" altLang="zh-CN" sz="1600" dirty="0" err="1"/>
              <a:t>endl</a:t>
            </a:r>
            <a:r>
              <a:rPr lang="en-US" altLang="zh-CN" sz="1600" dirty="0"/>
              <a:t>;</a:t>
            </a:r>
            <a:endParaRPr lang="zh-CN" altLang="zh-CN" sz="1600" dirty="0"/>
          </a:p>
          <a:p>
            <a:pPr marL="0" indent="0">
              <a:buNone/>
            </a:pPr>
            <a:r>
              <a:rPr lang="en-US" altLang="zh-CN" sz="1600" dirty="0"/>
              <a:t>    }</a:t>
            </a:r>
            <a:endParaRPr lang="zh-CN" altLang="zh-CN" sz="1600" dirty="0"/>
          </a:p>
          <a:p>
            <a:pPr marL="0" indent="0">
              <a:buNone/>
            </a:pPr>
            <a:r>
              <a:rPr lang="en-US" altLang="zh-CN" sz="1600" dirty="0"/>
              <a:t>    catch (double temperature)</a:t>
            </a:r>
            <a:endParaRPr lang="zh-CN" altLang="zh-CN" sz="1600" dirty="0"/>
          </a:p>
          <a:p>
            <a:pPr marL="0" indent="0">
              <a:buNone/>
            </a:pPr>
            <a:r>
              <a:rPr lang="en-US" altLang="zh-CN" sz="1600" dirty="0"/>
              <a:t>    {</a:t>
            </a:r>
            <a:endParaRPr lang="zh-CN" altLang="zh-CN" sz="1600" dirty="0"/>
          </a:p>
          <a:p>
            <a:pPr marL="0" indent="0">
              <a:buNone/>
            </a:pPr>
            <a:r>
              <a:rPr lang="en-US" altLang="zh-CN" sz="1600" dirty="0"/>
              <a:t>        </a:t>
            </a:r>
            <a:r>
              <a:rPr lang="en-US" altLang="zh-CN" sz="1600" dirty="0" err="1"/>
              <a:t>cout</a:t>
            </a:r>
            <a:r>
              <a:rPr lang="en-US" altLang="zh-CN" sz="1600" dirty="0"/>
              <a:t> &lt;&lt; "B " &lt;&lt; temperature &lt;&lt; </a:t>
            </a:r>
            <a:r>
              <a:rPr lang="en-US" altLang="zh-CN" sz="1600" dirty="0" err="1"/>
              <a:t>endl</a:t>
            </a:r>
            <a:r>
              <a:rPr lang="en-US" altLang="zh-CN" sz="1600" dirty="0"/>
              <a:t>;</a:t>
            </a:r>
            <a:endParaRPr lang="zh-CN" altLang="zh-CN" sz="1600" dirty="0"/>
          </a:p>
          <a:p>
            <a:pPr marL="0" indent="0">
              <a:buNone/>
            </a:pPr>
            <a:r>
              <a:rPr lang="en-US" altLang="zh-CN" sz="1600" dirty="0"/>
              <a:t>    }</a:t>
            </a:r>
            <a:endParaRPr lang="zh-CN" altLang="zh-CN" sz="1600" dirty="0"/>
          </a:p>
          <a:p>
            <a:pPr marL="0" indent="0">
              <a:buNone/>
            </a:pPr>
            <a:r>
              <a:rPr lang="en-US" altLang="zh-CN" sz="1600" dirty="0"/>
              <a:t>    </a:t>
            </a:r>
            <a:r>
              <a:rPr lang="en-US" altLang="zh-CN" sz="1600" dirty="0" err="1"/>
              <a:t>cout</a:t>
            </a:r>
            <a:r>
              <a:rPr lang="en-US" altLang="zh-CN" sz="1600" dirty="0"/>
              <a:t> &lt;&lt; "C" &lt;&lt; </a:t>
            </a:r>
            <a:r>
              <a:rPr lang="en-US" altLang="zh-CN" sz="1600" dirty="0" err="1"/>
              <a:t>endl</a:t>
            </a:r>
            <a:r>
              <a:rPr lang="en-US" altLang="zh-CN" sz="1600" dirty="0"/>
              <a:t>;</a:t>
            </a:r>
            <a:endParaRPr lang="zh-CN" altLang="zh-CN" sz="1600" dirty="0"/>
          </a:p>
          <a:p>
            <a:pPr marL="0" indent="0">
              <a:buNone/>
            </a:pPr>
            <a:r>
              <a:rPr lang="en-US" altLang="zh-CN" sz="1600" dirty="0"/>
              <a:t>    return 0;</a:t>
            </a:r>
            <a:endParaRPr lang="zh-CN" altLang="zh-CN" sz="1600" dirty="0"/>
          </a:p>
          <a:p>
            <a:pPr marL="0" indent="0">
              <a:buNone/>
            </a:pPr>
            <a:r>
              <a:rPr lang="en-US" altLang="zh-CN" sz="1600" dirty="0"/>
              <a:t>}</a:t>
            </a:r>
            <a:endParaRPr lang="zh-CN" altLang="en-US" sz="1600" b="0" kern="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1033345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9760122"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3.</a:t>
            </a:r>
            <a:r>
              <a:rPr lang="en-US" altLang="zh-CN" dirty="0"/>
              <a:t> Show the output of the following code with input 120.</a:t>
            </a:r>
            <a:endParaRPr lang="zh-CN" altLang="en-US" sz="3000" dirty="0">
              <a:solidFill>
                <a:schemeClr val="bg1"/>
              </a:solidFill>
              <a:latin typeface="Rockwell" pitchFamily="18" charset="0"/>
              <a:ea typeface="微软雅黑" pitchFamily="34" charset="-122"/>
            </a:endParaRPr>
          </a:p>
        </p:txBody>
      </p:sp>
      <p:sp>
        <p:nvSpPr>
          <p:cNvPr id="2" name="文本框 1"/>
          <p:cNvSpPr txBox="1"/>
          <p:nvPr/>
        </p:nvSpPr>
        <p:spPr>
          <a:xfrm>
            <a:off x="6963271" y="2133650"/>
            <a:ext cx="4680520" cy="1200329"/>
          </a:xfrm>
          <a:prstGeom prst="rect">
            <a:avLst/>
          </a:prstGeom>
          <a:noFill/>
        </p:spPr>
        <p:txBody>
          <a:bodyPr wrap="square" rtlCol="0">
            <a:spAutoFit/>
          </a:bodyPr>
          <a:lstStyle/>
          <a:p>
            <a:r>
              <a:rPr lang="zh-CN" altLang="en-US" dirty="0" smtClean="0"/>
              <a:t>参考答案：</a:t>
            </a:r>
            <a:endParaRPr lang="en-US" altLang="zh-CN" dirty="0" smtClean="0"/>
          </a:p>
          <a:p>
            <a:r>
              <a:rPr lang="en-US" altLang="zh-CN" b="1" dirty="0">
                <a:solidFill>
                  <a:srgbClr val="FF0000"/>
                </a:solidFill>
              </a:rPr>
              <a:t>B 120</a:t>
            </a:r>
            <a:endParaRPr lang="zh-CN" altLang="zh-CN" dirty="0">
              <a:solidFill>
                <a:srgbClr val="FF0000"/>
              </a:solidFill>
            </a:endParaRPr>
          </a:p>
          <a:p>
            <a:r>
              <a:rPr lang="en-US" altLang="zh-CN" b="1" dirty="0">
                <a:solidFill>
                  <a:srgbClr val="FF0000"/>
                </a:solidFill>
              </a:rPr>
              <a:t>C</a:t>
            </a:r>
            <a:endParaRPr lang="zh-CN" altLang="en-US" dirty="0">
              <a:solidFill>
                <a:srgbClr val="FF0000"/>
              </a:solidFill>
            </a:endParaRPr>
          </a:p>
        </p:txBody>
      </p:sp>
    </p:spTree>
    <p:extLst>
      <p:ext uri="{BB962C8B-B14F-4D97-AF65-F5344CB8AC3E}">
        <p14:creationId xmlns:p14="http://schemas.microsoft.com/office/powerpoint/2010/main" val="26279795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5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4240009" cy="547260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200" dirty="0"/>
              <a:t>class B</a:t>
            </a:r>
            <a:endParaRPr lang="zh-CN" altLang="zh-CN" sz="1200" dirty="0"/>
          </a:p>
          <a:p>
            <a:pPr marL="0" indent="0">
              <a:buNone/>
            </a:pPr>
            <a:r>
              <a:rPr lang="en-US" altLang="zh-CN" sz="1200" dirty="0"/>
              <a:t>{</a:t>
            </a:r>
            <a:endParaRPr lang="zh-CN" altLang="zh-CN" sz="1200" dirty="0"/>
          </a:p>
          <a:p>
            <a:pPr marL="0" indent="0">
              <a:buNone/>
            </a:pPr>
            <a:r>
              <a:rPr lang="en-US" altLang="zh-CN" sz="1200" dirty="0"/>
              <a:t>public:</a:t>
            </a:r>
            <a:endParaRPr lang="zh-CN" altLang="zh-CN" sz="1200" dirty="0"/>
          </a:p>
          <a:p>
            <a:pPr marL="0" indent="0">
              <a:buNone/>
            </a:pPr>
            <a:r>
              <a:rPr lang="en-US" altLang="zh-CN" sz="1200" dirty="0"/>
              <a:t>    virtual void f() { </a:t>
            </a:r>
            <a:r>
              <a:rPr lang="en-US" altLang="zh-CN" sz="1200" dirty="0" err="1"/>
              <a:t>cout</a:t>
            </a:r>
            <a:r>
              <a:rPr lang="en-US" altLang="zh-CN" sz="1200" dirty="0"/>
              <a:t> &lt;&lt; 1; };</a:t>
            </a:r>
            <a:endParaRPr lang="zh-CN" altLang="zh-CN" sz="1200" dirty="0"/>
          </a:p>
          <a:p>
            <a:pPr marL="0" indent="0">
              <a:buNone/>
            </a:pPr>
            <a:r>
              <a:rPr lang="en-US" altLang="zh-CN" sz="1200" dirty="0"/>
              <a:t>};</a:t>
            </a:r>
            <a:endParaRPr lang="zh-CN" altLang="zh-CN" sz="1200" dirty="0"/>
          </a:p>
          <a:p>
            <a:pPr marL="0" indent="0">
              <a:buNone/>
            </a:pPr>
            <a:r>
              <a:rPr lang="en-US" altLang="zh-CN" sz="1200" dirty="0"/>
              <a:t>class D : public B</a:t>
            </a:r>
            <a:endParaRPr lang="zh-CN" altLang="zh-CN" sz="1200" dirty="0"/>
          </a:p>
          <a:p>
            <a:pPr marL="0" indent="0">
              <a:buNone/>
            </a:pPr>
            <a:r>
              <a:rPr lang="en-US" altLang="zh-CN" sz="1200" dirty="0"/>
              <a:t>{</a:t>
            </a:r>
            <a:endParaRPr lang="zh-CN" altLang="zh-CN" sz="1200" dirty="0"/>
          </a:p>
          <a:p>
            <a:pPr marL="0" indent="0">
              <a:buNone/>
            </a:pPr>
            <a:r>
              <a:rPr lang="en-US" altLang="zh-CN" sz="1200" dirty="0"/>
              <a:t>public:</a:t>
            </a:r>
            <a:endParaRPr lang="zh-CN" altLang="zh-CN" sz="1200" dirty="0"/>
          </a:p>
          <a:p>
            <a:pPr marL="0" indent="0">
              <a:buNone/>
            </a:pPr>
            <a:r>
              <a:rPr lang="en-US" altLang="zh-CN" sz="1200" dirty="0"/>
              <a:t>    void f() { </a:t>
            </a:r>
            <a:r>
              <a:rPr lang="en-US" altLang="zh-CN" sz="1200" dirty="0" err="1"/>
              <a:t>cout</a:t>
            </a:r>
            <a:r>
              <a:rPr lang="en-US" altLang="zh-CN" sz="1200" dirty="0"/>
              <a:t> &lt;&lt; 2; };</a:t>
            </a:r>
            <a:endParaRPr lang="zh-CN" altLang="zh-CN" sz="1200" dirty="0"/>
          </a:p>
          <a:p>
            <a:pPr marL="0" indent="0">
              <a:buNone/>
            </a:pPr>
            <a:r>
              <a:rPr lang="en-US" altLang="zh-CN" sz="1200" dirty="0"/>
              <a:t>};</a:t>
            </a:r>
            <a:endParaRPr lang="zh-CN" altLang="zh-CN" sz="1200" dirty="0"/>
          </a:p>
          <a:p>
            <a:pPr marL="0" indent="0">
              <a:buNone/>
            </a:pPr>
            <a:r>
              <a:rPr lang="en-US" altLang="zh-CN" sz="1200" dirty="0"/>
              <a:t>class C : public D</a:t>
            </a:r>
            <a:endParaRPr lang="zh-CN" altLang="zh-CN" sz="1200" dirty="0"/>
          </a:p>
          <a:p>
            <a:pPr marL="0" indent="0">
              <a:buNone/>
            </a:pPr>
            <a:r>
              <a:rPr lang="en-US" altLang="zh-CN" sz="1200" dirty="0"/>
              <a:t>{</a:t>
            </a:r>
            <a:endParaRPr lang="zh-CN" altLang="zh-CN" sz="1200" dirty="0"/>
          </a:p>
          <a:p>
            <a:pPr marL="0" indent="0">
              <a:buNone/>
            </a:pPr>
            <a:r>
              <a:rPr lang="en-US" altLang="zh-CN" sz="1200" dirty="0"/>
              <a:t>public:</a:t>
            </a:r>
            <a:endParaRPr lang="zh-CN" altLang="zh-CN" sz="1200" dirty="0"/>
          </a:p>
          <a:p>
            <a:pPr marL="0" indent="0">
              <a:buNone/>
            </a:pPr>
            <a:r>
              <a:rPr lang="en-US" altLang="zh-CN" sz="1200" dirty="0"/>
              <a:t>    void f() { </a:t>
            </a:r>
            <a:r>
              <a:rPr lang="en-US" altLang="zh-CN" sz="1200" dirty="0" err="1"/>
              <a:t>cout</a:t>
            </a:r>
            <a:r>
              <a:rPr lang="en-US" altLang="zh-CN" sz="1200" dirty="0"/>
              <a:t> &lt;&lt; 3; };</a:t>
            </a:r>
            <a:endParaRPr lang="zh-CN" altLang="zh-CN" sz="1200" dirty="0"/>
          </a:p>
          <a:p>
            <a:pPr marL="0" indent="0">
              <a:buNone/>
            </a:pPr>
            <a:r>
              <a:rPr lang="en-US" altLang="zh-CN" sz="1200" dirty="0"/>
              <a:t>};</a:t>
            </a:r>
            <a:endParaRPr lang="zh-CN" altLang="zh-CN" sz="1200" dirty="0"/>
          </a:p>
          <a:p>
            <a:pPr marL="0" indent="0">
              <a:buNone/>
            </a:pPr>
            <a:r>
              <a:rPr lang="en-US" altLang="zh-CN" sz="1200" dirty="0"/>
              <a:t> </a:t>
            </a:r>
            <a:endParaRPr lang="zh-CN" altLang="zh-CN" sz="1200" dirty="0"/>
          </a:p>
          <a:p>
            <a:pPr marL="0" indent="0">
              <a:buNone/>
            </a:pPr>
            <a:r>
              <a:rPr lang="en-US" altLang="zh-CN" sz="1200" dirty="0" err="1"/>
              <a:t>int</a:t>
            </a:r>
            <a:r>
              <a:rPr lang="en-US" altLang="zh-CN" sz="1200" dirty="0"/>
              <a:t> main()</a:t>
            </a:r>
            <a:endParaRPr lang="zh-CN" altLang="zh-CN" sz="1200" dirty="0"/>
          </a:p>
          <a:p>
            <a:pPr marL="0" indent="0">
              <a:buNone/>
            </a:pPr>
            <a:r>
              <a:rPr lang="en-US" altLang="zh-CN" sz="1200" dirty="0"/>
              <a:t>{</a:t>
            </a:r>
            <a:endParaRPr lang="zh-CN" altLang="zh-CN" sz="1200" dirty="0"/>
          </a:p>
          <a:p>
            <a:pPr marL="0" indent="0">
              <a:buNone/>
            </a:pPr>
            <a:r>
              <a:rPr lang="en-US" altLang="zh-CN" sz="1200" dirty="0"/>
              <a:t>    C d;</a:t>
            </a:r>
            <a:endParaRPr lang="zh-CN" altLang="zh-CN" sz="1200" dirty="0"/>
          </a:p>
          <a:p>
            <a:pPr marL="0" indent="0">
              <a:buNone/>
            </a:pPr>
            <a:r>
              <a:rPr lang="en-US" altLang="zh-CN" sz="1200" dirty="0"/>
              <a:t>    B&amp; r = d;</a:t>
            </a:r>
            <a:endParaRPr lang="zh-CN" altLang="zh-CN" sz="1200" dirty="0"/>
          </a:p>
          <a:p>
            <a:pPr marL="0" indent="0">
              <a:buNone/>
            </a:pPr>
            <a:r>
              <a:rPr lang="en-US" altLang="zh-CN" sz="1200" dirty="0" err="1"/>
              <a:t>r.f</a:t>
            </a:r>
            <a:r>
              <a:rPr lang="en-US" altLang="zh-CN" sz="1200" dirty="0"/>
              <a:t>();</a:t>
            </a:r>
            <a:endParaRPr lang="zh-CN" altLang="zh-CN" sz="1200" dirty="0"/>
          </a:p>
          <a:p>
            <a:pPr marL="0" indent="0">
              <a:buNone/>
            </a:pPr>
            <a:r>
              <a:rPr lang="en-US" altLang="zh-CN" sz="1200" dirty="0"/>
              <a:t>return 0;</a:t>
            </a:r>
            <a:endParaRPr lang="zh-CN" altLang="zh-CN" sz="1200" dirty="0"/>
          </a:p>
          <a:p>
            <a:pPr marL="0" indent="0">
              <a:buNone/>
            </a:pPr>
            <a:r>
              <a:rPr lang="en-US" altLang="zh-CN" sz="1200" dirty="0"/>
              <a:t>}</a:t>
            </a:r>
            <a:endParaRPr lang="zh-CN" altLang="en-US" sz="1200" b="0" kern="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4.</a:t>
            </a:r>
            <a:r>
              <a:rPr lang="zh-CN" altLang="en-US" sz="3000" dirty="0" smtClean="0">
                <a:solidFill>
                  <a:schemeClr val="bg1"/>
                </a:solidFill>
                <a:latin typeface="Rockwell" pitchFamily="18" charset="0"/>
                <a:ea typeface="微软雅黑" pitchFamily="34" charset="-122"/>
              </a:rPr>
              <a:t>引用</a:t>
            </a:r>
            <a:endParaRPr lang="zh-CN" altLang="en-US" sz="3000" dirty="0">
              <a:solidFill>
                <a:schemeClr val="bg1"/>
              </a:solidFill>
              <a:latin typeface="Rockwell" pitchFamily="18" charset="0"/>
              <a:ea typeface="微软雅黑" pitchFamily="34" charset="-122"/>
            </a:endParaRPr>
          </a:p>
        </p:txBody>
      </p:sp>
      <p:sp>
        <p:nvSpPr>
          <p:cNvPr id="2" name="文本框 1"/>
          <p:cNvSpPr txBox="1"/>
          <p:nvPr/>
        </p:nvSpPr>
        <p:spPr>
          <a:xfrm>
            <a:off x="7035279" y="2205658"/>
            <a:ext cx="3024336" cy="1200329"/>
          </a:xfrm>
          <a:prstGeom prst="rect">
            <a:avLst/>
          </a:prstGeom>
          <a:noFill/>
        </p:spPr>
        <p:txBody>
          <a:bodyPr wrap="square" rtlCol="0">
            <a:spAutoFit/>
          </a:bodyPr>
          <a:lstStyle/>
          <a:p>
            <a:r>
              <a:rPr lang="zh-CN" altLang="en-US" dirty="0" smtClean="0"/>
              <a:t>参考答案</a:t>
            </a:r>
            <a:endParaRPr lang="en-US" altLang="zh-CN" dirty="0" smtClean="0"/>
          </a:p>
          <a:p>
            <a:endParaRPr lang="en-US" altLang="zh-CN" dirty="0"/>
          </a:p>
          <a:p>
            <a:r>
              <a:rPr lang="en-US" altLang="zh-CN" b="1" dirty="0">
                <a:solidFill>
                  <a:srgbClr val="FF0000"/>
                </a:solidFill>
              </a:rPr>
              <a:t>3</a:t>
            </a:r>
            <a:endParaRPr lang="zh-CN" altLang="en-US" dirty="0">
              <a:solidFill>
                <a:srgbClr val="FF0000"/>
              </a:solidFill>
            </a:endParaRPr>
          </a:p>
        </p:txBody>
      </p:sp>
    </p:spTree>
    <p:extLst>
      <p:ext uri="{BB962C8B-B14F-4D97-AF65-F5344CB8AC3E}">
        <p14:creationId xmlns:p14="http://schemas.microsoft.com/office/powerpoint/2010/main" val="130515315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11815367"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2000" b="0" dirty="0"/>
              <a:t>void f(double </a:t>
            </a:r>
            <a:r>
              <a:rPr lang="en-US" altLang="zh-CN" sz="2000" b="0" dirty="0" err="1"/>
              <a:t>i</a:t>
            </a:r>
            <a:r>
              <a:rPr lang="en-US" altLang="zh-CN" sz="2000" b="0" dirty="0"/>
              <a:t>) { </a:t>
            </a:r>
            <a:r>
              <a:rPr lang="en-US" altLang="zh-CN" sz="2000" b="0" dirty="0" err="1"/>
              <a:t>cout</a:t>
            </a:r>
            <a:r>
              <a:rPr lang="en-US" altLang="zh-CN" sz="2000" b="0" dirty="0"/>
              <a:t> &lt;&lt; "f(double)" &lt;&lt; </a:t>
            </a:r>
            <a:r>
              <a:rPr lang="en-US" altLang="zh-CN" sz="2000" b="0" dirty="0" err="1"/>
              <a:t>i</a:t>
            </a:r>
            <a:r>
              <a:rPr lang="en-US" altLang="zh-CN" sz="2000" b="0" dirty="0"/>
              <a:t> &lt;&lt; </a:t>
            </a:r>
            <a:r>
              <a:rPr lang="en-US" altLang="zh-CN" sz="2000" b="0" dirty="0" err="1"/>
              <a:t>endl</a:t>
            </a:r>
            <a:r>
              <a:rPr lang="en-US" altLang="zh-CN" sz="2000" b="0" dirty="0"/>
              <a:t>; }</a:t>
            </a:r>
            <a:endParaRPr lang="zh-CN" altLang="zh-CN" sz="2000" b="0" dirty="0"/>
          </a:p>
          <a:p>
            <a:pPr marL="0" indent="0">
              <a:buNone/>
            </a:pPr>
            <a:r>
              <a:rPr lang="en-US" altLang="zh-CN" sz="2000" b="0" dirty="0"/>
              <a:t>template &lt;</a:t>
            </a:r>
            <a:r>
              <a:rPr lang="en-US" altLang="zh-CN" sz="2000" b="0" dirty="0" err="1"/>
              <a:t>typename</a:t>
            </a:r>
            <a:r>
              <a:rPr lang="en-US" altLang="zh-CN" sz="2000" b="0" dirty="0"/>
              <a:t> T&gt;</a:t>
            </a:r>
            <a:endParaRPr lang="zh-CN" altLang="zh-CN" sz="2000" b="0" dirty="0"/>
          </a:p>
          <a:p>
            <a:pPr marL="0" indent="0">
              <a:buNone/>
            </a:pPr>
            <a:r>
              <a:rPr lang="en-US" altLang="zh-CN" sz="2000" b="0" dirty="0"/>
              <a:t>void f(T </a:t>
            </a:r>
            <a:r>
              <a:rPr lang="en-US" altLang="zh-CN" sz="2000" b="0" dirty="0" err="1"/>
              <a:t>i</a:t>
            </a:r>
            <a:r>
              <a:rPr lang="en-US" altLang="zh-CN" sz="2000" b="0" dirty="0"/>
              <a:t>) { </a:t>
            </a:r>
            <a:r>
              <a:rPr lang="en-US" altLang="zh-CN" sz="2000" b="0" dirty="0" err="1"/>
              <a:t>cout</a:t>
            </a:r>
            <a:r>
              <a:rPr lang="en-US" altLang="zh-CN" sz="2000" b="0" dirty="0"/>
              <a:t> &lt;&lt; "f(T)" &lt;&lt; </a:t>
            </a:r>
            <a:r>
              <a:rPr lang="en-US" altLang="zh-CN" sz="2000" b="0" dirty="0" err="1"/>
              <a:t>i</a:t>
            </a:r>
            <a:r>
              <a:rPr lang="en-US" altLang="zh-CN" sz="2000" b="0" dirty="0"/>
              <a:t> &lt;&lt; </a:t>
            </a:r>
            <a:r>
              <a:rPr lang="en-US" altLang="zh-CN" sz="2000" b="0" dirty="0" err="1"/>
              <a:t>endl</a:t>
            </a:r>
            <a:r>
              <a:rPr lang="en-US" altLang="zh-CN" sz="2000" b="0" dirty="0"/>
              <a:t>; }</a:t>
            </a:r>
            <a:endParaRPr lang="zh-CN" altLang="zh-CN" sz="2000" b="0" dirty="0"/>
          </a:p>
          <a:p>
            <a:pPr marL="0" indent="0">
              <a:buNone/>
            </a:pPr>
            <a:r>
              <a:rPr lang="en-US" altLang="zh-CN" sz="2000" b="0" dirty="0" err="1"/>
              <a:t>int</a:t>
            </a:r>
            <a:r>
              <a:rPr lang="en-US" altLang="zh-CN" sz="2000" b="0" dirty="0"/>
              <a:t> main()</a:t>
            </a:r>
            <a:endParaRPr lang="zh-CN" altLang="zh-CN" sz="2000" b="0" dirty="0"/>
          </a:p>
          <a:p>
            <a:pPr marL="0" indent="0">
              <a:buNone/>
            </a:pPr>
            <a:r>
              <a:rPr lang="en-US" altLang="zh-CN" sz="2000" b="0" dirty="0"/>
              <a:t>{</a:t>
            </a:r>
            <a:endParaRPr lang="zh-CN" altLang="zh-CN" sz="2000" b="0" dirty="0"/>
          </a:p>
          <a:p>
            <a:pPr marL="0" indent="0">
              <a:buNone/>
            </a:pPr>
            <a:r>
              <a:rPr lang="en-US" altLang="zh-CN" sz="2000" b="0" dirty="0"/>
              <a:t>    f(1);</a:t>
            </a:r>
            <a:endParaRPr lang="zh-CN" altLang="zh-CN" sz="2000" b="0" dirty="0"/>
          </a:p>
          <a:p>
            <a:pPr marL="0" indent="0">
              <a:buNone/>
            </a:pPr>
            <a:r>
              <a:rPr lang="en-US" altLang="zh-CN" sz="2000" b="0" dirty="0"/>
              <a:t>f(1.0);</a:t>
            </a:r>
            <a:endParaRPr lang="zh-CN" altLang="zh-CN" sz="2000" b="0" dirty="0"/>
          </a:p>
          <a:p>
            <a:pPr marL="0" indent="0">
              <a:buNone/>
            </a:pPr>
            <a:r>
              <a:rPr lang="en-US" altLang="zh-CN" sz="2000" b="0" dirty="0"/>
              <a:t>return 0;</a:t>
            </a:r>
            <a:endParaRPr lang="zh-CN" altLang="zh-CN" sz="2000" b="0" dirty="0"/>
          </a:p>
          <a:p>
            <a:pPr marL="0" indent="0">
              <a:buNone/>
            </a:pPr>
            <a:r>
              <a:rPr lang="en-US" altLang="zh-CN" sz="2000" b="0" dirty="0" smtClean="0"/>
              <a:t>}</a:t>
            </a:r>
          </a:p>
          <a:p>
            <a:pPr marL="0" indent="0">
              <a:buNone/>
            </a:pPr>
            <a:endParaRPr lang="en-US" altLang="zh-CN" sz="2000" b="0" kern="0" dirty="0"/>
          </a:p>
          <a:p>
            <a:pPr marL="0" indent="0">
              <a:buNone/>
            </a:pPr>
            <a:endParaRPr lang="en-US" altLang="zh-CN" sz="2000" b="0" kern="0" dirty="0" smtClean="0"/>
          </a:p>
          <a:p>
            <a:pPr marL="0" indent="0">
              <a:buNone/>
            </a:pPr>
            <a:r>
              <a:rPr lang="zh-CN" altLang="en-US" sz="2000" b="0" kern="0" dirty="0" smtClean="0"/>
              <a:t>参考答案：</a:t>
            </a:r>
            <a:endParaRPr lang="en-US" altLang="zh-CN" sz="2000" b="0" kern="0" dirty="0" smtClean="0"/>
          </a:p>
          <a:p>
            <a:pPr marL="0" indent="0">
              <a:buNone/>
            </a:pPr>
            <a:r>
              <a:rPr lang="en-US" altLang="zh-CN" dirty="0">
                <a:solidFill>
                  <a:srgbClr val="FF0000"/>
                </a:solidFill>
              </a:rPr>
              <a:t>f(T)1</a:t>
            </a:r>
            <a:endParaRPr lang="zh-CN" altLang="zh-CN" dirty="0">
              <a:solidFill>
                <a:srgbClr val="FF0000"/>
              </a:solidFill>
            </a:endParaRPr>
          </a:p>
          <a:p>
            <a:pPr marL="0" indent="0">
              <a:buNone/>
            </a:pPr>
            <a:r>
              <a:rPr lang="en-US" altLang="zh-CN" dirty="0">
                <a:solidFill>
                  <a:srgbClr val="FF0000"/>
                </a:solidFill>
              </a:rPr>
              <a:t>f(double)1</a:t>
            </a:r>
            <a:endParaRPr lang="zh-CN" altLang="en-US" sz="2000" b="0" kern="0" dirty="0">
              <a:solidFill>
                <a:srgbClr val="FF0000"/>
              </a:solidFill>
            </a:endParaRPr>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5.</a:t>
            </a:r>
            <a:r>
              <a:rPr lang="zh-CN" altLang="en-US" sz="3000" dirty="0">
                <a:solidFill>
                  <a:schemeClr val="bg1"/>
                </a:solidFill>
                <a:latin typeface="Rockwell" pitchFamily="18" charset="0"/>
                <a:ea typeface="微软雅黑" pitchFamily="34" charset="-122"/>
              </a:rPr>
              <a:t>强制类型转换运算符</a:t>
            </a:r>
          </a:p>
        </p:txBody>
      </p:sp>
    </p:spTree>
    <p:extLst>
      <p:ext uri="{BB962C8B-B14F-4D97-AF65-F5344CB8AC3E}">
        <p14:creationId xmlns:p14="http://schemas.microsoft.com/office/powerpoint/2010/main" val="390896554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theme/theme1.xml><?xml version="1.0" encoding="utf-8"?>
<a:theme xmlns:a="http://schemas.openxmlformats.org/drawingml/2006/main" name="2_Office 主题">
  <a:themeElements>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fontScheme name="2_Office 主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教育说课 (52).pptx" id="{498ACB40-E7FD-407D-8B84-86FE0BFB2F28}" vid="{1E424702-7D1C-40EA-B8AF-33EE62ADDAE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ljj——c++</Template>
  <TotalTime>560</TotalTime>
  <Words>3329</Words>
  <Application>Microsoft Office PowerPoint</Application>
  <PresentationFormat>自定义</PresentationFormat>
  <Paragraphs>1980</Paragraphs>
  <Slides>51</Slides>
  <Notes>51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51</vt:i4>
      </vt:variant>
    </vt:vector>
  </HeadingPairs>
  <TitlesOfParts>
    <vt:vector size="67" baseType="lpstr">
      <vt:lpstr>Arial Unicode MS</vt:lpstr>
      <vt:lpstr>Menlo</vt:lpstr>
      <vt:lpstr>方正大黑简体</vt:lpstr>
      <vt:lpstr>方正兰亭细黑_GBK</vt:lpstr>
      <vt:lpstr>黑体</vt:lpstr>
      <vt:lpstr>华文楷体</vt:lpstr>
      <vt:lpstr>华文隶书</vt:lpstr>
      <vt:lpstr>宋体</vt:lpstr>
      <vt:lpstr>微软雅黑</vt:lpstr>
      <vt:lpstr>Arial</vt:lpstr>
      <vt:lpstr>Calibri</vt:lpstr>
      <vt:lpstr>Cambria</vt:lpstr>
      <vt:lpstr>Impact</vt:lpstr>
      <vt:lpstr>Rockwell</vt:lpstr>
      <vt:lpstr>Times New Roman</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lijijun@gmail.com</dc:creator>
  <cp:keywords>tukuppt</cp:keywords>
  <cp:lastModifiedBy>HighAir</cp:lastModifiedBy>
  <cp:revision>71</cp:revision>
  <dcterms:created xsi:type="dcterms:W3CDTF">2020-03-06T15:33:51Z</dcterms:created>
  <dcterms:modified xsi:type="dcterms:W3CDTF">2022-04-26T05:13:41Z</dcterms:modified>
</cp:coreProperties>
</file>